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75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23B4B1C-C56B-4685-86F8-5287A15B70A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72BFCF9-6992-43DA-8A2D-04F0B4DFA6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0644" y="655124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654459325"/>
              </p:ext>
            </p:extLst>
          </p:nvPr>
        </p:nvGraphicFramePr>
        <p:xfrm>
          <a:off x="683569" y="1196975"/>
          <a:ext cx="8136903" cy="4036312"/>
        </p:xfrm>
        <a:graphic>
          <a:graphicData uri="http://schemas.openxmlformats.org/drawingml/2006/table">
            <a:tbl>
              <a:tblPr/>
              <a:tblGrid>
                <a:gridCol w="2664295"/>
                <a:gridCol w="5472608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Administrativní styl – písemnosti občanů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2207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Úkolem této prezentace je seznámení </a:t>
            </a:r>
            <a:r>
              <a:rPr lang="cs-CZ" smtClean="0"/>
              <a:t>žáků              s </a:t>
            </a:r>
            <a:r>
              <a:rPr lang="cs-CZ" dirty="0" smtClean="0"/>
              <a:t>písemnostmi, se kterými se budou v praktickém životě nejčastěji setkávat. Patří sem zejména žádost, žádost o zaměstnání, životopis a přihláška.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91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458200" cy="9144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PÍSEMNOSTI OBČANŮ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44824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ADMINISTRATIVNÍ STYL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25670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Během svého života potřebuje každý občas napsat dopis úřadu, instituci, firmě apod.</a:t>
            </a:r>
          </a:p>
          <a:p>
            <a:r>
              <a:rPr lang="cs-CZ" dirty="0" smtClean="0"/>
              <a:t>Úřadům píšeme nejčastěji žádosti o povolení nebo schválení návrhů, o zajištění změn, úprav nebo výjimek, adresujeme jim stížnosti.</a:t>
            </a:r>
          </a:p>
          <a:p>
            <a:r>
              <a:rPr lang="cs-CZ" dirty="0" smtClean="0"/>
              <a:t>Na firmy se obracíme s objednávkami řemeslnických prací, rekreačních pobytů aj.  Tytéž záležitosti někdy urgujeme, reklamujeme.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88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 - ŽÁDOST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ŽÁDOST</a:t>
            </a:r>
          </a:p>
          <a:p>
            <a:r>
              <a:rPr lang="cs-CZ" dirty="0" smtClean="0"/>
              <a:t>patří k nejfrekventovanějším písemnostem</a:t>
            </a:r>
          </a:p>
          <a:p>
            <a:r>
              <a:rPr lang="cs-CZ" dirty="0" smtClean="0"/>
              <a:t>obracíme se jí na různé úřady, instituce, ale též na přátele a známé, zvláště v konfliktních situacích, kde obvykle požadujeme určité vysvětlení, zdůvodnění</a:t>
            </a:r>
          </a:p>
          <a:p>
            <a:r>
              <a:rPr lang="cs-CZ" dirty="0" smtClean="0"/>
              <a:t>můžeme však také žádat o radu či pomoc,        pak žádost formulujeme jako </a:t>
            </a:r>
            <a:r>
              <a:rPr lang="cs-CZ" b="1" dirty="0" smtClean="0"/>
              <a:t>prosbu</a:t>
            </a:r>
            <a:r>
              <a:rPr lang="cs-CZ" dirty="0" smtClean="0"/>
              <a:t>, případně žádáme o pochopení, pak se jedná spíše            o </a:t>
            </a:r>
            <a:r>
              <a:rPr lang="cs-CZ" b="1" dirty="0" smtClean="0"/>
              <a:t>omluvu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66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 - ŽÁDOST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ŽÁDOST O MÍSTO/ZAMĚSTNÁNÍ</a:t>
            </a:r>
          </a:p>
          <a:p>
            <a:r>
              <a:rPr lang="cs-CZ" dirty="0" smtClean="0"/>
              <a:t>píše ji uchazeč o zaměstnání</a:t>
            </a:r>
          </a:p>
          <a:p>
            <a:r>
              <a:rPr lang="cs-CZ" dirty="0" smtClean="0"/>
              <a:t>je to první kontakt s případným budoucím zaměstnavatelem, proto záleží jak na obsahu,  tak i na úpravě</a:t>
            </a:r>
          </a:p>
          <a:p>
            <a:r>
              <a:rPr lang="cs-CZ" dirty="0" smtClean="0"/>
              <a:t>musí být naprosto bezchybná, přehledně upravená, vlastnoručně podepsaná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06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 - ŽÁDOST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36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Žádost o místo/zaměstnání má obsahovat:</a:t>
            </a:r>
          </a:p>
          <a:p>
            <a:r>
              <a:rPr lang="cs-CZ" dirty="0" smtClean="0"/>
              <a:t>jméno, příjmení a adresu žadatele</a:t>
            </a:r>
          </a:p>
          <a:p>
            <a:r>
              <a:rPr lang="cs-CZ" dirty="0" smtClean="0"/>
              <a:t>adresu firmy, tj. budoucího zaměstnavatele</a:t>
            </a:r>
          </a:p>
          <a:p>
            <a:r>
              <a:rPr lang="cs-CZ" dirty="0" smtClean="0"/>
              <a:t>místo a datum napsání žádosti</a:t>
            </a:r>
          </a:p>
          <a:p>
            <a:r>
              <a:rPr lang="cs-CZ" dirty="0" smtClean="0"/>
              <a:t>kde získal uchazeč informace o místě, o které se uchází</a:t>
            </a:r>
          </a:p>
          <a:p>
            <a:r>
              <a:rPr lang="cs-CZ" dirty="0" smtClean="0"/>
              <a:t>údaje o nejvyšším dosaženém vzdělání, kvalifikaci, případně délce praxe</a:t>
            </a:r>
          </a:p>
          <a:p>
            <a:r>
              <a:rPr lang="cs-CZ" dirty="0" smtClean="0"/>
              <a:t>důvod, proč se o místo zajímá</a:t>
            </a:r>
          </a:p>
          <a:p>
            <a:r>
              <a:rPr lang="cs-CZ" dirty="0" smtClean="0"/>
              <a:t>závěrečnou větu</a:t>
            </a:r>
          </a:p>
          <a:p>
            <a:r>
              <a:rPr lang="cs-CZ" dirty="0" smtClean="0"/>
              <a:t>vlastnoruční podpis</a:t>
            </a:r>
          </a:p>
          <a:p>
            <a:r>
              <a:rPr lang="cs-CZ" dirty="0" smtClean="0"/>
              <a:t>přílohy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825446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Vzor žádosti o místo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08720"/>
            <a:ext cx="8301608" cy="54006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 smtClean="0"/>
              <a:t>Radek Novák</a:t>
            </a:r>
          </a:p>
          <a:p>
            <a:pPr marL="0" indent="0">
              <a:buNone/>
            </a:pPr>
            <a:r>
              <a:rPr lang="cs-CZ" dirty="0" smtClean="0"/>
              <a:t>688 01  Uh. Brod, Moravská 268</a:t>
            </a:r>
          </a:p>
          <a:p>
            <a:pPr marL="0" indent="0">
              <a:buNone/>
            </a:pPr>
            <a:r>
              <a:rPr lang="cs-CZ" dirty="0" smtClean="0"/>
              <a:t>Mobil  603 243 853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ZEMASPOL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688 01  Uh. Brod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 Uherském Brodě 2O. června 2013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Žádost o místo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 inzerátu ve Slováckém deníku jsem se dozvěděl, že hledáte opraváře. Mám o toto místo zájem, protože se domnívám, že bych zde mohl uplatnit své odborné znalosti. V letošním roce jsem závěrečnými zkouškami ukončil  v SOU Uherský Brod obor Opravář zemědělských strojů. Umím opravovat zemědělské stroje, mám svářečské zkoušky a vlastním řidičské oprávnění skupiny T, B, C.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Pokud budete mít zájem, mohu se přijít kdykoli představit.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 pozdravem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Radek Novák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Přílohy</a:t>
            </a:r>
          </a:p>
          <a:p>
            <a:pPr marL="0" indent="0">
              <a:buNone/>
            </a:pPr>
            <a:r>
              <a:rPr lang="cs-CZ" dirty="0" smtClean="0"/>
              <a:t>Životopis</a:t>
            </a:r>
          </a:p>
          <a:p>
            <a:pPr marL="0" indent="0">
              <a:buNone/>
            </a:pPr>
            <a:r>
              <a:rPr lang="cs-CZ" dirty="0" smtClean="0"/>
              <a:t>Opis výučního listu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67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PÍSEMNOSTI OBČANŮ - ŽIVOTOPIS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přikládá se především </a:t>
            </a:r>
            <a:r>
              <a:rPr lang="cs-CZ" dirty="0"/>
              <a:t>jako příloha </a:t>
            </a:r>
            <a:r>
              <a:rPr lang="cs-CZ" dirty="0" smtClean="0"/>
              <a:t>                      k přihlášce, k žádosti o přijetí do zaměstnání</a:t>
            </a:r>
          </a:p>
          <a:p>
            <a:r>
              <a:rPr lang="cs-CZ" dirty="0" smtClean="0"/>
              <a:t>měl by být stručný, věcný, jasný, a přehledný</a:t>
            </a:r>
          </a:p>
          <a:p>
            <a:r>
              <a:rPr lang="cs-CZ" dirty="0" smtClean="0"/>
              <a:t>uvedené údaje musí být úplné a přesné</a:t>
            </a:r>
          </a:p>
          <a:p>
            <a:r>
              <a:rPr lang="cs-CZ" dirty="0" smtClean="0"/>
              <a:t>rozlišují se tři ustálené formy životopisu : souvislý text, heslovitý (strukturovaný) životopis, životopis ve formě dotazníku</a:t>
            </a:r>
          </a:p>
          <a:p>
            <a:r>
              <a:rPr lang="cs-CZ" dirty="0" smtClean="0"/>
              <a:t>v současné době se píše zejména </a:t>
            </a:r>
            <a:r>
              <a:rPr lang="cs-CZ" b="1" dirty="0" smtClean="0">
                <a:solidFill>
                  <a:schemeClr val="accent1"/>
                </a:solidFill>
              </a:rPr>
              <a:t>heslovitou formou (strukturovaný životopis)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1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PÍSEMNOSTI OBČANŮ - ŽIVOTOPIS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Strukturovaný životopis by měl obsahovat tyto údaje:</a:t>
            </a:r>
          </a:p>
          <a:p>
            <a:r>
              <a:rPr lang="cs-CZ" dirty="0" smtClean="0"/>
              <a:t>jméno, příjmení, adresa, kontakt (v záhlaví)</a:t>
            </a:r>
          </a:p>
          <a:p>
            <a:r>
              <a:rPr lang="cs-CZ" dirty="0" smtClean="0"/>
              <a:t>osobní údaje (datum a místo narození, státní příslušnost, rodinný a zdravotní stav)</a:t>
            </a:r>
          </a:p>
          <a:p>
            <a:r>
              <a:rPr lang="cs-CZ" dirty="0" smtClean="0"/>
              <a:t>školní vzdělání</a:t>
            </a:r>
          </a:p>
          <a:p>
            <a:r>
              <a:rPr lang="cs-CZ" dirty="0" smtClean="0"/>
              <a:t>zkoušky (jejich výčet a datum vykonání)</a:t>
            </a:r>
          </a:p>
          <a:p>
            <a:r>
              <a:rPr lang="cs-CZ" dirty="0" smtClean="0"/>
              <a:t>dosavadní praxe (lze-li uvést)</a:t>
            </a:r>
          </a:p>
          <a:p>
            <a:r>
              <a:rPr lang="cs-CZ" dirty="0"/>
              <a:t>z</a:t>
            </a:r>
            <a:r>
              <a:rPr lang="cs-CZ" dirty="0" smtClean="0"/>
              <a:t>nalosti a dovednosti (např. jazykové, práce na PC)</a:t>
            </a:r>
          </a:p>
          <a:p>
            <a:r>
              <a:rPr lang="cs-CZ" dirty="0" smtClean="0"/>
              <a:t>místo a datum vyhotovení </a:t>
            </a:r>
          </a:p>
          <a:p>
            <a:r>
              <a:rPr lang="cs-CZ" dirty="0" smtClean="0"/>
              <a:t>vlastnoruční podpis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191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VZOR ŽIVOTOPISU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836712"/>
            <a:ext cx="8157592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900" dirty="0" smtClean="0"/>
              <a:t>Radek Novák</a:t>
            </a:r>
          </a:p>
          <a:p>
            <a:pPr marL="0" indent="0">
              <a:buNone/>
            </a:pPr>
            <a:r>
              <a:rPr lang="cs-CZ" sz="900" dirty="0" smtClean="0"/>
              <a:t>688 01  Uh. Brod, Moravská 268</a:t>
            </a:r>
          </a:p>
          <a:p>
            <a:pPr marL="0" indent="0">
              <a:buNone/>
            </a:pPr>
            <a:r>
              <a:rPr lang="cs-CZ" sz="900" dirty="0" smtClean="0"/>
              <a:t>Mobil 603 243 853</a:t>
            </a:r>
          </a:p>
          <a:p>
            <a:pPr marL="0" indent="0">
              <a:buNone/>
            </a:pPr>
            <a:r>
              <a:rPr lang="cs-CZ" sz="900" dirty="0" smtClean="0"/>
              <a:t>		</a:t>
            </a:r>
          </a:p>
          <a:p>
            <a:pPr marL="0" indent="0">
              <a:buNone/>
            </a:pPr>
            <a:r>
              <a:rPr lang="cs-CZ" sz="900" dirty="0"/>
              <a:t>	</a:t>
            </a:r>
            <a:r>
              <a:rPr lang="cs-CZ" sz="900" dirty="0" smtClean="0"/>
              <a:t>	ŽIVOTOPIS</a:t>
            </a:r>
          </a:p>
          <a:p>
            <a:pPr marL="0" indent="0">
              <a:buNone/>
            </a:pPr>
            <a:r>
              <a:rPr lang="cs-CZ" sz="900" b="1" dirty="0" smtClean="0"/>
              <a:t>Osobní údaje</a:t>
            </a:r>
          </a:p>
          <a:p>
            <a:pPr marL="0" indent="0">
              <a:buNone/>
            </a:pPr>
            <a:r>
              <a:rPr lang="cs-CZ" sz="900" dirty="0" smtClean="0"/>
              <a:t>Datum a místo narození		15. ledna 1994 v Uh. Hradišti</a:t>
            </a:r>
          </a:p>
          <a:p>
            <a:pPr marL="0" indent="0">
              <a:buNone/>
            </a:pPr>
            <a:r>
              <a:rPr lang="cs-CZ" sz="900" dirty="0" smtClean="0"/>
              <a:t>Státní příslušnost		ČR</a:t>
            </a:r>
          </a:p>
          <a:p>
            <a:pPr marL="0" indent="0">
              <a:buNone/>
            </a:pPr>
            <a:r>
              <a:rPr lang="cs-CZ" sz="900" dirty="0" smtClean="0"/>
              <a:t>Rodinný stav			svobodný</a:t>
            </a:r>
          </a:p>
          <a:p>
            <a:pPr marL="0" indent="0">
              <a:buNone/>
            </a:pPr>
            <a:r>
              <a:rPr lang="cs-CZ" sz="900" dirty="0" smtClean="0"/>
              <a:t>Zdravotní stav			dobrý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b="1" dirty="0" smtClean="0"/>
              <a:t>Školní vzdělání</a:t>
            </a:r>
          </a:p>
          <a:p>
            <a:pPr marL="0" indent="0">
              <a:buNone/>
            </a:pPr>
            <a:r>
              <a:rPr lang="cs-CZ" sz="900" dirty="0" smtClean="0"/>
              <a:t>1. 9. 2001 – 30. 6. 2010		ZŠ Na Výsluní Uh. Brod</a:t>
            </a:r>
          </a:p>
          <a:p>
            <a:pPr marL="0" indent="0">
              <a:buNone/>
            </a:pPr>
            <a:r>
              <a:rPr lang="cs-CZ" sz="900" dirty="0" smtClean="0"/>
              <a:t>1. 9. 2010  - 18. 6. 2013		SOU Uh. Brod, obor Opravář zemědělských 						strojů</a:t>
            </a:r>
          </a:p>
          <a:p>
            <a:pPr marL="0" indent="0">
              <a:buNone/>
            </a:pPr>
            <a:r>
              <a:rPr lang="cs-CZ" sz="900" b="1" dirty="0" smtClean="0"/>
              <a:t>Zkoušky</a:t>
            </a:r>
          </a:p>
          <a:p>
            <a:pPr marL="0" indent="0">
              <a:buNone/>
            </a:pPr>
            <a:r>
              <a:rPr lang="cs-CZ" sz="900" dirty="0" smtClean="0"/>
              <a:t>18. 6. 2013			závěrečná zkouška</a:t>
            </a:r>
          </a:p>
          <a:p>
            <a:pPr marL="0" indent="0">
              <a:buNone/>
            </a:pPr>
            <a:r>
              <a:rPr lang="cs-CZ" sz="900" dirty="0" smtClean="0"/>
              <a:t>10. 4. 2013			řidičský průkaz T,B,C</a:t>
            </a:r>
          </a:p>
          <a:p>
            <a:pPr marL="0" indent="0">
              <a:buNone/>
            </a:pPr>
            <a:r>
              <a:rPr lang="cs-CZ" sz="900" dirty="0" smtClean="0"/>
              <a:t>12. 3. 2013			svářečský průkaz</a:t>
            </a:r>
          </a:p>
          <a:p>
            <a:endParaRPr lang="cs-CZ" sz="900" dirty="0"/>
          </a:p>
          <a:p>
            <a:pPr marL="0" indent="0">
              <a:buNone/>
            </a:pPr>
            <a:r>
              <a:rPr lang="cs-CZ" sz="900" b="1" dirty="0" smtClean="0"/>
              <a:t>Znalosti</a:t>
            </a:r>
          </a:p>
          <a:p>
            <a:pPr marL="0" indent="0">
              <a:buNone/>
            </a:pPr>
            <a:r>
              <a:rPr lang="cs-CZ" sz="900" dirty="0" smtClean="0"/>
              <a:t>Anglický jazyk			pasivně</a:t>
            </a:r>
          </a:p>
          <a:p>
            <a:pPr marL="0" indent="0">
              <a:buNone/>
            </a:pPr>
            <a:r>
              <a:rPr lang="cs-CZ" sz="900" dirty="0" smtClean="0"/>
              <a:t>Práce na PC			Word, Excel</a:t>
            </a:r>
          </a:p>
          <a:p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Uh. Brod 30. června. 2013</a:t>
            </a:r>
          </a:p>
          <a:p>
            <a:endParaRPr lang="cs-CZ" sz="900" dirty="0"/>
          </a:p>
          <a:p>
            <a:pPr marL="0" indent="0">
              <a:buNone/>
            </a:pPr>
            <a:r>
              <a:rPr lang="cs-CZ" sz="900" i="1" dirty="0" smtClean="0"/>
              <a:t>Radek Novák	</a:t>
            </a:r>
          </a:p>
        </p:txBody>
      </p:sp>
    </p:spTree>
    <p:extLst>
      <p:ext uri="{BB962C8B-B14F-4D97-AF65-F5344CB8AC3E}">
        <p14:creationId xmlns:p14="http://schemas.microsoft.com/office/powerpoint/2010/main" val="198119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PÍSEMNOSTI OBČANŮ - PŘIHLÁŠKA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vyplňuje se (sepisuje se), pokud se chceme přihlásit např. ke studiu, do konkurzu, na zájezd apod.</a:t>
            </a:r>
          </a:p>
          <a:p>
            <a:pPr marL="0" indent="0">
              <a:buNone/>
            </a:pPr>
            <a:r>
              <a:rPr lang="cs-CZ" dirty="0" smtClean="0"/>
              <a:t>Může mít dvojí podobu: </a:t>
            </a:r>
          </a:p>
          <a:p>
            <a:r>
              <a:rPr lang="cs-CZ" dirty="0" smtClean="0"/>
              <a:t>1. vyplňujeme požadované údaje                       do předtištěného formuláře</a:t>
            </a:r>
          </a:p>
          <a:p>
            <a:r>
              <a:rPr lang="cs-CZ" dirty="0" smtClean="0"/>
              <a:t>2. formulujeme text přihlášky volně (formou úředního dopisu)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70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PÍSEMNOSTI OBČANŮ - PŘIHLÁŠKA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veškeré </a:t>
            </a:r>
            <a:r>
              <a:rPr lang="cs-CZ" dirty="0"/>
              <a:t>požadované údaje je třeba uvést zcela </a:t>
            </a:r>
            <a:r>
              <a:rPr lang="cs-CZ" dirty="0" smtClean="0"/>
              <a:t>přesně </a:t>
            </a:r>
          </a:p>
          <a:p>
            <a:r>
              <a:rPr lang="cs-CZ" dirty="0" smtClean="0"/>
              <a:t>přihlášku </a:t>
            </a:r>
            <a:r>
              <a:rPr lang="cs-CZ" dirty="0"/>
              <a:t>je potřeba  doplnit všemi potřebnými (požadovanými) údaji a včas </a:t>
            </a:r>
            <a:r>
              <a:rPr lang="cs-CZ" dirty="0" smtClean="0"/>
              <a:t>odeslat</a:t>
            </a:r>
          </a:p>
          <a:p>
            <a:r>
              <a:rPr lang="cs-CZ" dirty="0" smtClean="0"/>
              <a:t>důležitá je přesnost a věcnost, není vhodné psát do přihlášky nadbytečné informace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4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VZOR PÍSEMNÉ PŘIHLÁŠKY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57592" cy="475252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/>
              <a:t>Radek Novák </a:t>
            </a:r>
          </a:p>
          <a:p>
            <a:pPr marL="0" indent="0">
              <a:buNone/>
            </a:pPr>
            <a:r>
              <a:rPr lang="cs-CZ" dirty="0" smtClean="0"/>
              <a:t>688 01  Uh. Brod, Moravská 268</a:t>
            </a:r>
          </a:p>
          <a:p>
            <a:pPr marL="0" indent="0">
              <a:buNone/>
            </a:pPr>
            <a:r>
              <a:rPr lang="cs-CZ" dirty="0" smtClean="0"/>
              <a:t>Mobil 603 243 853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Jazykové studio VYVA</a:t>
            </a:r>
          </a:p>
          <a:p>
            <a:pPr marL="0" indent="0">
              <a:buNone/>
            </a:pPr>
            <a:r>
              <a:rPr lang="cs-CZ" dirty="0" smtClean="0"/>
              <a:t>Bc. Pavla Vystrčilová</a:t>
            </a:r>
          </a:p>
          <a:p>
            <a:pPr marL="0" indent="0">
              <a:buNone/>
            </a:pPr>
            <a:r>
              <a:rPr lang="cs-CZ" dirty="0" smtClean="0"/>
              <a:t>688 01 Uh. Brod, Masarykovo nám. 72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Uh. Brod 23. srpna 2013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Přihláška do jazykového kurzu angličtiny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 základě Vaší nabídky uveřejněné ve Slováckém deníku dne 15. srpna 2013 se přihlašuji do kurzu angličtiny pro mírně pokročilé. Nejlépe by mi vyhovoval termín dvakrát týdně, v pondělí a ve středu od 17:00 do 18:30 hodin. Prosím o informaci, zda je uvedený termín ještě volný a kdy je možné se dostavit ke vstupnímu přezkoušení.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pozdravem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i="1" dirty="0" smtClean="0"/>
              <a:t>Radek Novák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7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 - ZÁPIS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Během svého života potřebujeme občas napsat dopis úřadu, instituci, firmě apod. Píšeme nejrůznější žádosti, objednávky, přihlášky, reklamace.</a:t>
            </a:r>
          </a:p>
          <a:p>
            <a:r>
              <a:rPr lang="cs-CZ" dirty="0" smtClean="0"/>
              <a:t>Žádostí se obracíme jednak na úřady, firmy, ale také někdy na přátele a známé. Nejčastější formou žádosti je </a:t>
            </a:r>
            <a:r>
              <a:rPr lang="cs-CZ" b="1" dirty="0" smtClean="0">
                <a:solidFill>
                  <a:schemeClr val="accent1"/>
                </a:solidFill>
              </a:rPr>
              <a:t>žádost o místo </a:t>
            </a:r>
            <a:r>
              <a:rPr lang="cs-CZ" dirty="0" smtClean="0"/>
              <a:t>(zaměstnání), ke které přikládáme </a:t>
            </a:r>
            <a:r>
              <a:rPr lang="cs-CZ" b="1" dirty="0" smtClean="0">
                <a:solidFill>
                  <a:schemeClr val="accent1"/>
                </a:solidFill>
              </a:rPr>
              <a:t>strukturovaný životopis</a:t>
            </a:r>
            <a:r>
              <a:rPr lang="cs-CZ" dirty="0" smtClean="0">
                <a:solidFill>
                  <a:schemeClr val="accent1"/>
                </a:solidFill>
              </a:rPr>
              <a:t>. </a:t>
            </a:r>
            <a:r>
              <a:rPr lang="cs-CZ" dirty="0" smtClean="0"/>
              <a:t>Formou úředního dopisu můžeme napsat také </a:t>
            </a:r>
            <a:r>
              <a:rPr lang="cs-CZ" b="1" dirty="0" smtClean="0">
                <a:solidFill>
                  <a:schemeClr val="accent1"/>
                </a:solidFill>
              </a:rPr>
              <a:t>přihlášku</a:t>
            </a:r>
            <a:r>
              <a:rPr lang="cs-CZ" dirty="0" smtClean="0"/>
              <a:t>.  Všechny tyto písemnosti píšeme věcně, jasně, přehledně, bez pravopisných chyb.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3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patří mezi písemnosti občanů?</a:t>
            </a:r>
          </a:p>
          <a:p>
            <a:r>
              <a:rPr lang="cs-CZ" dirty="0" smtClean="0"/>
              <a:t>2. Která je nejčastější písemnost občanů?</a:t>
            </a:r>
          </a:p>
          <a:p>
            <a:r>
              <a:rPr lang="cs-CZ" dirty="0" smtClean="0"/>
              <a:t>3. Které údaje má obsahovat žádost o místo?</a:t>
            </a:r>
          </a:p>
          <a:p>
            <a:r>
              <a:rPr lang="cs-CZ" dirty="0" smtClean="0"/>
              <a:t>4. Které údaje obsahuje životopis a </a:t>
            </a:r>
            <a:r>
              <a:rPr lang="cs-CZ" smtClean="0"/>
              <a:t>jaká   forma </a:t>
            </a:r>
            <a:r>
              <a:rPr lang="cs-CZ" dirty="0" smtClean="0"/>
              <a:t>je v současnosti  nejčastější?</a:t>
            </a:r>
          </a:p>
          <a:p>
            <a:r>
              <a:rPr lang="cs-CZ" dirty="0" smtClean="0"/>
              <a:t>5. Co uvádíme do přihlášky?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06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PÍSEMNOSTI OBČANŮ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 smtClean="0"/>
              <a:t>Stanislava</a:t>
            </a:r>
            <a:r>
              <a:rPr lang="cs-CZ" dirty="0"/>
              <a:t>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479</TotalTime>
  <Words>1035</Words>
  <Application>Microsoft Office PowerPoint</Application>
  <PresentationFormat>Předvádění na obrazovce (4:3)</PresentationFormat>
  <Paragraphs>151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Prezentace aplikace PowerPoint</vt:lpstr>
      <vt:lpstr>ANOTACE:</vt:lpstr>
      <vt:lpstr>ADMINISTRATIVNÍ STYL</vt:lpstr>
      <vt:lpstr>PÍSEMNOSTI OBČANŮ</vt:lpstr>
      <vt:lpstr>PÍSEMNOSTI OBČANŮ - ŽÁDOST</vt:lpstr>
      <vt:lpstr>PÍSEMNOSTI OBČANŮ - ŽÁDOST</vt:lpstr>
      <vt:lpstr>PÍSEMNOSTI OBČANŮ - ŽÁDOST</vt:lpstr>
      <vt:lpstr>Vzor žádosti o místo</vt:lpstr>
      <vt:lpstr>PÍSEMNOSTI OBČANŮ - ŽIVOTOPIS</vt:lpstr>
      <vt:lpstr>PÍSEMNOSTI OBČANŮ - ŽIVOTOPIS</vt:lpstr>
      <vt:lpstr>VZOR ŽIVOTOPISU</vt:lpstr>
      <vt:lpstr>PÍSEMNOSTI OBČANŮ - PŘIHLÁŠKA</vt:lpstr>
      <vt:lpstr>PÍSEMNOSTI OBČANŮ - PŘIHLÁŠKA</vt:lpstr>
      <vt:lpstr>VZOR PÍSEMNÉ PŘIHLÁŠKY</vt:lpstr>
      <vt:lpstr>PÍSEMNOSTI OBČANŮ - ZÁPIS</vt:lpstr>
      <vt:lpstr>OTÁZKY PRO OPAKOVÁNÍ</vt:lpstr>
      <vt:lpstr>PÍSEMNOSTI OBČANŮ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ADMINISTRATIVNÍ STYL</dc:title>
  <dc:creator>UZIVATEL</dc:creator>
  <cp:lastModifiedBy>reznickovakarla</cp:lastModifiedBy>
  <cp:revision>44</cp:revision>
  <dcterms:created xsi:type="dcterms:W3CDTF">2013-02-19T15:10:50Z</dcterms:created>
  <dcterms:modified xsi:type="dcterms:W3CDTF">2013-06-26T08:27:50Z</dcterms:modified>
</cp:coreProperties>
</file>