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74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6D261FD-6FE5-473D-8BC9-A663B15E152C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C4D1ACE-39AE-4E64-9885-F742DA013B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852782754"/>
              </p:ext>
            </p:extLst>
          </p:nvPr>
        </p:nvGraphicFramePr>
        <p:xfrm>
          <a:off x="755577" y="1196975"/>
          <a:ext cx="7992887" cy="4036312"/>
        </p:xfrm>
        <a:graphic>
          <a:graphicData uri="http://schemas.openxmlformats.org/drawingml/2006/table">
            <a:tbl>
              <a:tblPr/>
              <a:tblGrid>
                <a:gridCol w="2808311"/>
                <a:gridCol w="518457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Administrativní styl – úřední/obchodní dopisy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styly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445224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0506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V této prezentaci se žáci seznámí s nejdůležitějšími  úředními/obchodními dopisy. Nejdříve se dozvědí,   k čemu úřední/obchodní dopisy slouží, jaká je jejich úprava, jaká je úprava adresy v dopise a na obálce. Potom se seznámí s rozdílem mezi úředním / obchodním dopisem, které píší firmy a dopisem, kterým se na </a:t>
            </a:r>
            <a:r>
              <a:rPr lang="cs-CZ" smtClean="0"/>
              <a:t>úřady/firmy obracejí </a:t>
            </a:r>
            <a:r>
              <a:rPr lang="cs-CZ" dirty="0" smtClean="0"/>
              <a:t>občané.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39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ÚŘEDNÍ/OBCHODNÍ DOPISY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ADMINISTRATIVNÍ STYL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86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DOPIS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je určen k delšímu sdělení</a:t>
            </a:r>
          </a:p>
          <a:p>
            <a:r>
              <a:rPr lang="cs-CZ" dirty="0"/>
              <a:t>to, co řekneme jiné osobě přímo, můžeme vyjádřit i dopisem</a:t>
            </a:r>
          </a:p>
          <a:p>
            <a:r>
              <a:rPr lang="cs-CZ" dirty="0"/>
              <a:t>v dopise obvykle sdělujeme různé informace – něco vypravujeme, popisujeme, zveme někoho např. na návštěvu, děkujeme za něco, žádáme určitou informaci, něco objednáváme apod.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543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DĚLENÍ DOPISŮ PODLE OBSAHU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chemeClr val="accent1"/>
                </a:solidFill>
              </a:rPr>
              <a:t>s</a:t>
            </a:r>
            <a:r>
              <a:rPr lang="cs-CZ" b="1" dirty="0" smtClean="0">
                <a:solidFill>
                  <a:schemeClr val="accent1"/>
                </a:solidFill>
              </a:rPr>
              <a:t>oukromé</a:t>
            </a:r>
            <a:r>
              <a:rPr lang="cs-CZ" b="1" dirty="0" smtClean="0"/>
              <a:t> </a:t>
            </a:r>
            <a:r>
              <a:rPr lang="cs-CZ" dirty="0" smtClean="0"/>
              <a:t>(neformální, neoficiální), např. dopis kamarádce/kamarádovi, rodičům…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úřední a obchodní </a:t>
            </a:r>
            <a:r>
              <a:rPr lang="cs-CZ" dirty="0" smtClean="0"/>
              <a:t>(formální, oficiální) – posíláme je na různé úřady, instituce, něco objednáváme, někam se přihlašujeme apod.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blahopřejné a děkovné, projevující soustrast</a:t>
            </a:r>
            <a:r>
              <a:rPr lang="cs-CZ" b="1" dirty="0" smtClean="0"/>
              <a:t> </a:t>
            </a:r>
            <a:r>
              <a:rPr lang="cs-CZ" dirty="0" smtClean="0"/>
              <a:t>(kondolence), můžeme je psát příbuzným a kamarádům, ale i významným a známým osobnostem</a:t>
            </a:r>
          </a:p>
          <a:p>
            <a:pPr marL="0" indent="0">
              <a:buNone/>
            </a:pPr>
            <a:r>
              <a:rPr lang="cs-CZ" dirty="0" smtClean="0"/>
              <a:t>Pro každý druh dopisu je třeba zvolit </a:t>
            </a:r>
            <a:r>
              <a:rPr lang="cs-CZ" b="1" dirty="0" smtClean="0"/>
              <a:t>jiný způsob vyjádření</a:t>
            </a:r>
            <a:r>
              <a:rPr lang="cs-CZ" dirty="0" smtClean="0"/>
              <a:t>, tedy </a:t>
            </a:r>
            <a:r>
              <a:rPr lang="cs-CZ" b="1" dirty="0" smtClean="0"/>
              <a:t>jiné jazykové prostředky.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1593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oficiální prostředek písemného styku s úřady, písemné komunikace jedince s institucemi nebo prostředek  písemného styku mezi firmami, institucemi navzájem </a:t>
            </a:r>
          </a:p>
          <a:p>
            <a:r>
              <a:rPr lang="cs-CZ" dirty="0" smtClean="0"/>
              <a:t>slouží k podávání žádostí, objednávek, různých oznámení a odpovědí na ně</a:t>
            </a:r>
          </a:p>
          <a:p>
            <a:r>
              <a:rPr lang="cs-CZ" dirty="0" smtClean="0"/>
              <a:t>bývají psány vážněji, uctivěji</a:t>
            </a:r>
          </a:p>
          <a:p>
            <a:r>
              <a:rPr lang="cs-CZ" dirty="0" smtClean="0"/>
              <a:t>mívají určité ustálené formy, vyjadřování bývá značně neosobní, stylově neutrální</a:t>
            </a:r>
          </a:p>
          <a:p>
            <a:r>
              <a:rPr lang="cs-CZ" dirty="0" smtClean="0"/>
              <a:t>musí být psány spisovnou češtinou, </a:t>
            </a:r>
          </a:p>
          <a:p>
            <a:r>
              <a:rPr lang="cs-CZ" dirty="0" smtClean="0"/>
              <a:t>musí být tematicky uspořádané s přesnými a úplnými formulacemi, věcné, přehledné, člení se do odstavců</a:t>
            </a:r>
          </a:p>
          <a:p>
            <a:r>
              <a:rPr lang="cs-CZ" dirty="0" smtClean="0"/>
              <a:t>jejich psaní se řídí normami (ČSN 01 9610)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27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píší na dopisních papírech formátu A4, tzv. hlavičkový papír (základní údaje o odesílateli bývají předtištěny), překládají se textem dovnitř, nejdříve po délce </a:t>
            </a:r>
          </a:p>
          <a:p>
            <a:r>
              <a:rPr lang="cs-CZ" dirty="0" smtClean="0"/>
              <a:t>vkládají se nejčastěji do tzv. třetinových DL obálek (většinou okénkových)</a:t>
            </a:r>
          </a:p>
          <a:p>
            <a:r>
              <a:rPr lang="cs-CZ" dirty="0" smtClean="0"/>
              <a:t>obsáhlejší korespondence se odesílá v obálkách C5 nebo C4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358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80728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ÚPRAVA ADRES:</a:t>
            </a:r>
          </a:p>
          <a:p>
            <a:r>
              <a:rPr lang="cs-CZ" dirty="0" smtClean="0"/>
              <a:t>adresa začíná vždy velkým písmenem</a:t>
            </a:r>
          </a:p>
          <a:p>
            <a:r>
              <a:rPr lang="cs-CZ" dirty="0" smtClean="0"/>
              <a:t>všechny údaje se píší v 1. pádě</a:t>
            </a:r>
          </a:p>
          <a:p>
            <a:r>
              <a:rPr lang="cs-CZ" dirty="0" smtClean="0"/>
              <a:t>všechny řádky jsou z levé strany zarovnané</a:t>
            </a:r>
          </a:p>
          <a:p>
            <a:r>
              <a:rPr lang="cs-CZ" dirty="0" smtClean="0"/>
              <a:t>používá se jednoduché řádkování</a:t>
            </a:r>
          </a:p>
          <a:p>
            <a:r>
              <a:rPr lang="cs-CZ" dirty="0" smtClean="0"/>
              <a:t>celá adresa se řádkuje rovnoměrně (mezi řádky se nikde nevynechává řádek)</a:t>
            </a:r>
          </a:p>
          <a:p>
            <a:r>
              <a:rPr lang="cs-CZ" dirty="0" smtClean="0"/>
              <a:t>v adrese se nic nezvýrazňuje podtržením, tučným písmem ani proložením</a:t>
            </a:r>
          </a:p>
          <a:p>
            <a:r>
              <a:rPr lang="cs-CZ" dirty="0" smtClean="0"/>
              <a:t>název podací pošty se doporučuje psát  velkými písmeny neproloženě</a:t>
            </a:r>
          </a:p>
          <a:p>
            <a:r>
              <a:rPr lang="cs-CZ" dirty="0" smtClean="0"/>
              <a:t>adresa musí být psána latinkou, čitelně, bez přepisování</a:t>
            </a:r>
          </a:p>
          <a:p>
            <a:r>
              <a:rPr lang="cs-CZ" dirty="0" smtClean="0"/>
              <a:t>mezi PSČ a městem se píší dvě mezery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25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PŘÍKLADY PSANÍ ADRES:</a:t>
            </a:r>
          </a:p>
          <a:p>
            <a:pPr marL="0" indent="0">
              <a:buNone/>
            </a:pPr>
            <a:r>
              <a:rPr lang="cs-CZ" dirty="0" smtClean="0"/>
              <a:t>Střední odborné učiliště</a:t>
            </a:r>
          </a:p>
          <a:p>
            <a:pPr marL="0" indent="0">
              <a:buNone/>
            </a:pPr>
            <a:r>
              <a:rPr lang="cs-CZ" dirty="0" smtClean="0"/>
              <a:t>Svatopluka Čecha 1110</a:t>
            </a:r>
          </a:p>
          <a:p>
            <a:pPr marL="0" indent="0">
              <a:buNone/>
            </a:pPr>
            <a:r>
              <a:rPr lang="cs-CZ" dirty="0" smtClean="0"/>
              <a:t>688 01  UHERSKÝ BROD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Městský úřad</a:t>
            </a:r>
          </a:p>
          <a:p>
            <a:pPr marL="0" indent="0">
              <a:buNone/>
            </a:pPr>
            <a:r>
              <a:rPr lang="cs-CZ" dirty="0" smtClean="0"/>
              <a:t>finanční odbor</a:t>
            </a:r>
          </a:p>
          <a:p>
            <a:pPr marL="0" indent="0">
              <a:buNone/>
            </a:pPr>
            <a:r>
              <a:rPr lang="cs-CZ" dirty="0" smtClean="0"/>
              <a:t>Masarykovo nám. 100</a:t>
            </a:r>
          </a:p>
          <a:p>
            <a:pPr marL="0" indent="0">
              <a:buNone/>
            </a:pPr>
            <a:r>
              <a:rPr lang="cs-CZ" dirty="0" smtClean="0"/>
              <a:t>688  01 Uh. Brod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PŘÍKLADY PSANÍ ADRES:</a:t>
            </a:r>
          </a:p>
          <a:p>
            <a:pPr marL="0" indent="0">
              <a:buNone/>
            </a:pPr>
            <a:r>
              <a:rPr lang="cs-CZ" dirty="0" smtClean="0"/>
              <a:t>GEOS, a. s.</a:t>
            </a:r>
          </a:p>
          <a:p>
            <a:pPr marL="0" indent="0">
              <a:buNone/>
            </a:pPr>
            <a:r>
              <a:rPr lang="cs-CZ" dirty="0" smtClean="0"/>
              <a:t>Na Okruhu 25</a:t>
            </a:r>
          </a:p>
          <a:p>
            <a:pPr marL="0" indent="0">
              <a:buNone/>
            </a:pPr>
            <a:r>
              <a:rPr lang="cs-CZ" dirty="0" smtClean="0"/>
              <a:t>140 00  PRAHA 4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Vážený pan</a:t>
            </a:r>
          </a:p>
          <a:p>
            <a:pPr marL="0" indent="0">
              <a:buNone/>
            </a:pPr>
            <a:r>
              <a:rPr lang="cs-CZ" dirty="0" smtClean="0"/>
              <a:t>JUDr. Karel Pávek</a:t>
            </a:r>
          </a:p>
          <a:p>
            <a:pPr marL="0" indent="0">
              <a:buNone/>
            </a:pPr>
            <a:r>
              <a:rPr lang="cs-CZ" dirty="0" smtClean="0"/>
              <a:t>Moravská 547</a:t>
            </a:r>
          </a:p>
          <a:p>
            <a:pPr marL="0" indent="0">
              <a:buNone/>
            </a:pPr>
            <a:r>
              <a:rPr lang="cs-CZ" dirty="0" smtClean="0"/>
              <a:t>347 01  TACHOV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93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 – ÚPRAVA ADRESY NA OBÁLCE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adresa se píše na obálce vpravo dole</a:t>
            </a:r>
          </a:p>
          <a:p>
            <a:r>
              <a:rPr lang="cs-CZ" dirty="0" smtClean="0"/>
              <a:t>zpáteční adresa (adresa odesílatele) se píše      do levého horního rohu obálky </a:t>
            </a:r>
          </a:p>
          <a:p>
            <a:r>
              <a:rPr lang="cs-CZ" dirty="0" smtClean="0"/>
              <a:t>doplňkové služby pošty  (</a:t>
            </a:r>
            <a:r>
              <a:rPr lang="cs-CZ" dirty="0"/>
              <a:t>Do vlastních </a:t>
            </a:r>
            <a:r>
              <a:rPr lang="cs-CZ" dirty="0" smtClean="0"/>
              <a:t>rukou,  Doporučeně, Dodejka, Dobírka) se píší asi          1 cm pod adresu odesílatele</a:t>
            </a:r>
          </a:p>
        </p:txBody>
      </p:sp>
    </p:spTree>
    <p:extLst>
      <p:ext uri="{BB962C8B-B14F-4D97-AF65-F5344CB8AC3E}">
        <p14:creationId xmlns:p14="http://schemas.microsoft.com/office/powerpoint/2010/main" val="22235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-243408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Textová forma úředních /obchodních dopisů:</a:t>
            </a:r>
          </a:p>
          <a:p>
            <a:pPr marL="0" indent="0">
              <a:buNone/>
            </a:pPr>
            <a:r>
              <a:rPr lang="cs-CZ" dirty="0" smtClean="0"/>
              <a:t>1. tzv. hlavička dopisu obsahuje úplnou poštovní adresu odesílatele (včetně loga)</a:t>
            </a:r>
          </a:p>
          <a:p>
            <a:pPr marL="0" indent="0">
              <a:buNone/>
            </a:pPr>
            <a:r>
              <a:rPr lang="cs-CZ" dirty="0" smtClean="0"/>
              <a:t>2. následuje rubrika pro odvolací údaje (Váš dopis značky, Ze dne, Naše značka; Vyřizuje, Telefon, Mobil, E-mail; Datum) – píše se buď do sloupců nebo do řádků)</a:t>
            </a:r>
          </a:p>
          <a:p>
            <a:pPr marL="0" indent="0">
              <a:buNone/>
            </a:pPr>
            <a:r>
              <a:rPr lang="cs-CZ" dirty="0" smtClean="0"/>
              <a:t>3. heslovité vyjádření obsahu dopisu (tzv. věc)</a:t>
            </a:r>
          </a:p>
          <a:p>
            <a:pPr marL="0" indent="0">
              <a:buNone/>
            </a:pPr>
            <a:r>
              <a:rPr lang="cs-CZ" dirty="0" smtClean="0"/>
              <a:t>4. vlastní text dopisu</a:t>
            </a:r>
          </a:p>
          <a:p>
            <a:pPr marL="0" indent="0">
              <a:buNone/>
            </a:pPr>
            <a:r>
              <a:rPr lang="cs-CZ" dirty="0" smtClean="0"/>
              <a:t>5. pozdrav</a:t>
            </a:r>
          </a:p>
          <a:p>
            <a:pPr marL="0" indent="0">
              <a:buNone/>
            </a:pPr>
            <a:r>
              <a:rPr lang="cs-CZ" dirty="0" smtClean="0"/>
              <a:t>6. podpis (případně razítko)</a:t>
            </a:r>
          </a:p>
          <a:p>
            <a:pPr marL="0" indent="0">
              <a:buNone/>
            </a:pPr>
            <a:r>
              <a:rPr lang="cs-CZ" dirty="0" smtClean="0"/>
              <a:t>7. přílohy (např. Faktura, Poštovní poukázka)</a:t>
            </a:r>
          </a:p>
          <a:p>
            <a:pPr marL="0" indent="0">
              <a:buNone/>
            </a:pPr>
            <a:r>
              <a:rPr lang="cs-CZ" dirty="0" smtClean="0"/>
              <a:t>8. rozdělovník (kopie dopisu zasílaná jiné firmě/úřadu)</a:t>
            </a:r>
          </a:p>
          <a:p>
            <a:pPr marL="0" indent="0">
              <a:buNone/>
            </a:pPr>
            <a:r>
              <a:rPr lang="cs-CZ" dirty="0" smtClean="0"/>
              <a:t>9. tzv. zápatí- uvádějí se další údaje o odesílateli, např. bankovní spojení,  IČ, DIČ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632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8229600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Forma vlastního textu soukromé osoby:</a:t>
            </a:r>
          </a:p>
          <a:p>
            <a:r>
              <a:rPr lang="cs-CZ" dirty="0" smtClean="0"/>
              <a:t>1. adresa odesílatele, včetně kontaktu</a:t>
            </a:r>
          </a:p>
          <a:p>
            <a:r>
              <a:rPr lang="cs-CZ" dirty="0" smtClean="0"/>
              <a:t>2. adresa příjemce</a:t>
            </a:r>
          </a:p>
          <a:p>
            <a:r>
              <a:rPr lang="cs-CZ" dirty="0" smtClean="0"/>
              <a:t>3. místo a datum</a:t>
            </a:r>
          </a:p>
          <a:p>
            <a:r>
              <a:rPr lang="cs-CZ" dirty="0" smtClean="0"/>
              <a:t>4. heslovité vyjádření obsahu dopisu</a:t>
            </a:r>
          </a:p>
          <a:p>
            <a:r>
              <a:rPr lang="cs-CZ" dirty="0" smtClean="0"/>
              <a:t>5. vlastní text dopisu (oslovení, stručné a věcné vyjádření, zdůvodnění dopisu, jasné, jednoznačné formulace, zdvořilost; členění do odstavců)   </a:t>
            </a:r>
          </a:p>
          <a:p>
            <a:r>
              <a:rPr lang="cs-CZ" dirty="0" smtClean="0"/>
              <a:t>6. závěrečné formulace</a:t>
            </a:r>
          </a:p>
          <a:p>
            <a:r>
              <a:rPr lang="cs-CZ" dirty="0" smtClean="0"/>
              <a:t>7. pozdrav</a:t>
            </a:r>
          </a:p>
          <a:p>
            <a:r>
              <a:rPr lang="cs-CZ" dirty="0" smtClean="0"/>
              <a:t>8. vlastnoruční podpis (případně razítko)</a:t>
            </a:r>
          </a:p>
          <a:p>
            <a:r>
              <a:rPr lang="cs-CZ" dirty="0" smtClean="0"/>
              <a:t>9. přílohy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93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Nejčastější druhy úředních/obchodních dopisů:</a:t>
            </a:r>
          </a:p>
          <a:p>
            <a:r>
              <a:rPr lang="cs-CZ" dirty="0" smtClean="0"/>
              <a:t>objednávka</a:t>
            </a:r>
          </a:p>
          <a:p>
            <a:r>
              <a:rPr lang="cs-CZ" dirty="0" smtClean="0"/>
              <a:t>reklamace</a:t>
            </a:r>
          </a:p>
          <a:p>
            <a:r>
              <a:rPr lang="cs-CZ" dirty="0" smtClean="0"/>
              <a:t>žádost</a:t>
            </a:r>
          </a:p>
          <a:p>
            <a:r>
              <a:rPr lang="cs-CZ" dirty="0" smtClean="0"/>
              <a:t>plná moc</a:t>
            </a:r>
          </a:p>
          <a:p>
            <a:r>
              <a:rPr lang="cs-CZ" dirty="0" smtClean="0"/>
              <a:t>úřední oznámení</a:t>
            </a:r>
          </a:p>
          <a:p>
            <a:r>
              <a:rPr lang="cs-CZ" dirty="0" smtClean="0"/>
              <a:t>vyhláška</a:t>
            </a:r>
          </a:p>
          <a:p>
            <a:r>
              <a:rPr lang="cs-CZ" dirty="0" smtClean="0"/>
              <a:t>oběžník</a:t>
            </a:r>
          </a:p>
          <a:p>
            <a:r>
              <a:rPr lang="cs-CZ" dirty="0" smtClean="0"/>
              <a:t>zápis z jednání</a:t>
            </a:r>
          </a:p>
          <a:p>
            <a:r>
              <a:rPr lang="cs-CZ" dirty="0"/>
              <a:t>p</a:t>
            </a:r>
            <a:r>
              <a:rPr lang="cs-CZ" dirty="0" smtClean="0"/>
              <a:t>rotokol</a:t>
            </a:r>
          </a:p>
          <a:p>
            <a:r>
              <a:rPr lang="cs-CZ" dirty="0" smtClean="0"/>
              <a:t>stížnost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025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ZÁPIS:</a:t>
            </a:r>
          </a:p>
          <a:p>
            <a:r>
              <a:rPr lang="cs-CZ" dirty="0" smtClean="0"/>
              <a:t>Dopisy slouží ke sdělování informací. Dělíme je       na soukromé, úřední/obchodní, blahopřejné a děkovné, kondolenční. </a:t>
            </a:r>
          </a:p>
          <a:p>
            <a:r>
              <a:rPr lang="cs-CZ" b="1" dirty="0" smtClean="0"/>
              <a:t>Úřední/obchodní dopisy </a:t>
            </a:r>
            <a:r>
              <a:rPr lang="cs-CZ" dirty="0" smtClean="0"/>
              <a:t>jsou oficiální prostředek písemného styku s úřady, prostředek komunikace jedince s firmami/ úřady nebo prostředek písemného styku mezi firmami/úřady navzájem. </a:t>
            </a:r>
          </a:p>
          <a:p>
            <a:r>
              <a:rPr lang="cs-CZ" dirty="0" smtClean="0"/>
              <a:t>Jsou psány spisovnou češtinou, řídí se normami, musí být tematicky uspořádané s přesnými a úplnými formulacemi, věcné, členěné do odstavců, musí být vlastnoručně podepsané.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94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OTÁZKY PRO OPAKOVÁNÍ:</a:t>
            </a:r>
          </a:p>
          <a:p>
            <a:pPr marL="0" indent="0">
              <a:buNone/>
            </a:pPr>
            <a:r>
              <a:rPr lang="cs-CZ" dirty="0" smtClean="0"/>
              <a:t>1. Co je dopis, jak dělíme dopisy podle obsahu?</a:t>
            </a:r>
          </a:p>
          <a:p>
            <a:pPr marL="0" indent="0">
              <a:buNone/>
            </a:pPr>
            <a:r>
              <a:rPr lang="cs-CZ" dirty="0" smtClean="0"/>
              <a:t>2. K čemu slouží úřední/obchodní dopisy, jakou mají formu?</a:t>
            </a:r>
          </a:p>
          <a:p>
            <a:pPr marL="0" indent="0">
              <a:buNone/>
            </a:pPr>
            <a:r>
              <a:rPr lang="cs-CZ" dirty="0" smtClean="0"/>
              <a:t>3. Jak vypadá úprava adresy na obálkách?</a:t>
            </a:r>
          </a:p>
          <a:p>
            <a:pPr marL="0" indent="0">
              <a:buNone/>
            </a:pPr>
            <a:r>
              <a:rPr lang="cs-CZ" dirty="0" smtClean="0"/>
              <a:t>4. Jaká je textová forma úředních/obchodních dopisů?</a:t>
            </a:r>
          </a:p>
          <a:p>
            <a:pPr marL="0" indent="0">
              <a:buNone/>
            </a:pPr>
            <a:r>
              <a:rPr lang="cs-CZ" dirty="0" smtClean="0"/>
              <a:t>5. Jaká je forma úředních dopisů soukromých osob?</a:t>
            </a:r>
          </a:p>
          <a:p>
            <a:pPr marL="0" indent="0">
              <a:buNone/>
            </a:pPr>
            <a:r>
              <a:rPr lang="cs-CZ" dirty="0" smtClean="0"/>
              <a:t>6. Které jsou nejčastější druhy úředních / obchodních dopisů?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8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ÚŘEDNÍ/OBCHODNÍ DOPIS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/>
              <a:t>Stanislava.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</a:t>
            </a:r>
            <a:r>
              <a:rPr lang="cs-CZ" dirty="0" smtClean="0"/>
              <a:t>978–80–00 </a:t>
            </a:r>
            <a:r>
              <a:rPr lang="cs-CZ" dirty="0"/>
              <a:t>– 01825 </a:t>
            </a:r>
            <a:r>
              <a:rPr lang="cs-CZ" dirty="0" smtClean="0"/>
              <a:t>-6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300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373</TotalTime>
  <Words>1055</Words>
  <Application>Microsoft Office PowerPoint</Application>
  <PresentationFormat>Předvádění na obrazovce (4:3)</PresentationFormat>
  <Paragraphs>127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Jmění</vt:lpstr>
      <vt:lpstr>Prezentace aplikace PowerPoint</vt:lpstr>
      <vt:lpstr>ANOTACE:</vt:lpstr>
      <vt:lpstr>ADMINISTRATIVNÍ STYL</vt:lpstr>
      <vt:lpstr>DOPIS</vt:lpstr>
      <vt:lpstr>DĚLENÍ DOPISŮ PODLE OBSAHU</vt:lpstr>
      <vt:lpstr>ÚŘEDNÍ/OBCHODNÍ DOPISY</vt:lpstr>
      <vt:lpstr>ÚŘEDNÍ/OBCHODNÍ DOPISY</vt:lpstr>
      <vt:lpstr>ÚŘEDNÍ/OBCHODNÍ DOPISY</vt:lpstr>
      <vt:lpstr>ÚŘEDNÍ/OBCHODNÍ DOPISY</vt:lpstr>
      <vt:lpstr>ÚŘEDNÍ/OBCHODNÍ DOPISY</vt:lpstr>
      <vt:lpstr>ÚŘEDNÍ/OBCHODNÍ DOPISY – ÚPRAVA ADRESY NA OBÁLCE</vt:lpstr>
      <vt:lpstr>ÚŘEDNÍ/OBCHODNÍ DOPISY</vt:lpstr>
      <vt:lpstr>ÚŘEDNÍ/OBCHODNÍ DOPISY</vt:lpstr>
      <vt:lpstr>ÚŘEDNÍ/OBCHODNÍ DOPISY</vt:lpstr>
      <vt:lpstr>ÚŘEDNÍ/OBCHODNÍ DOPISY</vt:lpstr>
      <vt:lpstr>ÚŘEDNÍ/OBCHODNÍ DOPISY</vt:lpstr>
      <vt:lpstr>ÚŘEDNÍ/OBCHODNÍ DOPIS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ADMINISTRATIVNÍ STYL</dc:title>
  <dc:creator>UZIVATEL</dc:creator>
  <cp:lastModifiedBy>reznickovakarla</cp:lastModifiedBy>
  <cp:revision>36</cp:revision>
  <dcterms:created xsi:type="dcterms:W3CDTF">2013-02-16T12:10:56Z</dcterms:created>
  <dcterms:modified xsi:type="dcterms:W3CDTF">2013-06-26T08:27:22Z</dcterms:modified>
</cp:coreProperties>
</file>