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2" r:id="rId2"/>
    <p:sldId id="273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4EF5E-2649-4BD1-BB5C-5FE8A53FFF0A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7A07F622-6580-45AE-BA72-F86BBC39717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4EF5E-2649-4BD1-BB5C-5FE8A53FFF0A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7F622-6580-45AE-BA72-F86BBC39717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4EF5E-2649-4BD1-BB5C-5FE8A53FFF0A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7A07F622-6580-45AE-BA72-F86BBC39717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4EF5E-2649-4BD1-BB5C-5FE8A53FFF0A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7F622-6580-45AE-BA72-F86BBC39717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4EF5E-2649-4BD1-BB5C-5FE8A53FFF0A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7F622-6580-45AE-BA72-F86BBC39717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4EF5E-2649-4BD1-BB5C-5FE8A53FFF0A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7F622-6580-45AE-BA72-F86BBC3971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4EF5E-2649-4BD1-BB5C-5FE8A53FFF0A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7F622-6580-45AE-BA72-F86BBC3971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4EF5E-2649-4BD1-BB5C-5FE8A53FFF0A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7F622-6580-45AE-BA72-F86BBC39717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4EF5E-2649-4BD1-BB5C-5FE8A53FFF0A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7A07F622-6580-45AE-BA72-F86BBC39717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4EF5E-2649-4BD1-BB5C-5FE8A53FFF0A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7F622-6580-45AE-BA72-F86BBC3971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4EF5E-2649-4BD1-BB5C-5FE8A53FFF0A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7F622-6580-45AE-BA72-F86BBC3971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DCB4EF5E-2649-4BD1-BB5C-5FE8A53FFF0A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7A07F622-6580-45AE-BA72-F86BBC39717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1590089415"/>
              </p:ext>
            </p:extLst>
          </p:nvPr>
        </p:nvGraphicFramePr>
        <p:xfrm>
          <a:off x="827584" y="1071564"/>
          <a:ext cx="7278502" cy="4750198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763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3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Marie Havránková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727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</a:t>
                      </a:r>
                      <a:r>
                        <a:rPr kumimoji="0" lang="cs-CZ" sz="2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DUMu</a:t>
                      </a: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Administrativní styl – útvary administrativního stylu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4780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Funkční </a:t>
                      </a: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styly pro </a:t>
                      </a: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ročník, obor Opravář zemědělských strojů, Mechanik opravář mot. vozidel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3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3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srpen 2012</a:t>
                      </a:r>
                      <a:endParaRPr kumimoji="0" lang="cs-CZ" sz="2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4262167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143000"/>
          </a:xfrm>
        </p:spPr>
        <p:txBody>
          <a:bodyPr/>
          <a:lstStyle/>
          <a:p>
            <a:r>
              <a:rPr lang="cs-CZ" u="sng" dirty="0" smtClean="0">
                <a:solidFill>
                  <a:schemeClr val="accent1"/>
                </a:solidFill>
              </a:rPr>
              <a:t>ANOTACE:</a:t>
            </a:r>
            <a:endParaRPr lang="cs-CZ" u="sng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84784"/>
            <a:ext cx="8208912" cy="4572000"/>
          </a:xfrm>
        </p:spPr>
        <p:txBody>
          <a:bodyPr>
            <a:normAutofit/>
          </a:bodyPr>
          <a:lstStyle/>
          <a:p>
            <a:r>
              <a:rPr lang="cs-CZ" dirty="0" smtClean="0"/>
              <a:t>Cílem této prezentace je seznámení žáků                 s nejdůležitějšími útvary administrativního stylu, mezi které patří objednávka, urgence, reklamace,  úřední sdělení a oznámení a plná moc. S těmito útvary se budou žáci setkávat i ve svém osobním i praktickém životě.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8020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ÚTVARY ADMINISTRATIVNÍHO STYLU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ADMINISTRATIVNÍ STYL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958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1"/>
                </a:solidFill>
              </a:rPr>
              <a:t>ÚTVARY ADMINISTRATIVNÍHO STYLU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12776"/>
            <a:ext cx="8229600" cy="50405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NEJČASTĚJŠÍ TYPY ÚŘEDNÍCH PÍSEMNOSTÍ:</a:t>
            </a:r>
          </a:p>
          <a:p>
            <a:r>
              <a:rPr lang="cs-CZ" b="1" dirty="0" smtClean="0">
                <a:solidFill>
                  <a:schemeClr val="accent1"/>
                </a:solidFill>
              </a:rPr>
              <a:t>úřední/obchodní dopisy </a:t>
            </a:r>
            <a:r>
              <a:rPr lang="cs-CZ" dirty="0" smtClean="0"/>
              <a:t>zprostředkovávají písemný styk mezi podniky, firmami, institucemi navzájem, případně mezi podnikem a zákazníkem, institucí a klientem, např. poptávka, nabídka, </a:t>
            </a:r>
            <a:r>
              <a:rPr lang="cs-CZ" b="1" dirty="0" smtClean="0">
                <a:solidFill>
                  <a:schemeClr val="accent1"/>
                </a:solidFill>
              </a:rPr>
              <a:t>objednávka,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chemeClr val="accent1"/>
                </a:solidFill>
              </a:rPr>
              <a:t>urgence,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b="1" dirty="0" smtClean="0">
                <a:solidFill>
                  <a:schemeClr val="accent1"/>
                </a:solidFill>
              </a:rPr>
              <a:t>reklamace</a:t>
            </a:r>
            <a:r>
              <a:rPr lang="cs-CZ" b="1" dirty="0" smtClean="0"/>
              <a:t>,</a:t>
            </a:r>
            <a:r>
              <a:rPr lang="cs-CZ" dirty="0" smtClean="0"/>
              <a:t> upomínka</a:t>
            </a:r>
          </a:p>
          <a:p>
            <a:r>
              <a:rPr lang="cs-CZ" b="1" dirty="0" smtClean="0"/>
              <a:t>dopisy</a:t>
            </a:r>
            <a:r>
              <a:rPr lang="cs-CZ" dirty="0" smtClean="0"/>
              <a:t> zasílané </a:t>
            </a:r>
            <a:r>
              <a:rPr lang="cs-CZ" b="1" dirty="0" smtClean="0"/>
              <a:t>občanům od organizací</a:t>
            </a:r>
            <a:r>
              <a:rPr lang="cs-CZ" dirty="0" smtClean="0"/>
              <a:t>, např. </a:t>
            </a:r>
            <a:r>
              <a:rPr lang="cs-CZ" b="1" dirty="0" smtClean="0">
                <a:solidFill>
                  <a:schemeClr val="accent1"/>
                </a:solidFill>
              </a:rPr>
              <a:t>oznámení, sdělení</a:t>
            </a:r>
            <a:r>
              <a:rPr lang="cs-CZ" dirty="0" smtClean="0"/>
              <a:t>, předvolání, výpověď</a:t>
            </a:r>
          </a:p>
          <a:p>
            <a:r>
              <a:rPr lang="cs-CZ" b="1" dirty="0" smtClean="0"/>
              <a:t>jednoduché právní listiny, </a:t>
            </a:r>
            <a:r>
              <a:rPr lang="cs-CZ" dirty="0" smtClean="0"/>
              <a:t>např. </a:t>
            </a:r>
            <a:r>
              <a:rPr lang="cs-CZ" b="1" dirty="0" smtClean="0">
                <a:solidFill>
                  <a:schemeClr val="accent1"/>
                </a:solidFill>
              </a:rPr>
              <a:t>plná moc</a:t>
            </a:r>
            <a:r>
              <a:rPr lang="cs-CZ" b="1" dirty="0" smtClean="0"/>
              <a:t>, </a:t>
            </a:r>
            <a:r>
              <a:rPr lang="cs-CZ" dirty="0" smtClean="0"/>
              <a:t>pověření, potvrzení</a:t>
            </a:r>
          </a:p>
          <a:p>
            <a:r>
              <a:rPr lang="cs-CZ" b="1" dirty="0"/>
              <a:t>d</a:t>
            </a:r>
            <a:r>
              <a:rPr lang="cs-CZ" b="1" dirty="0" smtClean="0"/>
              <a:t>opisy občanů organizacím, </a:t>
            </a:r>
            <a:r>
              <a:rPr lang="cs-CZ" dirty="0" smtClean="0"/>
              <a:t>např. </a:t>
            </a:r>
            <a:r>
              <a:rPr lang="cs-CZ" b="1" dirty="0" smtClean="0">
                <a:solidFill>
                  <a:schemeClr val="accent1"/>
                </a:solidFill>
              </a:rPr>
              <a:t>přihláška</a:t>
            </a:r>
            <a:r>
              <a:rPr lang="cs-CZ" b="1" dirty="0" smtClean="0"/>
              <a:t>,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1"/>
                </a:solidFill>
              </a:rPr>
              <a:t>žádost</a:t>
            </a:r>
            <a:r>
              <a:rPr lang="cs-CZ" b="1" dirty="0" smtClean="0"/>
              <a:t>, </a:t>
            </a:r>
            <a:r>
              <a:rPr lang="cs-CZ" dirty="0" smtClean="0"/>
              <a:t>stížnost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1880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OBJEDNÁVKA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268760"/>
            <a:ext cx="8229600" cy="4968552"/>
          </a:xfrm>
        </p:spPr>
        <p:txBody>
          <a:bodyPr>
            <a:normAutofit fontScale="92500"/>
          </a:bodyPr>
          <a:lstStyle/>
          <a:p>
            <a:r>
              <a:rPr lang="cs-CZ" sz="2400" dirty="0" smtClean="0"/>
              <a:t>obvykle na základě písemné (televizní nebo rozhlasové) nabídky zasílá odběratel (tj. ten, kdo má zájem o odběr zboží) dodavateli (tj. tomu, kdo dodává zboží) objednávku</a:t>
            </a:r>
          </a:p>
          <a:p>
            <a:r>
              <a:rPr lang="cs-CZ" sz="2400" dirty="0" smtClean="0"/>
              <a:t>většinou jen vyplní předem vytištěný formulář</a:t>
            </a:r>
          </a:p>
          <a:p>
            <a:r>
              <a:rPr lang="cs-CZ" sz="2400" dirty="0" smtClean="0"/>
              <a:t>pokud není k nabídce žádný formulář přiložen, musí si odběratel napsat objednávku sám písemně</a:t>
            </a:r>
          </a:p>
          <a:p>
            <a:r>
              <a:rPr lang="cs-CZ" sz="2400" b="1" dirty="0" smtClean="0"/>
              <a:t>objednávka by měla být jednoznačně identifikována datem, měla by zahrnovat informace o objednaném výrobku případně o objednávané službě, údaj                    o množství, ceně, místu a způsobu dodání, dále termín dodávky a způsob placení, nezbytný je vlastnoruční podpis objednávajícího</a:t>
            </a:r>
          </a:p>
          <a:p>
            <a:r>
              <a:rPr lang="cs-CZ" sz="2400" dirty="0" smtClean="0"/>
              <a:t>objednávka se posílá </a:t>
            </a:r>
            <a:r>
              <a:rPr lang="cs-CZ" sz="2400" b="1" dirty="0" smtClean="0"/>
              <a:t>doporučeně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543549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VZOR PÍSEMNÉ OBJEDNÁVKY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dirty="0" smtClean="0"/>
              <a:t>SOU Uherský Brod</a:t>
            </a:r>
          </a:p>
          <a:p>
            <a:pPr marL="0" indent="0">
              <a:buNone/>
            </a:pPr>
            <a:r>
              <a:rPr lang="cs-CZ" dirty="0" smtClean="0"/>
              <a:t>Svat. Čecha 1110</a:t>
            </a:r>
          </a:p>
          <a:p>
            <a:pPr marL="0" indent="0">
              <a:buNone/>
            </a:pPr>
            <a:r>
              <a:rPr lang="cs-CZ" dirty="0" smtClean="0"/>
              <a:t>688 01  UH. BROD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Knihkupectví Albatros</a:t>
            </a:r>
          </a:p>
          <a:p>
            <a:pPr marL="0" indent="0">
              <a:buNone/>
            </a:pPr>
            <a:r>
              <a:rPr lang="cs-CZ" dirty="0" smtClean="0"/>
              <a:t>Švehlova 32</a:t>
            </a:r>
          </a:p>
          <a:p>
            <a:pPr marL="0" indent="0">
              <a:buNone/>
            </a:pPr>
            <a:r>
              <a:rPr lang="cs-CZ" dirty="0" smtClean="0"/>
              <a:t>101 00  PRAHA 10 </a:t>
            </a:r>
          </a:p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 Uherském Brodě 15. února 2013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Na základě Vaší nabídky závazně objednáváme 2 ks publikace </a:t>
            </a:r>
            <a:r>
              <a:rPr lang="cs-CZ" i="1" dirty="0" smtClean="0"/>
              <a:t>Klíč ke slohu aneb Nerudou snadno a rychle?!, </a:t>
            </a:r>
            <a:r>
              <a:rPr lang="cs-CZ" dirty="0" smtClean="0"/>
              <a:t>cena jednoho výtisku je 149,- Kč. Knihy zašlete na dobírku adresu školy. </a:t>
            </a:r>
          </a:p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 pozdravem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i="1" dirty="0" smtClean="0"/>
              <a:t>Ing. Josef Nováček</a:t>
            </a:r>
          </a:p>
          <a:p>
            <a:pPr marL="0" indent="0">
              <a:buNone/>
            </a:pPr>
            <a:r>
              <a:rPr lang="cs-CZ" dirty="0" smtClean="0"/>
              <a:t>ředitel SOU Uh. Brod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2599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ZRUŠENÍ OBJEDNÁVKY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někdy se dostaneme do situace, kdy musíme objednávku zrušit</a:t>
            </a:r>
          </a:p>
          <a:p>
            <a:r>
              <a:rPr lang="cs-CZ" dirty="0" smtClean="0"/>
              <a:t>ten, kdo objednávku ruší, by se měl </a:t>
            </a:r>
            <a:r>
              <a:rPr lang="cs-CZ" b="1" dirty="0" smtClean="0"/>
              <a:t>zdvořile omluvit</a:t>
            </a:r>
            <a:r>
              <a:rPr lang="cs-CZ" dirty="0" smtClean="0"/>
              <a:t> a </a:t>
            </a:r>
            <a:r>
              <a:rPr lang="cs-CZ" b="1" dirty="0" smtClean="0"/>
              <a:t>uvést důvody </a:t>
            </a:r>
            <a:r>
              <a:rPr lang="cs-CZ" dirty="0" smtClean="0"/>
              <a:t>zrušení </a:t>
            </a:r>
          </a:p>
          <a:p>
            <a:r>
              <a:rPr lang="cs-CZ" dirty="0" smtClean="0"/>
              <a:t>vhodné jsou výrazy jako např. </a:t>
            </a:r>
            <a:r>
              <a:rPr lang="cs-CZ" i="1" dirty="0" smtClean="0"/>
              <a:t>lituji, mrzí mne, bohužel, omlouvám se, děkuji za pochopení </a:t>
            </a:r>
            <a:r>
              <a:rPr lang="cs-CZ" dirty="0" smtClean="0"/>
              <a:t>apod.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4161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URGENCE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V případě, že </a:t>
            </a:r>
            <a:r>
              <a:rPr lang="cs-CZ" b="1" dirty="0" smtClean="0"/>
              <a:t>dodavatel nedodržel nějaký termín nebo slib</a:t>
            </a:r>
            <a:r>
              <a:rPr lang="cs-CZ" dirty="0" smtClean="0"/>
              <a:t>, můžeme se na něj obrátit tzv. urgencí:</a:t>
            </a:r>
          </a:p>
          <a:p>
            <a:r>
              <a:rPr lang="cs-CZ" dirty="0" smtClean="0"/>
              <a:t>urgujeme např. doposud nedodané objednané zboží, včas neodeslanou přihlášku, nedodržený termín sjednané práce nebo odpověď na dopis</a:t>
            </a:r>
          </a:p>
          <a:p>
            <a:r>
              <a:rPr lang="cs-CZ" dirty="0" smtClean="0"/>
              <a:t>urgence má blízko k upomínce</a:t>
            </a:r>
          </a:p>
          <a:p>
            <a:r>
              <a:rPr lang="cs-CZ" dirty="0" smtClean="0"/>
              <a:t>je třeba uvést co nejpřesněji, o jakou objednávku se jedná a jaký byl slíbený termín dodání (plnění)</a:t>
            </a:r>
          </a:p>
          <a:p>
            <a:r>
              <a:rPr lang="cs-CZ" dirty="0" smtClean="0"/>
              <a:t>upozorníme na uplynutí stanovené lhůty, příp. jaké potíže nám to způsobuje (způsobilo), navrhneme řešení, případné sankce (odstoupení od objednávky)</a:t>
            </a:r>
          </a:p>
          <a:p>
            <a:r>
              <a:rPr lang="cs-CZ" dirty="0" smtClean="0"/>
              <a:t>urgenci zasíláme doporučeně, aby nám zůstal doklad</a:t>
            </a:r>
          </a:p>
          <a:p>
            <a:r>
              <a:rPr lang="cs-CZ" dirty="0" smtClean="0"/>
              <a:t>píšeme zdvořile, ale v důrazném tónu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309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78098"/>
          </a:xfrm>
        </p:spPr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REKLAMACE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196752"/>
            <a:ext cx="8301608" cy="525658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Pokud nejsme spokojeni s kvalitou výrobku nebo služeb, popř. nám bylo dodáno jiné zboží, došlo k poškození či zničení zásilky během dopravy, byla požadována jiná cena, než byla dohodnuta původně apod., můžeme napsat reklamaci</a:t>
            </a:r>
            <a:r>
              <a:rPr lang="cs-CZ" dirty="0" smtClean="0"/>
              <a:t>:</a:t>
            </a:r>
          </a:p>
          <a:p>
            <a:r>
              <a:rPr lang="cs-CZ" dirty="0" smtClean="0"/>
              <a:t>bude stylizována jako individuální dopis</a:t>
            </a:r>
          </a:p>
          <a:p>
            <a:r>
              <a:rPr lang="cs-CZ" dirty="0" smtClean="0"/>
              <a:t>jasně formulujeme příčinu své nespokojenosti (přesně charakterizujeme reklamovanou závadu) navrhneme nápravu, např. výměna zboží, bezplatná oprava, přiměřená sleva, vrácení peněz apod</a:t>
            </a:r>
            <a:r>
              <a:rPr lang="cs-CZ" b="1" dirty="0" smtClean="0"/>
              <a:t>.</a:t>
            </a:r>
          </a:p>
          <a:p>
            <a:r>
              <a:rPr lang="cs-CZ" dirty="0" smtClean="0"/>
              <a:t>píšeme zdvořile, ale naléhavě; pokud jde o první výtku, můžeme vyslovit i politování a odvolat se na dosavadní dobré zkušenosti</a:t>
            </a:r>
          </a:p>
          <a:p>
            <a:r>
              <a:rPr lang="cs-CZ" dirty="0" smtClean="0"/>
              <a:t>vždy je třeba přesně zjistit, kam se máme se svou reklamací obrátit a jaký je stanovený úřední postup  a jaká je reklamační lhůta (např. nejdříve je třeba reklamovat zboží v prodejně, teprve pak napsat dopis výrobci apod.)</a:t>
            </a:r>
          </a:p>
          <a:p>
            <a:r>
              <a:rPr lang="cs-CZ" dirty="0" smtClean="0"/>
              <a:t>reklamaci píšeme co nejdříve po zjištění nedostatků, doložíme kopií dokladu o zaplacení, posíláme doporučeně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1996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22114"/>
          </a:xfrm>
        </p:spPr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SDĚLENÍ, OZNÁMENÍ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340768"/>
            <a:ext cx="8229600" cy="496855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V současné době jsou poměrně často posílány dopisy, kterými nám jednotlivec nebo organizace, firma, instituce apod., </a:t>
            </a:r>
            <a:r>
              <a:rPr lang="cs-CZ" b="1" dirty="0" smtClean="0"/>
              <a:t>něco sděluje, oznamuje</a:t>
            </a:r>
            <a:r>
              <a:rPr lang="cs-CZ" dirty="0" smtClean="0"/>
              <a:t>, o něčem nás informuje (např. o určité aktivitě, propagační akci aj.):</a:t>
            </a:r>
          </a:p>
          <a:p>
            <a:r>
              <a:rPr lang="cs-CZ" b="1" dirty="0" smtClean="0">
                <a:solidFill>
                  <a:schemeClr val="accent1"/>
                </a:solidFill>
              </a:rPr>
              <a:t>oznámení</a:t>
            </a:r>
            <a:r>
              <a:rPr lang="cs-CZ" dirty="0" smtClean="0"/>
              <a:t> by mělo být skutečně informativní, tj. </a:t>
            </a:r>
            <a:r>
              <a:rPr lang="cs-CZ" b="1" dirty="0" smtClean="0"/>
              <a:t>stručné a přesné</a:t>
            </a:r>
          </a:p>
          <a:p>
            <a:r>
              <a:rPr lang="cs-CZ" dirty="0" smtClean="0"/>
              <a:t>vhodné jsou formulace typu </a:t>
            </a:r>
            <a:r>
              <a:rPr lang="cs-CZ" i="1" dirty="0" smtClean="0"/>
              <a:t>dovolujeme si Vám oznámit…; s radostí Vám sdělujeme…, oznamujeme…; rádi bychom Vás informovali </a:t>
            </a:r>
            <a:r>
              <a:rPr lang="cs-CZ" dirty="0" smtClean="0"/>
              <a:t>apod.</a:t>
            </a:r>
          </a:p>
          <a:p>
            <a:r>
              <a:rPr lang="cs-CZ" dirty="0" smtClean="0"/>
              <a:t>informativní dopis může plnit zároveň i další funkce, může být např. </a:t>
            </a:r>
            <a:r>
              <a:rPr lang="cs-CZ" b="1" dirty="0" smtClean="0"/>
              <a:t>výzvou</a:t>
            </a:r>
            <a:r>
              <a:rPr lang="cs-CZ" dirty="0" smtClean="0"/>
              <a:t> (</a:t>
            </a:r>
            <a:r>
              <a:rPr lang="cs-CZ" i="1" dirty="0" smtClean="0"/>
              <a:t>přihlaste se, objednejte </a:t>
            </a:r>
            <a:r>
              <a:rPr lang="cs-CZ" dirty="0" smtClean="0"/>
              <a:t>si…), </a:t>
            </a:r>
            <a:r>
              <a:rPr lang="cs-CZ" b="1" dirty="0" smtClean="0"/>
              <a:t>nabídkou, pozvánkou </a:t>
            </a:r>
            <a:r>
              <a:rPr lang="cs-CZ" dirty="0" smtClean="0"/>
              <a:t>apod.</a:t>
            </a:r>
          </a:p>
          <a:p>
            <a:r>
              <a:rPr lang="cs-CZ" dirty="0" smtClean="0"/>
              <a:t>s oznámením se setkáváme i v soukromé korespondenci, např. svatební oznámení, oznámení  o narození dítěte, ukončení studia apod.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7255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PLNÁ MOC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00200"/>
            <a:ext cx="8219256" cy="478112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Pokud se nemůžeme ze závažných důvodů zúčastnit určitého jednání, které vyžaduje naši přítomnost, popř. nemůžeme uplatnit svá práva </a:t>
            </a:r>
            <a:r>
              <a:rPr lang="cs-CZ" dirty="0" smtClean="0"/>
              <a:t>(např. osobně si vyzvednout výplatu, vysvědčení   ve škole apod.) </a:t>
            </a:r>
            <a:r>
              <a:rPr lang="cs-CZ" b="1" dirty="0" smtClean="0"/>
              <a:t>pověřujeme nebo zplnomocňujeme jinou osobu, která nás bude zastupovat:</a:t>
            </a:r>
          </a:p>
          <a:p>
            <a:r>
              <a:rPr lang="cs-CZ" dirty="0" smtClean="0"/>
              <a:t>pověřené osobě vystavíme plnou moc (zmocnění)</a:t>
            </a:r>
          </a:p>
          <a:p>
            <a:r>
              <a:rPr lang="cs-CZ" dirty="0" smtClean="0"/>
              <a:t>někdy stačí, napíšeme-li plnou moc sami (na počítači, rukou) a vlastnoručně ji podepíšeme</a:t>
            </a:r>
          </a:p>
          <a:p>
            <a:r>
              <a:rPr lang="cs-CZ" dirty="0" smtClean="0"/>
              <a:t>častěji vyplňujeme připravené formuláře a podpis musí být mnohdy úředně ověřen (tj. u notáře nebo na matrice)</a:t>
            </a:r>
          </a:p>
          <a:p>
            <a:r>
              <a:rPr lang="cs-CZ" dirty="0" smtClean="0"/>
              <a:t>pověřená osoba musí s udělením plné moci souhlasit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5625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VZOR PLNÉ MOCI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			Plná moc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Já, podepsaný Václav Zahradník, zmocňuji svého bratra, Jaroslava Zahradníka, číslo občanského průkazu 573 338 238, bytem            v Uherském Brodě, Moravská 59, k převzetí mé mzdy za měsíc únor 2013.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Ve výplatním termínu budu hospitalizován.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 Uherském Brodě 2O. února 2013</a:t>
            </a:r>
          </a:p>
          <a:p>
            <a:pPr marL="0" indent="0">
              <a:buNone/>
            </a:pPr>
            <a:r>
              <a:rPr lang="cs-CZ" dirty="0" smtClean="0"/>
              <a:t>						</a:t>
            </a:r>
            <a:r>
              <a:rPr lang="cs-CZ" i="1" dirty="0" smtClean="0"/>
              <a:t>Václav Zahradník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 udělením plné moci souhlasím.</a:t>
            </a:r>
          </a:p>
          <a:p>
            <a:pPr marL="0" indent="0">
              <a:buNone/>
            </a:pPr>
            <a:r>
              <a:rPr lang="cs-CZ" i="1" dirty="0" smtClean="0"/>
              <a:t>Miroslav Zahradník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85140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ZÁPIS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Mezi nejčastější typy úředních písemností patří </a:t>
            </a:r>
            <a:r>
              <a:rPr lang="cs-CZ" b="1" dirty="0" smtClean="0"/>
              <a:t>úřední/obchodní dopisy</a:t>
            </a:r>
            <a:r>
              <a:rPr lang="cs-CZ" dirty="0" smtClean="0"/>
              <a:t>, které zprostředkovávají písemný styk mezi firmami, úřady navzájem, např. objednávka, reklamace. Dále sem patří dopisy zasílané občanům od organizací (oznámení, sdělení), jednoduché právní listiny (plná moc) a také dopisy, které píší občané organizacím.</a:t>
            </a:r>
          </a:p>
          <a:p>
            <a:r>
              <a:rPr lang="cs-CZ" b="1" dirty="0" smtClean="0"/>
              <a:t>Objednávkou</a:t>
            </a:r>
            <a:r>
              <a:rPr lang="cs-CZ" dirty="0" smtClean="0"/>
              <a:t> si objednáváme zboží, služby, musí obsahovat datum, údaje o objednaném zboží/službě (množství, cena, místo a způsob dodání, termín dodání, způsob placení), vlastnoruční podpis objednávajícího.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5239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Pokud dodavatel nedodržel termín dodání zboží/služby, posíláme </a:t>
            </a:r>
            <a:r>
              <a:rPr lang="cs-CZ" b="1" dirty="0" smtClean="0"/>
              <a:t>urgenci</a:t>
            </a:r>
            <a:r>
              <a:rPr lang="cs-CZ" dirty="0" smtClean="0"/>
              <a:t>, ve které ho upozorníme na uplynutí stanovené lhůty a potíže, které nám zdržení způsobilo. </a:t>
            </a:r>
          </a:p>
          <a:p>
            <a:r>
              <a:rPr lang="cs-CZ" dirty="0" smtClean="0"/>
              <a:t>Jestliže nejsme spokojeni s kvalitou zboží/ služeb, můžeme zboží v reklamační lhůtě </a:t>
            </a:r>
            <a:r>
              <a:rPr lang="cs-CZ" b="1" dirty="0" smtClean="0"/>
              <a:t>reklamovat</a:t>
            </a:r>
            <a:r>
              <a:rPr lang="cs-CZ" dirty="0" smtClean="0"/>
              <a:t>. </a:t>
            </a:r>
            <a:endParaRPr lang="cs-CZ" dirty="0"/>
          </a:p>
          <a:p>
            <a:r>
              <a:rPr lang="cs-CZ" b="1" dirty="0" smtClean="0"/>
              <a:t>Plnou mocí </a:t>
            </a:r>
            <a:r>
              <a:rPr lang="cs-CZ" dirty="0" smtClean="0"/>
              <a:t>pověřujeme jinou osobu              k našemu zastupování např. při vyzvednutí mzdy, vysvědčení, k zastupování u soudu apod.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3767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OTÁZKY PRO OPAKOVÁNÍ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1. Které jsou nejčastější typy úředních písemností?</a:t>
            </a:r>
          </a:p>
          <a:p>
            <a:r>
              <a:rPr lang="cs-CZ" dirty="0" smtClean="0"/>
              <a:t>2. Které údaje musí obsahovat objednávka?</a:t>
            </a:r>
          </a:p>
          <a:p>
            <a:r>
              <a:rPr lang="cs-CZ" dirty="0" smtClean="0"/>
              <a:t>3. Kdy posíláme urgenci?</a:t>
            </a:r>
          </a:p>
          <a:p>
            <a:r>
              <a:rPr lang="cs-CZ" dirty="0" smtClean="0"/>
              <a:t>4. Kdy můžeme zboží reklamovat?</a:t>
            </a:r>
          </a:p>
          <a:p>
            <a:r>
              <a:rPr lang="cs-CZ" dirty="0" smtClean="0"/>
              <a:t>5. Co je to plná moc?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1558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1"/>
                </a:solidFill>
              </a:rPr>
              <a:t>ÚTVARY ADMINISTRATIVNÍHO STYLU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827584" y="1412776"/>
            <a:ext cx="7772400" cy="45720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>
                <a:solidFill>
                  <a:schemeClr val="accent1"/>
                </a:solidFill>
              </a:rPr>
              <a:t>ZDROJE:</a:t>
            </a:r>
          </a:p>
          <a:p>
            <a:r>
              <a:rPr lang="cs-CZ" dirty="0" smtClean="0"/>
              <a:t>SOCHROVÁ </a:t>
            </a:r>
            <a:r>
              <a:rPr lang="cs-CZ" dirty="0"/>
              <a:t>Marie. Český jazyk v kostce pro </a:t>
            </a:r>
            <a:r>
              <a:rPr lang="cs-CZ" dirty="0" err="1"/>
              <a:t>stř</a:t>
            </a:r>
            <a:r>
              <a:rPr lang="cs-CZ" dirty="0"/>
              <a:t>. školy. Havlíčkův Brod: Fragment, 2007, ISBN 978-253-0189-0</a:t>
            </a:r>
          </a:p>
          <a:p>
            <a:r>
              <a:rPr lang="cs-CZ" dirty="0"/>
              <a:t>Odmaturuj z českého jazyka. Brno: </a:t>
            </a:r>
            <a:r>
              <a:rPr lang="cs-CZ" dirty="0" err="1"/>
              <a:t>Didaktis</a:t>
            </a:r>
            <a:r>
              <a:rPr lang="cs-CZ" dirty="0"/>
              <a:t>, 2007, ISBN 80-7358-082-9</a:t>
            </a:r>
          </a:p>
          <a:p>
            <a:r>
              <a:rPr lang="cs-CZ" smtClean="0"/>
              <a:t>ŠTIKOVÁ </a:t>
            </a:r>
            <a:r>
              <a:rPr lang="cs-CZ" dirty="0"/>
              <a:t>Stanislava. Písemná a elektronická komunikace 2 a 3. Nakl. Ing. Stanislava Štiková – Korespondent, Plzeň 2007</a:t>
            </a:r>
          </a:p>
          <a:p>
            <a:r>
              <a:rPr lang="cs-CZ" dirty="0"/>
              <a:t>HANZOVÁ, Marie, SCHNEIDEROVÁ, Eva. </a:t>
            </a:r>
            <a:r>
              <a:rPr lang="cs-CZ" i="1" dirty="0"/>
              <a:t>Klíč</a:t>
            </a:r>
            <a:r>
              <a:rPr lang="cs-CZ" dirty="0"/>
              <a:t> </a:t>
            </a:r>
            <a:r>
              <a:rPr lang="cs-CZ" i="1" dirty="0"/>
              <a:t>ke slohu</a:t>
            </a:r>
            <a:r>
              <a:rPr lang="cs-CZ" dirty="0"/>
              <a:t>. Praha: Albatros, 2007, ISBN 978–80–00 – 01825 -6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5507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288</TotalTime>
  <Words>1214</Words>
  <Application>Microsoft Office PowerPoint</Application>
  <PresentationFormat>Předvádění na obrazovce (4:3)</PresentationFormat>
  <Paragraphs>110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Jmění</vt:lpstr>
      <vt:lpstr>Prezentace aplikace PowerPoint</vt:lpstr>
      <vt:lpstr>ANOTACE:</vt:lpstr>
      <vt:lpstr>ADMINISTRATIVNÍ STYL</vt:lpstr>
      <vt:lpstr>ÚTVARY ADMINISTRATIVNÍHO STYLU</vt:lpstr>
      <vt:lpstr>OBJEDNÁVKA</vt:lpstr>
      <vt:lpstr>VZOR PÍSEMNÉ OBJEDNÁVKY</vt:lpstr>
      <vt:lpstr>ZRUŠENÍ OBJEDNÁVKY</vt:lpstr>
      <vt:lpstr>URGENCE</vt:lpstr>
      <vt:lpstr>REKLAMACE</vt:lpstr>
      <vt:lpstr>SDĚLENÍ, OZNÁMENÍ</vt:lpstr>
      <vt:lpstr>PLNÁ MOC</vt:lpstr>
      <vt:lpstr>VZOR PLNÉ MOCI</vt:lpstr>
      <vt:lpstr>ZÁPIS</vt:lpstr>
      <vt:lpstr>Prezentace aplikace PowerPoint</vt:lpstr>
      <vt:lpstr>OTÁZKY PRO OPAKOVÁNÍ</vt:lpstr>
      <vt:lpstr>ÚTVARY ADMINISTRATIVNÍHO STYLU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reznickovakarla</cp:lastModifiedBy>
  <cp:revision>33</cp:revision>
  <cp:lastPrinted>2013-06-26T08:31:54Z</cp:lastPrinted>
  <dcterms:created xsi:type="dcterms:W3CDTF">2013-02-17T14:20:39Z</dcterms:created>
  <dcterms:modified xsi:type="dcterms:W3CDTF">2013-06-26T08:32:00Z</dcterms:modified>
</cp:coreProperties>
</file>