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3" r:id="rId2"/>
    <p:sldId id="274" r:id="rId3"/>
    <p:sldId id="275" r:id="rId4"/>
    <p:sldId id="256" r:id="rId5"/>
    <p:sldId id="257" r:id="rId6"/>
    <p:sldId id="258" r:id="rId7"/>
    <p:sldId id="259" r:id="rId8"/>
    <p:sldId id="261" r:id="rId9"/>
    <p:sldId id="260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6" r:id="rId22"/>
    <p:sldId id="27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7A5C5DC-5D21-401A-BD5F-6F7A87CBF94B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B63D792-17B6-405B-B6B1-9ABAC19D2F3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2950832292"/>
              </p:ext>
            </p:extLst>
          </p:nvPr>
        </p:nvGraphicFramePr>
        <p:xfrm>
          <a:off x="899593" y="1196975"/>
          <a:ext cx="7560839" cy="4179785"/>
        </p:xfrm>
        <a:graphic>
          <a:graphicData uri="http://schemas.openxmlformats.org/drawingml/2006/table">
            <a:tbl>
              <a:tblPr/>
              <a:tblGrid>
                <a:gridCol w="2592287"/>
                <a:gridCol w="4968552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Marie Havránková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2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styl – styl odborných publikací, odborných časopisů a učebnic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13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Funkční styly </a:t>
                      </a: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 </a:t>
                      </a: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ročník, obor Opravář zemědělských strojů, Mechanik opravář mot. vozidel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srpen 2012</a:t>
                      </a:r>
                      <a:endParaRPr kumimoji="0" lang="cs-CZ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43771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/>
          <a:lstStyle/>
          <a:p>
            <a:r>
              <a:rPr lang="cs-CZ" u="sng" dirty="0" smtClean="0">
                <a:solidFill>
                  <a:schemeClr val="accent1"/>
                </a:solidFill>
              </a:rPr>
              <a:t>ANOTACE:</a:t>
            </a:r>
            <a:endParaRPr lang="cs-CZ" u="sng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208912" cy="4572000"/>
          </a:xfrm>
        </p:spPr>
        <p:txBody>
          <a:bodyPr/>
          <a:lstStyle/>
          <a:p>
            <a:r>
              <a:rPr lang="cs-CZ" dirty="0" smtClean="0"/>
              <a:t>Záměrem této sady výukových materiálů s názvem Funkční styly a slohov</a:t>
            </a:r>
            <a:r>
              <a:rPr lang="cs-CZ" dirty="0"/>
              <a:t>é</a:t>
            </a:r>
            <a:r>
              <a:rPr lang="cs-CZ" dirty="0" smtClean="0"/>
              <a:t> útvary je poskytnout žákům potřebné informace ze stylistiky, poučení o jednotlivých funkčních stylech a nejdůležitějších slohových útvarech tak, aby je žáci mohli využít při písemné i ústní komunikaci. </a:t>
            </a:r>
          </a:p>
          <a:p>
            <a:r>
              <a:rPr lang="cs-CZ" dirty="0" smtClean="0"/>
              <a:t>Jednotlivé </a:t>
            </a:r>
            <a:r>
              <a:rPr lang="cs-CZ" dirty="0" err="1" smtClean="0"/>
              <a:t>DUMy</a:t>
            </a:r>
            <a:r>
              <a:rPr lang="cs-CZ" dirty="0" smtClean="0"/>
              <a:t> (prezentace) v této sadě popíší postupně funkční styly (prostě sdělovací, administrativní, odborný) a příslušné slohové útvary, které jsou probírány v předmětu Český jazyk a literatura ve 2. ročníku SOU Uherský Brod.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13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této prezentaci budou žáci seznámeni              s odborným stylem. Dozvědí se, co je jeho cílem, jaké požadavky jsou na odborný styl kladeny, jaké formy projevů k němu patří. Dále se budou zabývat rozdělením odborného stylu, slohovými postupy, užitím jazykových prostředků a jeho větnou stavbou. V závěru se seznámí s psanými a mluvenými </a:t>
            </a:r>
            <a:r>
              <a:rPr lang="cs-CZ" smtClean="0"/>
              <a:t>útvary odborného stylu.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51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STYL ODBORNÝCH PUBLIKACÍ, ODBORNÝCH ČASOPISŮ A UČEBNIC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ODBORNÝ STYL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007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cílem je podat přesné, jasné a relativně úplné informace z různých oborů lidské činnosti a poučit tím adresáta</a:t>
            </a:r>
          </a:p>
          <a:p>
            <a:r>
              <a:rPr lang="cs-CZ" dirty="0" smtClean="0"/>
              <a:t>od autora vyžaduje odborné znalosti, schopnosti i vzdělání</a:t>
            </a:r>
          </a:p>
          <a:p>
            <a:r>
              <a:rPr lang="cs-CZ" dirty="0" smtClean="0"/>
              <a:t>zahrnuje projevy, které předpokládají příjemce     s určitými znalostmi z daného oboru</a:t>
            </a:r>
          </a:p>
          <a:p>
            <a:r>
              <a:rPr lang="cs-CZ" dirty="0" smtClean="0"/>
              <a:t>funkce odborných projevů je odborně sdělná, případně vzdělávací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1287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STYL - POŽADAVKY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věcná správnost, objektivita</a:t>
            </a:r>
          </a:p>
          <a:p>
            <a:r>
              <a:rPr lang="cs-CZ" dirty="0" smtClean="0"/>
              <a:t>obsahová úplnost, celistvost a uzavřenost obsahu</a:t>
            </a:r>
          </a:p>
          <a:p>
            <a:r>
              <a:rPr lang="cs-CZ" dirty="0" smtClean="0"/>
              <a:t>přehlednost</a:t>
            </a:r>
          </a:p>
          <a:p>
            <a:r>
              <a:rPr lang="cs-CZ" dirty="0" smtClean="0"/>
              <a:t>jednoznačné a přesné vyjadřování</a:t>
            </a:r>
          </a:p>
          <a:p>
            <a:r>
              <a:rPr lang="cs-CZ" dirty="0" smtClean="0"/>
              <a:t>věcnost a </a:t>
            </a:r>
            <a:r>
              <a:rPr lang="cs-CZ" dirty="0" err="1" smtClean="0"/>
              <a:t>výkladovost</a:t>
            </a:r>
            <a:endParaRPr lang="cs-CZ" dirty="0" smtClean="0"/>
          </a:p>
          <a:p>
            <a:r>
              <a:rPr lang="cs-CZ" dirty="0" smtClean="0"/>
              <a:t>připravenost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626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ODBORNÝ STYL – FORMA PROJEVŮ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projevy psané, ale i mluvené</a:t>
            </a:r>
          </a:p>
          <a:p>
            <a:r>
              <a:rPr lang="cs-CZ" dirty="0" smtClean="0"/>
              <a:t>projevy veřejné, oficiální, pečlivě připravené a promyšlené – i mluvené přednášky jsou předem připravené písemně</a:t>
            </a:r>
          </a:p>
          <a:p>
            <a:r>
              <a:rPr lang="cs-CZ" dirty="0" smtClean="0"/>
              <a:t>převažuje v nich monolog – dialog ojediněle, např. ve veřejných rozpravách</a:t>
            </a:r>
          </a:p>
          <a:p>
            <a:r>
              <a:rPr lang="cs-CZ" dirty="0" smtClean="0"/>
              <a:t>nadčasová platnost</a:t>
            </a:r>
          </a:p>
          <a:p>
            <a:r>
              <a:rPr lang="cs-CZ" dirty="0" smtClean="0"/>
              <a:t>odborné zaměření</a:t>
            </a:r>
          </a:p>
          <a:p>
            <a:r>
              <a:rPr lang="cs-CZ" dirty="0" smtClean="0"/>
              <a:t>pojmovost (abstraktnost)</a:t>
            </a:r>
          </a:p>
          <a:p>
            <a:r>
              <a:rPr lang="cs-CZ" dirty="0" smtClean="0"/>
              <a:t>bez citového zabarvení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927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STYL - ROZDĚLENÍ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4200" b="1" u="sng" dirty="0" smtClean="0"/>
              <a:t>Styl teoreticky odborný (vědecký</a:t>
            </a:r>
            <a:r>
              <a:rPr lang="cs-CZ" sz="4200" u="sng" dirty="0" smtClean="0"/>
              <a:t>) </a:t>
            </a:r>
            <a:r>
              <a:rPr lang="cs-CZ" sz="4200" dirty="0" smtClean="0"/>
              <a:t>– poučení pro vědce; zahrnuje texty obsahově i jazykově náročné, podává co nejpřesněji teorie jednotlivých vědních oborů; je určen odborníkům určitého oboru</a:t>
            </a:r>
          </a:p>
          <a:p>
            <a:r>
              <a:rPr lang="cs-CZ" sz="4200" b="1" u="sng" dirty="0" smtClean="0"/>
              <a:t>Prakticky odborný </a:t>
            </a:r>
            <a:r>
              <a:rPr lang="cs-CZ" sz="4200" dirty="0" smtClean="0"/>
              <a:t>– poučení pro potřeby praxe; uvádí přehledné a stručně teoretické poznatky do praxe, zahrnuje projevy mluvené, ale zejména psané, např. popisy různých pracovních postupů, návody k používání spotřebičů apod. (často se blíží stylu administrativnímu)</a:t>
            </a:r>
          </a:p>
          <a:p>
            <a:r>
              <a:rPr lang="cs-CZ" sz="4200" b="1" u="sng" dirty="0" smtClean="0"/>
              <a:t>Populárně naučný (popularizační) </a:t>
            </a:r>
            <a:r>
              <a:rPr lang="cs-CZ" sz="4200" dirty="0" smtClean="0"/>
              <a:t>– poučení pro zájemce a širokou  veřejnost; zahrnuje projevy  založené na vědeckém poznání a  odborné práci, při jejich vytváření se však klade důraz na zajímavost, názornost a zejména srozumitelnost a přístupnost, základem je zjednodušené výrazivo odborného stylu</a:t>
            </a:r>
          </a:p>
          <a:p>
            <a:r>
              <a:rPr lang="cs-CZ" sz="4200" b="1" u="sng" dirty="0" smtClean="0"/>
              <a:t>Styl učební </a:t>
            </a:r>
            <a:r>
              <a:rPr lang="cs-CZ" sz="4200" dirty="0" smtClean="0"/>
              <a:t>– pro studenty (v učebnicích, skriptech)</a:t>
            </a:r>
          </a:p>
        </p:txBody>
      </p:sp>
    </p:spTree>
    <p:extLst>
      <p:ext uri="{BB962C8B-B14F-4D97-AF65-F5344CB8AC3E}">
        <p14:creationId xmlns:p14="http://schemas.microsoft.com/office/powerpoint/2010/main" val="25829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724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ODBORNÝ STYL – SLOHOVÝ POSTUP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b="1" dirty="0" smtClean="0"/>
          </a:p>
          <a:p>
            <a:r>
              <a:rPr lang="cs-CZ" b="1" dirty="0" smtClean="0"/>
              <a:t>výkladový</a:t>
            </a:r>
            <a:r>
              <a:rPr lang="cs-CZ" dirty="0" smtClean="0"/>
              <a:t> (zákony, referát, výklad, přednáška)</a:t>
            </a:r>
          </a:p>
          <a:p>
            <a:r>
              <a:rPr lang="cs-CZ" b="1" dirty="0" smtClean="0"/>
              <a:t>popisný</a:t>
            </a:r>
            <a:r>
              <a:rPr lang="cs-CZ" dirty="0" smtClean="0"/>
              <a:t> (odborný popis, návod)</a:t>
            </a:r>
          </a:p>
          <a:p>
            <a:r>
              <a:rPr lang="cs-CZ" b="1" dirty="0" smtClean="0"/>
              <a:t>úvahový</a:t>
            </a:r>
            <a:r>
              <a:rPr lang="cs-CZ" dirty="0" smtClean="0"/>
              <a:t> (diskuse, úvaha, recenze)</a:t>
            </a:r>
          </a:p>
          <a:p>
            <a:r>
              <a:rPr lang="cs-CZ" b="1" dirty="0" smtClean="0"/>
              <a:t>informační</a:t>
            </a:r>
          </a:p>
          <a:p>
            <a:endParaRPr lang="cs-CZ" dirty="0"/>
          </a:p>
          <a:p>
            <a:r>
              <a:rPr lang="cs-CZ" dirty="0" smtClean="0"/>
              <a:t>míšení a prolínání slohových postupů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492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04664"/>
            <a:ext cx="7772400" cy="13681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3100" dirty="0" smtClean="0">
                <a:solidFill>
                  <a:schemeClr val="accent1"/>
                </a:solidFill>
              </a:rPr>
              <a:t>ODBORNÝ STYL - JAZYKOVÉ PROSTŘEDKY</a:t>
            </a:r>
            <a:r>
              <a:rPr lang="cs-CZ" sz="3100" dirty="0" smtClean="0"/>
              <a:t/>
            </a:r>
            <a:br>
              <a:rPr lang="cs-CZ" sz="3100" dirty="0" smtClean="0"/>
            </a:b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užívá se </a:t>
            </a:r>
            <a:r>
              <a:rPr lang="cs-CZ" b="1" dirty="0" smtClean="0"/>
              <a:t>výhradně spisovný jazyk</a:t>
            </a:r>
          </a:p>
          <a:p>
            <a:r>
              <a:rPr lang="cs-CZ" dirty="0" smtClean="0"/>
              <a:t>užívají se výrazy stylově neutrální až knižní</a:t>
            </a:r>
          </a:p>
          <a:p>
            <a:r>
              <a:rPr lang="cs-CZ" dirty="0" smtClean="0"/>
              <a:t>výrazy </a:t>
            </a:r>
            <a:r>
              <a:rPr lang="cs-CZ" b="1" dirty="0" smtClean="0"/>
              <a:t>bez citového zabarvení</a:t>
            </a:r>
          </a:p>
          <a:p>
            <a:r>
              <a:rPr lang="cs-CZ" b="1" dirty="0" smtClean="0"/>
              <a:t>promyšlený výběr slov, logická přesnost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8340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ODBORNÝ STYL – SLOVNÍ ZÁSOBA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užívají se </a:t>
            </a:r>
            <a:r>
              <a:rPr lang="cs-CZ" b="1" dirty="0" smtClean="0"/>
              <a:t>termíny </a:t>
            </a:r>
            <a:r>
              <a:rPr lang="cs-CZ" dirty="0" smtClean="0"/>
              <a:t>– odborné názvy = jednoznačná pojmová pojmenování</a:t>
            </a:r>
          </a:p>
          <a:p>
            <a:r>
              <a:rPr lang="cs-CZ" dirty="0" smtClean="0"/>
              <a:t>soubor odborných názvů = odborné názvosloví (odborná terminologie)</a:t>
            </a:r>
          </a:p>
          <a:p>
            <a:pPr marL="0" indent="0">
              <a:buNone/>
            </a:pPr>
            <a:r>
              <a:rPr lang="cs-CZ" b="1" dirty="0" smtClean="0"/>
              <a:t>Termíny:</a:t>
            </a:r>
          </a:p>
          <a:p>
            <a:pPr marL="0" indent="0">
              <a:buNone/>
            </a:pPr>
            <a:r>
              <a:rPr lang="cs-CZ" dirty="0" smtClean="0"/>
              <a:t>1. </a:t>
            </a:r>
            <a:r>
              <a:rPr lang="cs-CZ" b="1" dirty="0" smtClean="0"/>
              <a:t>Jednoslovné</a:t>
            </a:r>
            <a:r>
              <a:rPr lang="cs-CZ" dirty="0" smtClean="0"/>
              <a:t>: a) </a:t>
            </a:r>
            <a:r>
              <a:rPr lang="cs-CZ" b="1" dirty="0" smtClean="0"/>
              <a:t>speciální</a:t>
            </a:r>
            <a:r>
              <a:rPr lang="cs-CZ" dirty="0" smtClean="0"/>
              <a:t>- jen v odborných projevech, v jednom oboru v jediném významu – </a:t>
            </a:r>
            <a:r>
              <a:rPr lang="cs-CZ" i="1" dirty="0" smtClean="0"/>
              <a:t>vodík,</a:t>
            </a:r>
            <a:r>
              <a:rPr lang="cs-CZ" dirty="0" smtClean="0"/>
              <a:t> </a:t>
            </a:r>
            <a:r>
              <a:rPr lang="cs-CZ" i="1" dirty="0" smtClean="0"/>
              <a:t>pasparta, katalyzátor, zdvih, neutron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  b) </a:t>
            </a:r>
            <a:r>
              <a:rPr lang="cs-CZ" b="1" dirty="0" smtClean="0"/>
              <a:t>v tzv. ustáleném významu </a:t>
            </a:r>
            <a:r>
              <a:rPr lang="cs-CZ" dirty="0" smtClean="0"/>
              <a:t>– i mimo odborný styl, v různých oborech vždy ustálený význam – </a:t>
            </a:r>
            <a:r>
              <a:rPr lang="cs-CZ" i="1" dirty="0" smtClean="0"/>
              <a:t>ventil, spojka, kostra, svíčka, náprava, operace</a:t>
            </a:r>
          </a:p>
          <a:p>
            <a:pPr lvl="5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328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ODBORNÝ STYL – SLOVNÍ ZÁSOBA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b="1" dirty="0" smtClean="0"/>
              <a:t>víceslovné</a:t>
            </a:r>
            <a:r>
              <a:rPr lang="cs-CZ" dirty="0" smtClean="0"/>
              <a:t> (terminologická sousloví)</a:t>
            </a:r>
          </a:p>
          <a:p>
            <a:r>
              <a:rPr lang="cs-CZ" b="1" dirty="0" smtClean="0"/>
              <a:t>podstatné jméno + zpřesňující přívlastek shodný </a:t>
            </a:r>
            <a:r>
              <a:rPr lang="cs-CZ" dirty="0" smtClean="0"/>
              <a:t>– </a:t>
            </a:r>
            <a:r>
              <a:rPr lang="cs-CZ" i="1" dirty="0" smtClean="0"/>
              <a:t>skladební dvojice, přídavné jméno, chemická reakce, elektromagnetické vlny</a:t>
            </a:r>
          </a:p>
          <a:p>
            <a:r>
              <a:rPr lang="cs-CZ" b="1" dirty="0" smtClean="0"/>
              <a:t>postavení zpřesňujícího přívlastku shodného i za podstatným jménem </a:t>
            </a:r>
            <a:r>
              <a:rPr lang="cs-CZ" dirty="0" smtClean="0"/>
              <a:t>(zvl. chemická, botanická terminologie) – </a:t>
            </a:r>
            <a:r>
              <a:rPr lang="cs-CZ" i="1" dirty="0" smtClean="0"/>
              <a:t>prvosenka jarní, kočka domácí, kyselina sírová</a:t>
            </a:r>
          </a:p>
          <a:p>
            <a:r>
              <a:rPr lang="cs-CZ" b="1" dirty="0" smtClean="0"/>
              <a:t>spojení se slovesem </a:t>
            </a:r>
            <a:r>
              <a:rPr lang="cs-CZ" dirty="0" smtClean="0"/>
              <a:t>– </a:t>
            </a:r>
            <a:r>
              <a:rPr lang="cs-CZ" i="1" dirty="0" smtClean="0"/>
              <a:t>učinit prohlášení, připsat na vrub, provést chirurgický zákrok, podat trestní oznámení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80185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ODBORNÝ STYL – SLOVNÍ ZÁSOBA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3. a) </a:t>
            </a:r>
            <a:r>
              <a:rPr lang="cs-CZ" b="1" dirty="0" smtClean="0"/>
              <a:t>shrnující výrazy </a:t>
            </a:r>
            <a:r>
              <a:rPr lang="cs-CZ" dirty="0" smtClean="0"/>
              <a:t>– </a:t>
            </a:r>
            <a:r>
              <a:rPr lang="cs-CZ" i="1" dirty="0" smtClean="0"/>
              <a:t>dopravní prostředky, finanční 	prostředky, psací potřeby, léčiva</a:t>
            </a:r>
          </a:p>
          <a:p>
            <a:pPr marL="0" indent="0">
              <a:buNone/>
            </a:pPr>
            <a:r>
              <a:rPr lang="cs-CZ" dirty="0" smtClean="0"/>
              <a:t>    b) </a:t>
            </a:r>
            <a:r>
              <a:rPr lang="cs-CZ" b="1" dirty="0" smtClean="0"/>
              <a:t>diferencující výrazy </a:t>
            </a:r>
            <a:r>
              <a:rPr lang="cs-CZ" dirty="0" smtClean="0"/>
              <a:t>– </a:t>
            </a:r>
            <a:r>
              <a:rPr lang="cs-CZ" i="1" dirty="0" smtClean="0"/>
              <a:t>vražda</a:t>
            </a:r>
            <a:r>
              <a:rPr lang="cs-CZ" dirty="0" smtClean="0"/>
              <a:t> (úmyslná) X </a:t>
            </a:r>
            <a:r>
              <a:rPr lang="cs-CZ" i="1" dirty="0" smtClean="0"/>
              <a:t>zabití</a:t>
            </a:r>
            <a:r>
              <a:rPr lang="cs-CZ" dirty="0" smtClean="0"/>
              <a:t> (neúmyslné), </a:t>
            </a:r>
            <a:r>
              <a:rPr lang="cs-CZ" i="1" dirty="0" smtClean="0"/>
              <a:t>kruh</a:t>
            </a:r>
            <a:r>
              <a:rPr lang="cs-CZ" dirty="0" smtClean="0"/>
              <a:t> (plocha) X </a:t>
            </a:r>
            <a:r>
              <a:rPr lang="cs-CZ" i="1" dirty="0" smtClean="0"/>
              <a:t>kružnice</a:t>
            </a:r>
            <a:r>
              <a:rPr lang="cs-CZ" dirty="0" smtClean="0"/>
              <a:t> (křivka), </a:t>
            </a:r>
            <a:r>
              <a:rPr lang="cs-CZ" i="1" dirty="0" smtClean="0"/>
              <a:t>tablety</a:t>
            </a:r>
            <a:r>
              <a:rPr lang="cs-CZ" dirty="0" smtClean="0"/>
              <a:t> X </a:t>
            </a:r>
            <a:r>
              <a:rPr lang="cs-CZ" i="1" dirty="0" smtClean="0"/>
              <a:t>prášky</a:t>
            </a:r>
            <a:r>
              <a:rPr lang="cs-CZ" dirty="0" smtClean="0"/>
              <a:t> X </a:t>
            </a:r>
            <a:r>
              <a:rPr lang="cs-CZ" i="1" dirty="0" smtClean="0"/>
              <a:t>pilulky</a:t>
            </a:r>
            <a:r>
              <a:rPr lang="cs-CZ" dirty="0" smtClean="0"/>
              <a:t> X </a:t>
            </a:r>
            <a:r>
              <a:rPr lang="cs-CZ" i="1" dirty="0" smtClean="0"/>
              <a:t>dražé</a:t>
            </a:r>
            <a:r>
              <a:rPr lang="cs-CZ" dirty="0" smtClean="0"/>
              <a:t>, </a:t>
            </a:r>
            <a:r>
              <a:rPr lang="cs-CZ" i="1" dirty="0" smtClean="0"/>
              <a:t>teplota</a:t>
            </a:r>
            <a:r>
              <a:rPr lang="cs-CZ" dirty="0" smtClean="0"/>
              <a:t> X </a:t>
            </a:r>
            <a:r>
              <a:rPr lang="cs-CZ" i="1" dirty="0" smtClean="0"/>
              <a:t>horečka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b="1" dirty="0" smtClean="0"/>
              <a:t>- výrazy slovesně jmenné </a:t>
            </a:r>
            <a:r>
              <a:rPr lang="cs-CZ" dirty="0" smtClean="0"/>
              <a:t>– </a:t>
            </a:r>
            <a:r>
              <a:rPr lang="cs-CZ" i="1" dirty="0" smtClean="0"/>
              <a:t>provést operaci </a:t>
            </a:r>
            <a:r>
              <a:rPr lang="cs-CZ" dirty="0" smtClean="0"/>
              <a:t>(X 	jednoslovné operovat), </a:t>
            </a:r>
            <a:r>
              <a:rPr lang="cs-CZ" i="1" dirty="0" smtClean="0"/>
              <a:t>učinit opatření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b="1" dirty="0" smtClean="0"/>
              <a:t>- zkratky </a:t>
            </a:r>
            <a:r>
              <a:rPr lang="cs-CZ" dirty="0" smtClean="0"/>
              <a:t>(i odborné), </a:t>
            </a:r>
            <a:r>
              <a:rPr lang="cs-CZ" b="1" dirty="0" smtClean="0"/>
              <a:t>značky</a:t>
            </a:r>
            <a:r>
              <a:rPr lang="cs-CZ" dirty="0" smtClean="0"/>
              <a:t> – </a:t>
            </a:r>
            <a:r>
              <a:rPr lang="cs-CZ" i="1" dirty="0" smtClean="0"/>
              <a:t>km, </a:t>
            </a:r>
            <a:r>
              <a:rPr lang="cs-CZ" i="1" dirty="0" err="1" smtClean="0"/>
              <a:t>NaCl</a:t>
            </a:r>
            <a:r>
              <a:rPr lang="cs-CZ" i="1" dirty="0" smtClean="0"/>
              <a:t>, MFF UK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- </a:t>
            </a:r>
            <a:r>
              <a:rPr lang="cs-CZ" b="1" dirty="0" smtClean="0"/>
              <a:t>termíny</a:t>
            </a:r>
            <a:r>
              <a:rPr lang="cs-CZ" dirty="0" smtClean="0"/>
              <a:t> mohou být </a:t>
            </a:r>
            <a:r>
              <a:rPr lang="cs-CZ" b="1" dirty="0" smtClean="0"/>
              <a:t>slova domácí</a:t>
            </a:r>
            <a:r>
              <a:rPr lang="cs-CZ" dirty="0" smtClean="0"/>
              <a:t> – </a:t>
            </a:r>
            <a:r>
              <a:rPr lang="cs-CZ" i="1" dirty="0" smtClean="0"/>
              <a:t>blizna, ponorka, kyvadlo </a:t>
            </a:r>
            <a:r>
              <a:rPr lang="cs-CZ" dirty="0" smtClean="0"/>
              <a:t>nebo </a:t>
            </a:r>
            <a:r>
              <a:rPr lang="cs-CZ" b="1" dirty="0" smtClean="0"/>
              <a:t>přejatá, zvl. mezinárodní </a:t>
            </a:r>
            <a:r>
              <a:rPr lang="cs-CZ" dirty="0" smtClean="0"/>
              <a:t>- </a:t>
            </a:r>
            <a:r>
              <a:rPr lang="cs-CZ" i="1" dirty="0" smtClean="0"/>
              <a:t>kilogram, kino, laser, </a:t>
            </a:r>
          </a:p>
          <a:p>
            <a:r>
              <a:rPr lang="cs-CZ" dirty="0" smtClean="0"/>
              <a:t>Výklad termínů podávají </a:t>
            </a:r>
            <a:r>
              <a:rPr lang="cs-CZ" b="1" dirty="0" smtClean="0"/>
              <a:t>terminologické slovníky </a:t>
            </a:r>
            <a:r>
              <a:rPr lang="cs-CZ" dirty="0" smtClean="0"/>
              <a:t>nebo </a:t>
            </a:r>
            <a:r>
              <a:rPr lang="cs-CZ" b="1" dirty="0" smtClean="0"/>
              <a:t>slovníky cizích slo</a:t>
            </a:r>
            <a:r>
              <a:rPr lang="cs-CZ" dirty="0" smtClean="0"/>
              <a:t>v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7037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ODBORNÝ STYL – VĚTNÁ STAVBA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složitá , promyšlená větná stavba</a:t>
            </a:r>
          </a:p>
          <a:p>
            <a:r>
              <a:rPr lang="cs-CZ" dirty="0" smtClean="0"/>
              <a:t>souvětí o více větách (vyjádření složitých myšlenek a vztahů), propracované</a:t>
            </a:r>
          </a:p>
          <a:p>
            <a:r>
              <a:rPr lang="cs-CZ" dirty="0" smtClean="0"/>
              <a:t>převaha vět dvojčlenných, zvláště oznamovacích, bohatěji rozvinutých</a:t>
            </a:r>
          </a:p>
          <a:p>
            <a:r>
              <a:rPr lang="cs-CZ" dirty="0" smtClean="0"/>
              <a:t>důraz na těsné spojení, jmenné vyjadřování</a:t>
            </a:r>
          </a:p>
          <a:p>
            <a:r>
              <a:rPr lang="cs-CZ" dirty="0" smtClean="0"/>
              <a:t>heslovité vyjadřování – výčty, statistické údaje, poznámky</a:t>
            </a:r>
          </a:p>
          <a:p>
            <a:r>
              <a:rPr lang="cs-CZ" dirty="0" smtClean="0"/>
              <a:t>aktuální větné členění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071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ODBRONÝ STYL – STAVBA TEXTU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text bývá rozdělen na menší části (kapitoly, oddíly, odstavce)</a:t>
            </a:r>
          </a:p>
          <a:p>
            <a:r>
              <a:rPr lang="cs-CZ" dirty="0" smtClean="0"/>
              <a:t>pro orientaci čtenáře využívá nadpisy a podnadpisy (členění pomocí arabských i latinských číslic, desetinné členění typu 1., 1. 3., 1. 3. 2. apod.)</a:t>
            </a:r>
          </a:p>
          <a:p>
            <a:r>
              <a:rPr lang="cs-CZ" dirty="0" smtClean="0"/>
              <a:t>kompozice textu: úvod – vlastní stať – závěr</a:t>
            </a:r>
          </a:p>
          <a:p>
            <a:r>
              <a:rPr lang="cs-CZ" dirty="0" smtClean="0"/>
              <a:t>následují nejrůznější přílohy, poznámkový aparát, rejstříky a shrnutí, cizojazyčné resumé, obsah</a:t>
            </a:r>
          </a:p>
          <a:p>
            <a:r>
              <a:rPr lang="cs-CZ" dirty="0" smtClean="0"/>
              <a:t>častá je práce s citací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618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1"/>
                </a:solidFill>
              </a:rPr>
              <a:t>ODBORNÝ STYL – STAVBA TEXTU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pro pochopení myšlenkového procesu a              k přehlednosti odborného textu napomáhají např. závorky, poznámky, grafické znázorňování, různé styly a typy písma, podtržení, grafy, tabulky schémata nebo obrázky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8677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772400" cy="114300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accent1"/>
                </a:solidFill>
              </a:rPr>
              <a:t>ODBORNÝ STYL – MLUVENÉ PROJEVY</a:t>
            </a:r>
            <a:endParaRPr lang="cs-CZ" sz="28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projev musí být živější a přesvědčivější, aby upoutal a udržel pozornost posluchačů</a:t>
            </a:r>
          </a:p>
          <a:p>
            <a:r>
              <a:rPr lang="cs-CZ" dirty="0" smtClean="0"/>
              <a:t>užívají se jednodušší věty</a:t>
            </a:r>
          </a:p>
          <a:p>
            <a:r>
              <a:rPr lang="cs-CZ" dirty="0" smtClean="0"/>
              <a:t>důležité je navození kontaktu s posluchači</a:t>
            </a:r>
          </a:p>
          <a:p>
            <a:r>
              <a:rPr lang="cs-CZ" dirty="0"/>
              <a:t>z</a:t>
            </a:r>
            <a:r>
              <a:rPr lang="cs-CZ" dirty="0" smtClean="0"/>
              <a:t>působ přednesu – zřetelná výslovnost, přiměřené tempo</a:t>
            </a:r>
          </a:p>
          <a:p>
            <a:r>
              <a:rPr lang="cs-CZ" dirty="0" smtClean="0"/>
              <a:t>využití zvukových prostředků řeči – intonace, důraz, frázování apod.</a:t>
            </a:r>
          </a:p>
          <a:p>
            <a:r>
              <a:rPr lang="cs-CZ" dirty="0" smtClean="0"/>
              <a:t>k názornosti slouží nákresy na tabuli, využití audiovizuální techniky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830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ODBORNÝ STYL – SLOHOVÉ ÚTVARY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accent1"/>
                </a:solidFill>
              </a:rPr>
              <a:t>Útvary psané </a:t>
            </a:r>
            <a:r>
              <a:rPr lang="cs-CZ" dirty="0" smtClean="0"/>
              <a:t>– výklad, pojednání, odborný článek, studie, monografie, kritická stať, esej; odborný popis, referát, charakteristika, recenze, posudek, pracovní návody (popisné odborné útvary)</a:t>
            </a:r>
          </a:p>
          <a:p>
            <a:r>
              <a:rPr lang="cs-CZ" b="1" u="sng" dirty="0" smtClean="0">
                <a:solidFill>
                  <a:schemeClr val="accent1"/>
                </a:solidFill>
              </a:rPr>
              <a:t>Útvary mluvené </a:t>
            </a:r>
            <a:r>
              <a:rPr lang="cs-CZ" dirty="0" smtClean="0"/>
              <a:t>– přednáška, polemika, vědecká diskuse, debata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838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ZÁPIS: ODBORNÝ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styl odborných publikací, odborných časopisů a učebnic</a:t>
            </a:r>
          </a:p>
          <a:p>
            <a:r>
              <a:rPr lang="cs-CZ" dirty="0" smtClean="0"/>
              <a:t>cílem je podat odborné informace z různých oborů lidské činnosti a poučit adresáta</a:t>
            </a:r>
          </a:p>
          <a:p>
            <a:r>
              <a:rPr lang="cs-CZ" dirty="0"/>
              <a:t>t</a:t>
            </a:r>
            <a:r>
              <a:rPr lang="cs-CZ" dirty="0" smtClean="0"/>
              <a:t>exty musí být věcně správné, objektivní, obsahově úplné, přehledné, připravené</a:t>
            </a:r>
          </a:p>
          <a:p>
            <a:pPr marL="0" indent="0">
              <a:buNone/>
            </a:pPr>
            <a:r>
              <a:rPr lang="cs-CZ" dirty="0" smtClean="0"/>
              <a:t>Rozlišujeme: </a:t>
            </a:r>
          </a:p>
          <a:p>
            <a:r>
              <a:rPr lang="cs-CZ" dirty="0" smtClean="0"/>
              <a:t>styl teoreticky odborný (vědecký)</a:t>
            </a:r>
          </a:p>
          <a:p>
            <a:r>
              <a:rPr lang="cs-CZ" dirty="0" smtClean="0"/>
              <a:t>styl prakticky odborný (pro potřeby praxe)</a:t>
            </a:r>
          </a:p>
          <a:p>
            <a:r>
              <a:rPr lang="cs-CZ" dirty="0" smtClean="0"/>
              <a:t>styl populárně naučný (pro širokou veřejnost)</a:t>
            </a:r>
          </a:p>
          <a:p>
            <a:r>
              <a:rPr lang="cs-CZ" dirty="0" smtClean="0"/>
              <a:t>styl učební (pro žáky a studenty)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538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ZÁPIS: ODBORNÝ STYL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slohové postupy: výkladový, popisný, úvahový, informační</a:t>
            </a:r>
          </a:p>
          <a:p>
            <a:r>
              <a:rPr lang="cs-CZ" dirty="0" smtClean="0"/>
              <a:t>užívá se spisovný jazyk, slova bez citového zabarvení, termíny</a:t>
            </a:r>
          </a:p>
          <a:p>
            <a:r>
              <a:rPr lang="cs-CZ" dirty="0" smtClean="0"/>
              <a:t>větná stavba složitější, promyšlená kompozice</a:t>
            </a:r>
          </a:p>
          <a:p>
            <a:pPr marL="0" indent="0">
              <a:buNone/>
            </a:pPr>
            <a:r>
              <a:rPr lang="cs-CZ" dirty="0" smtClean="0"/>
              <a:t>Útvary psané: výklad, pojednání, odborný 	článek, esej; odborný popis, pracovní 	návody, referát, charakteristika</a:t>
            </a:r>
          </a:p>
          <a:p>
            <a:pPr marL="0" indent="0">
              <a:buNone/>
            </a:pPr>
            <a:r>
              <a:rPr lang="cs-CZ" dirty="0" smtClean="0"/>
              <a:t>Útvary mluvené: přednáška, polemika, vědecká diskuse, debata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954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OTÁZKY PRO OPAKOVÁNÍ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 Co je odborný styl a co je jeho cílem?</a:t>
            </a:r>
          </a:p>
          <a:p>
            <a:r>
              <a:rPr lang="cs-CZ" dirty="0" smtClean="0"/>
              <a:t>2. Jaké druhy odborného stylu rozlišujeme?</a:t>
            </a:r>
          </a:p>
          <a:p>
            <a:r>
              <a:rPr lang="cs-CZ" dirty="0" smtClean="0"/>
              <a:t>3. Které slohové postupy se užívají v odborném stylu?</a:t>
            </a:r>
          </a:p>
          <a:p>
            <a:r>
              <a:rPr lang="cs-CZ" dirty="0" smtClean="0"/>
              <a:t>4. Jaké jazykové a stylistické prostředky se užívají v odborném stylu?</a:t>
            </a:r>
          </a:p>
          <a:p>
            <a:r>
              <a:rPr lang="cs-CZ" dirty="0" smtClean="0"/>
              <a:t>5. Které psané a mluvené útvary patří                do odborného stylu?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75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</a:rPr>
              <a:t>ODBORNÝ STYL</a:t>
            </a:r>
            <a:endParaRPr lang="cs-CZ" sz="3200" dirty="0">
              <a:solidFill>
                <a:schemeClr val="accent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"/>
          </p:nvPr>
        </p:nvSpPr>
        <p:spPr>
          <a:xfrm>
            <a:off x="827584" y="1412776"/>
            <a:ext cx="7772400" cy="45720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solidFill>
                  <a:schemeClr val="accent1"/>
                </a:solidFill>
              </a:rPr>
              <a:t>ZDROJE:</a:t>
            </a:r>
          </a:p>
          <a:p>
            <a:r>
              <a:rPr lang="cs-CZ" dirty="0" smtClean="0"/>
              <a:t>SOCHROVÁ </a:t>
            </a:r>
            <a:r>
              <a:rPr lang="cs-CZ" dirty="0"/>
              <a:t>Marie. Český jazyk v kostce pro </a:t>
            </a:r>
            <a:r>
              <a:rPr lang="cs-CZ" dirty="0" err="1"/>
              <a:t>stř</a:t>
            </a:r>
            <a:r>
              <a:rPr lang="cs-CZ" dirty="0"/>
              <a:t>. školy. Havlíčkův Brod: Fragment, 2007, ISBN 978-253-0189-0</a:t>
            </a:r>
          </a:p>
          <a:p>
            <a:r>
              <a:rPr lang="cs-CZ" dirty="0"/>
              <a:t>Odmaturuj z českého jazyka. Brno: </a:t>
            </a:r>
            <a:r>
              <a:rPr lang="cs-CZ" dirty="0" err="1"/>
              <a:t>Didaktis</a:t>
            </a:r>
            <a:r>
              <a:rPr lang="cs-CZ" dirty="0"/>
              <a:t>, 2007, ISBN 80-7358-082-9</a:t>
            </a:r>
          </a:p>
          <a:p>
            <a:r>
              <a:rPr lang="cs-CZ" smtClean="0"/>
              <a:t>ŠTIKOVÁ </a:t>
            </a:r>
            <a:r>
              <a:rPr lang="cs-CZ" dirty="0"/>
              <a:t>Stanislava. Písemná a elektronická komunikace 2 a 3. Nakl. Ing. Stanislava Štiková – Korespondent, Plzeň 2007</a:t>
            </a:r>
          </a:p>
          <a:p>
            <a:r>
              <a:rPr lang="cs-CZ" dirty="0"/>
              <a:t>HANZOVÁ, Marie, SCHNEIDEROVÁ, Eva. </a:t>
            </a:r>
            <a:r>
              <a:rPr lang="cs-CZ" i="1" dirty="0"/>
              <a:t>Klíč</a:t>
            </a:r>
            <a:r>
              <a:rPr lang="cs-CZ" dirty="0"/>
              <a:t> </a:t>
            </a:r>
            <a:r>
              <a:rPr lang="cs-CZ" i="1" dirty="0"/>
              <a:t>ke slohu</a:t>
            </a:r>
            <a:r>
              <a:rPr lang="cs-CZ" dirty="0"/>
              <a:t>. Praha: Albatros, 2007, ISBN 978–80–00 – 01825 -6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545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343</TotalTime>
  <Words>1242</Words>
  <Application>Microsoft Office PowerPoint</Application>
  <PresentationFormat>Předvádění na obrazovce (4:3)</PresentationFormat>
  <Paragraphs>131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Jmění</vt:lpstr>
      <vt:lpstr>Prezentace aplikace PowerPoint</vt:lpstr>
      <vt:lpstr>ANOTACE:</vt:lpstr>
      <vt:lpstr>Prezentace aplikace PowerPoint</vt:lpstr>
      <vt:lpstr>ODBORNÝ STYL</vt:lpstr>
      <vt:lpstr>ODBORNÝ STYL</vt:lpstr>
      <vt:lpstr>ODBORNÝ STYL - POŽADAVKY</vt:lpstr>
      <vt:lpstr>ODBORNÝ STYL – FORMA PROJEVŮ</vt:lpstr>
      <vt:lpstr>ODBORNÝ STYL - ROZDĚLENÍ</vt:lpstr>
      <vt:lpstr>ODBORNÝ STYL – SLOHOVÝ POSTUP</vt:lpstr>
      <vt:lpstr>           ODBORNÝ STYL - JAZYKOVÉ PROSTŘEDKY </vt:lpstr>
      <vt:lpstr>ODBORNÝ STYL – SLOVNÍ ZÁSOBA</vt:lpstr>
      <vt:lpstr>ODBORNÝ STYL – SLOVNÍ ZÁSOBA</vt:lpstr>
      <vt:lpstr>ODBORNÝ STYL – SLOVNÍ ZÁSOBA</vt:lpstr>
      <vt:lpstr>ODBORNÝ STYL – VĚTNÁ STAVBA</vt:lpstr>
      <vt:lpstr>ODBRONÝ STYL – STAVBA TEXTU</vt:lpstr>
      <vt:lpstr>ODBORNÝ STYL – STAVBA TEXTU</vt:lpstr>
      <vt:lpstr>ODBORNÝ STYL – MLUVENÉ PROJEVY</vt:lpstr>
      <vt:lpstr>ODBORNÝ STYL – SLOHOVÉ ÚTVARY</vt:lpstr>
      <vt:lpstr>ZÁPIS: ODBORNÝ STYL</vt:lpstr>
      <vt:lpstr>ZÁPIS: ODBORNÝ STYL</vt:lpstr>
      <vt:lpstr>OTÁZKY PRO OPAKOVÁNÍ</vt:lpstr>
      <vt:lpstr>ODBORNÝ STYL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ODBORNÝ STYL</dc:title>
  <dc:creator>UZIVATEL</dc:creator>
  <cp:lastModifiedBy>reznickovakarla</cp:lastModifiedBy>
  <cp:revision>35</cp:revision>
  <dcterms:created xsi:type="dcterms:W3CDTF">2013-05-03T12:40:31Z</dcterms:created>
  <dcterms:modified xsi:type="dcterms:W3CDTF">2013-06-26T08:33:47Z</dcterms:modified>
</cp:coreProperties>
</file>