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62" r:id="rId11"/>
    <p:sldId id="263" r:id="rId12"/>
    <p:sldId id="264" r:id="rId13"/>
    <p:sldId id="265" r:id="rId14"/>
    <p:sldId id="266" r:id="rId15"/>
    <p:sldId id="26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A8355E3-8B60-4057-B53F-E228F4AA43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17EAAB8-7ECA-43C3-93B8-924CFCF6947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852101010"/>
              </p:ext>
            </p:extLst>
          </p:nvPr>
        </p:nvGraphicFramePr>
        <p:xfrm>
          <a:off x="755576" y="1196975"/>
          <a:ext cx="7992888" cy="3844505"/>
        </p:xfrm>
        <a:graphic>
          <a:graphicData uri="http://schemas.openxmlformats.org/drawingml/2006/table">
            <a:tbl>
              <a:tblPr/>
              <a:tblGrid>
                <a:gridCol w="2592288"/>
                <a:gridCol w="5400600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3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styl – popis (základní slohový postup)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styly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</a:t>
            </a:r>
            <a:r>
              <a:rPr lang="cs-CZ" i="1" dirty="0"/>
              <a:t>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101859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/>
          <a:lstStyle/>
          <a:p>
            <a:r>
              <a:rPr lang="cs-CZ" dirty="0" smtClean="0"/>
              <a:t>Tato prezentace seznámí žáky s popisem a s druhy popisů. Dozvědí se, jaký je rozdíl mezi popisem statickým a dynamickým, s užitím jazykových a stylistických prostředků. V závěru se budou zabývat </a:t>
            </a:r>
            <a:r>
              <a:rPr lang="cs-CZ" smtClean="0"/>
              <a:t>popisem předmětu.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52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SLOHOVÝ POSTUP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99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informuje o výsledcích pozorování</a:t>
            </a:r>
          </a:p>
          <a:p>
            <a:r>
              <a:rPr lang="cs-CZ" dirty="0" smtClean="0"/>
              <a:t>úkolem je podat celkový obraz popisovaného předmětu nebo jevu</a:t>
            </a:r>
          </a:p>
          <a:p>
            <a:r>
              <a:rPr lang="cs-CZ" dirty="0" smtClean="0"/>
              <a:t>základní slohový postup, který zachycuje, jak osoby, zvířata či věci vypadají nebo jak se co dělá, tzn. popisuje vnější znaky předmětu, místa, osoby </a:t>
            </a:r>
            <a:r>
              <a:rPr lang="cs-CZ" dirty="0" smtClean="0">
                <a:solidFill>
                  <a:schemeClr val="accent1"/>
                </a:solidFill>
              </a:rPr>
              <a:t>– </a:t>
            </a:r>
            <a:r>
              <a:rPr lang="cs-CZ" b="1" dirty="0" smtClean="0">
                <a:solidFill>
                  <a:schemeClr val="accent1"/>
                </a:solidFill>
              </a:rPr>
              <a:t>popis statický</a:t>
            </a:r>
            <a:r>
              <a:rPr lang="cs-CZ" dirty="0" smtClean="0"/>
              <a:t>, nebo popisuje průběh děje (procesu, pracovního postupu) – </a:t>
            </a:r>
            <a:r>
              <a:rPr lang="cs-CZ" b="1" dirty="0" smtClean="0">
                <a:solidFill>
                  <a:schemeClr val="accent1"/>
                </a:solidFill>
              </a:rPr>
              <a:t>popis dynamický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4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Podle účelu rozlišujeme: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popis prostý </a:t>
            </a:r>
            <a:r>
              <a:rPr lang="cs-CZ" dirty="0" smtClean="0"/>
              <a:t>– usiluje o co největší názornost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popis odborný </a:t>
            </a:r>
            <a:r>
              <a:rPr lang="cs-CZ" dirty="0" smtClean="0"/>
              <a:t>– usiluje o co největší přesnost 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popis umělecký, líčení </a:t>
            </a:r>
            <a:r>
              <a:rPr lang="cs-CZ" dirty="0" smtClean="0"/>
              <a:t>(tzv. subjektivně zabarvený popis) – kromě výčtu znaků vyjadřuje též nálady a pocity, tj. jak to na nás citově zapůsobilo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253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STATICKÝ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29600" cy="4968552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 smtClean="0"/>
              <a:t>nemá časové uspořádání, ale měl by být utříděn tak, aby si čtenář (posluchač) mohl vytvořit představu odpovídající skutečnosti</a:t>
            </a:r>
          </a:p>
          <a:p>
            <a:r>
              <a:rPr lang="cs-CZ" sz="3400" dirty="0" smtClean="0"/>
              <a:t>důležité je </a:t>
            </a:r>
            <a:r>
              <a:rPr lang="cs-CZ" sz="3400" b="1" dirty="0" smtClean="0"/>
              <a:t>uspořádání</a:t>
            </a:r>
            <a:r>
              <a:rPr lang="cs-CZ" sz="3400" dirty="0" smtClean="0"/>
              <a:t> popisovaných jevů – při popisu je třeba vycházet od nejdůležitějšího k méně důležitému, od nápadného k méně nápadnému </a:t>
            </a:r>
          </a:p>
          <a:p>
            <a:r>
              <a:rPr lang="cs-CZ" sz="3400" dirty="0" smtClean="0"/>
              <a:t>postupujeme plynule vždy určitým směrem, např. zdola nahoru, zprava doleva apod.</a:t>
            </a:r>
          </a:p>
          <a:p>
            <a:r>
              <a:rPr lang="cs-CZ" sz="3400" dirty="0" smtClean="0"/>
              <a:t>při popisu se vyjadřujeme </a:t>
            </a:r>
            <a:r>
              <a:rPr lang="cs-CZ" sz="3400" b="1" dirty="0" smtClean="0"/>
              <a:t>výstižně, názorně, přesně</a:t>
            </a:r>
            <a:r>
              <a:rPr lang="cs-CZ" sz="3400" dirty="0" smtClean="0"/>
              <a:t>, tzn. užíváme výstižná a přesná pojmenování </a:t>
            </a:r>
          </a:p>
          <a:p>
            <a:r>
              <a:rPr lang="cs-CZ" sz="3400" dirty="0" smtClean="0"/>
              <a:t>neměl by být jednotvárný, proto je třeba volit </a:t>
            </a:r>
            <a:r>
              <a:rPr lang="cs-CZ" sz="3400" b="1" dirty="0" smtClean="0"/>
              <a:t>různá slovesa </a:t>
            </a:r>
            <a:r>
              <a:rPr lang="cs-CZ" sz="3400" dirty="0" smtClean="0"/>
              <a:t>a využívat i </a:t>
            </a:r>
            <a:r>
              <a:rPr lang="cs-CZ" sz="3400" b="1" dirty="0" smtClean="0"/>
              <a:t>přirovnání</a:t>
            </a:r>
            <a:r>
              <a:rPr lang="cs-CZ" sz="3400" dirty="0" smtClean="0"/>
              <a:t>, která mohou pomoci větší názornosti</a:t>
            </a:r>
          </a:p>
          <a:p>
            <a:r>
              <a:rPr lang="cs-CZ" sz="3400" dirty="0" smtClean="0"/>
              <a:t>při popisu je vhodné si nejdříve vypracovat </a:t>
            </a:r>
            <a:r>
              <a:rPr lang="cs-CZ" sz="3400" b="1" dirty="0" smtClean="0"/>
              <a:t>osnovu</a:t>
            </a:r>
            <a:r>
              <a:rPr lang="cs-CZ" sz="3400" dirty="0" smtClean="0"/>
              <a:t>, která nám pomůže dodržovat výše uvedené zásady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71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STATICKÝ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Jednotlivé části statického popisu mají obsahovat:</a:t>
            </a:r>
          </a:p>
          <a:p>
            <a:r>
              <a:rPr lang="cs-CZ" b="1" dirty="0" smtClean="0"/>
              <a:t>úvod </a:t>
            </a:r>
            <a:r>
              <a:rPr lang="cs-CZ" dirty="0" smtClean="0"/>
              <a:t>– seznámení s předmětem (jevem, místem, osobou)</a:t>
            </a:r>
          </a:p>
          <a:p>
            <a:r>
              <a:rPr lang="cs-CZ" b="1" dirty="0" smtClean="0"/>
              <a:t>hlavní část </a:t>
            </a:r>
            <a:r>
              <a:rPr lang="cs-CZ" dirty="0" smtClean="0"/>
              <a:t>– popis jednotlivých částí ve zvoleném pořadí ( nejdříve popisujeme hlavní nejnápadnější rysy, pak doplňujeme podrobnosti, nakonec uvedeme zvláštnosti, popřípadě zajímavé detaily)</a:t>
            </a:r>
          </a:p>
          <a:p>
            <a:r>
              <a:rPr lang="cs-CZ" b="1" dirty="0" smtClean="0"/>
              <a:t>závěr </a:t>
            </a:r>
            <a:r>
              <a:rPr lang="cs-CZ" dirty="0" smtClean="0"/>
              <a:t>– účel, využití, celkový dojem apod.</a:t>
            </a:r>
          </a:p>
          <a:p>
            <a:pPr marL="0" indent="0">
              <a:buNone/>
            </a:pPr>
            <a:r>
              <a:rPr lang="cs-CZ" dirty="0" smtClean="0"/>
              <a:t>Popis může být doplněn obrázky, grafy, schématy, tabulkami apod.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29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STATICKÝ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Jazykové a stylistické prostředky:</a:t>
            </a:r>
          </a:p>
          <a:p>
            <a:r>
              <a:rPr lang="cs-CZ" dirty="0" smtClean="0"/>
              <a:t>různá podstatná jména (pojmenování jevů)</a:t>
            </a:r>
          </a:p>
          <a:p>
            <a:r>
              <a:rPr lang="cs-CZ" dirty="0" smtClean="0"/>
              <a:t>různá přídavná jména (pojmenování vlastností, často hodnotící)</a:t>
            </a:r>
          </a:p>
          <a:p>
            <a:r>
              <a:rPr lang="cs-CZ" dirty="0" smtClean="0"/>
              <a:t>několikanásobné větné členy, především několikanásobný přívlastek, např. </a:t>
            </a:r>
            <a:r>
              <a:rPr lang="cs-CZ" i="1" dirty="0" smtClean="0"/>
              <a:t>krásná, ale drahá kytice, bílé a zelené kostky</a:t>
            </a:r>
            <a:r>
              <a:rPr lang="cs-CZ" dirty="0" smtClean="0"/>
              <a:t> apod.</a:t>
            </a:r>
          </a:p>
          <a:p>
            <a:r>
              <a:rPr lang="cs-CZ" dirty="0" smtClean="0"/>
              <a:t>několikanásobný předmět, např. prohlížet si obrazy a sochy</a:t>
            </a:r>
          </a:p>
          <a:p>
            <a:r>
              <a:rPr lang="cs-CZ" dirty="0" smtClean="0"/>
              <a:t>několikanásobné přísloveční určení, např. </a:t>
            </a:r>
            <a:r>
              <a:rPr lang="cs-CZ" i="1" dirty="0" smtClean="0"/>
              <a:t>velice rád a často chodím do kina i do divadla</a:t>
            </a:r>
          </a:p>
          <a:p>
            <a:r>
              <a:rPr lang="cs-CZ" dirty="0" smtClean="0"/>
              <a:t>postupně rozvíjející přívlastky, např. </a:t>
            </a:r>
            <a:r>
              <a:rPr lang="cs-CZ" i="1" dirty="0" smtClean="0"/>
              <a:t>střední průmyslová škola, střední odborné učiliště</a:t>
            </a:r>
          </a:p>
          <a:p>
            <a:r>
              <a:rPr lang="cs-CZ" dirty="0" smtClean="0"/>
              <a:t>přirovnání, rčení a jiná obrazná pojmenování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5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DYNAMICKÝ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popisuje průběh děje</a:t>
            </a:r>
          </a:p>
          <a:p>
            <a:r>
              <a:rPr lang="cs-CZ" dirty="0" smtClean="0"/>
              <a:t>důležitá jsou různá slovesa, zejména plnovýznamová), která označují jednotlivé činnosti</a:t>
            </a:r>
          </a:p>
          <a:p>
            <a:r>
              <a:rPr lang="cs-CZ" dirty="0" smtClean="0"/>
              <a:t>bližší okolnosti dějů nebo vlastností vyjadřují příslovce času a způsobu, např. </a:t>
            </a:r>
            <a:r>
              <a:rPr lang="cs-CZ" i="1" dirty="0" smtClean="0"/>
              <a:t>předtím,</a:t>
            </a:r>
            <a:r>
              <a:rPr lang="cs-CZ" dirty="0" smtClean="0"/>
              <a:t> </a:t>
            </a:r>
            <a:r>
              <a:rPr lang="cs-CZ" i="1" dirty="0" smtClean="0"/>
              <a:t>přesně, někdy, odlišně </a:t>
            </a:r>
            <a:r>
              <a:rPr lang="cs-CZ" dirty="0" smtClean="0"/>
              <a:t>apod.</a:t>
            </a:r>
          </a:p>
          <a:p>
            <a:r>
              <a:rPr lang="cs-CZ" dirty="0" smtClean="0"/>
              <a:t>dále se užívají příslovečná určení a vedlejší věty příslovečné, přirovnání, rčení a jiná obrazná pojmenování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59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PŘEDMĚTU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míní se tím popis nějaké věci, přístroje apod., ale řadí se sem i popis uměleckého díla</a:t>
            </a:r>
          </a:p>
          <a:p>
            <a:r>
              <a:rPr lang="cs-CZ" dirty="0" smtClean="0"/>
              <a:t>důležitý je přesný a výstižný výčet vlastností a znaků daného předmětu, užití jednoznačných pojmenování</a:t>
            </a:r>
          </a:p>
          <a:p>
            <a:r>
              <a:rPr lang="cs-CZ" dirty="0" smtClean="0"/>
              <a:t>nejdůležitější je pestrý výběr různých podstatných a přídavných jmen</a:t>
            </a:r>
          </a:p>
          <a:p>
            <a:r>
              <a:rPr lang="cs-CZ" dirty="0" smtClean="0"/>
              <a:t>pro zpestření je vhodné užít různá přirovnání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06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PŘEDMĚTU - OSNOVA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úvod</a:t>
            </a:r>
            <a:r>
              <a:rPr lang="cs-CZ" dirty="0" smtClean="0"/>
              <a:t> – seznámíme čtenáře (posluchače)                  s popisovaným předmětem jako celkem, sdělíme jeho přednosti; zdůvodníme, proč o něm píšeme</a:t>
            </a:r>
          </a:p>
          <a:p>
            <a:r>
              <a:rPr lang="cs-CZ" b="1" dirty="0" smtClean="0"/>
              <a:t>hlavní část (stať) </a:t>
            </a:r>
            <a:r>
              <a:rPr lang="cs-CZ" dirty="0" smtClean="0"/>
              <a:t>– popisujeme velikost, tvar, popř. barvu, dále popíšeme jednotlivé části a další zvláštnosti</a:t>
            </a:r>
          </a:p>
          <a:p>
            <a:r>
              <a:rPr lang="cs-CZ" b="1" dirty="0" smtClean="0"/>
              <a:t>závěr</a:t>
            </a:r>
            <a:r>
              <a:rPr lang="cs-CZ" dirty="0" smtClean="0"/>
              <a:t> – uvedeme užití, zařazení, souhrnný výčet hlavních předností, případně nedostatků, vyjádříme vlastní názor, např. jaký máme k dané věci vztah, názor na vzhled, funkčnost daného předmětu, popř. jak se nám umělecké dílo líbí; popis končívá vystižením významu funkce popisovaného předmětu, případně jeho doporučením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47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PŘEDMĚTU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pokud popisujeme nějaký </a:t>
            </a:r>
            <a:r>
              <a:rPr lang="cs-CZ" b="1" dirty="0" smtClean="0"/>
              <a:t>přístroj,</a:t>
            </a:r>
            <a:r>
              <a:rPr lang="cs-CZ" dirty="0" smtClean="0"/>
              <a:t> bývá součástí popisu i způsob užití, tj. jak se přístroj uvádí      do chodu a jak se vypíná, jaké může plnit funkce, případně jaká je nutná údržba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35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ZÁPIS: POPIS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Informuje o výsledcích pozorování – úkolem je podat celkový obraz popisovaného předmětu nebo jevu. </a:t>
            </a:r>
          </a:p>
          <a:p>
            <a:r>
              <a:rPr lang="cs-CZ" b="1" dirty="0" smtClean="0"/>
              <a:t>Popis statický</a:t>
            </a:r>
            <a:r>
              <a:rPr lang="cs-CZ" dirty="0" smtClean="0"/>
              <a:t> – popisuje vnější znaky, jak někdo nebo něco vypadá.</a:t>
            </a:r>
          </a:p>
          <a:p>
            <a:r>
              <a:rPr lang="cs-CZ" b="1" dirty="0" smtClean="0"/>
              <a:t>Popis dynamický </a:t>
            </a:r>
            <a:r>
              <a:rPr lang="cs-CZ" dirty="0" smtClean="0"/>
              <a:t>– popisuje průběh děje, jak něco funguje.</a:t>
            </a:r>
          </a:p>
          <a:p>
            <a:pPr marL="0" indent="0">
              <a:buNone/>
            </a:pPr>
            <a:r>
              <a:rPr lang="cs-CZ" dirty="0" smtClean="0"/>
              <a:t>Rozlišujeme: </a:t>
            </a:r>
          </a:p>
          <a:p>
            <a:r>
              <a:rPr lang="cs-CZ" dirty="0" smtClean="0"/>
              <a:t>popis prostý</a:t>
            </a:r>
          </a:p>
          <a:p>
            <a:r>
              <a:rPr lang="cs-CZ" dirty="0" smtClean="0"/>
              <a:t>popis odborný</a:t>
            </a:r>
          </a:p>
          <a:p>
            <a:r>
              <a:rPr lang="cs-CZ" dirty="0" smtClean="0"/>
              <a:t>popis umělecký (líčení)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64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 předmětu – popis nějaké věci, přístroje.</a:t>
            </a:r>
          </a:p>
          <a:p>
            <a:r>
              <a:rPr lang="cs-CZ" dirty="0" smtClean="0"/>
              <a:t>Důležitý je přesný a výstižný výčet vlastností a znaků daného předmětu, užíváme jednoznačná pojmenování, různá podstatná a přídavní jména, přirovnání.</a:t>
            </a:r>
          </a:p>
          <a:p>
            <a:r>
              <a:rPr lang="cs-CZ" dirty="0" smtClean="0"/>
              <a:t>Osnova: úvod – stať – závěr.</a:t>
            </a:r>
          </a:p>
          <a:p>
            <a:r>
              <a:rPr lang="cs-CZ" dirty="0" smtClean="0"/>
              <a:t>Součástí popisu přístroje bývá i způsob užití.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973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OTÁZKY PRO OPAKOVÁNÍ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je popis, o čem informuje?</a:t>
            </a:r>
          </a:p>
          <a:p>
            <a:r>
              <a:rPr lang="cs-CZ" dirty="0" smtClean="0"/>
              <a:t>2. Jaký je rozdíl mezi popisem statickým a dynamickým?</a:t>
            </a:r>
          </a:p>
          <a:p>
            <a:r>
              <a:rPr lang="cs-CZ" dirty="0" smtClean="0"/>
              <a:t>3. Jaké druhy popisů rozlišujeme?</a:t>
            </a:r>
          </a:p>
          <a:p>
            <a:r>
              <a:rPr lang="cs-CZ" dirty="0" smtClean="0"/>
              <a:t>4. Čeho si všímáme u popisu předmětu, jaké prostředky užíváme?</a:t>
            </a:r>
          </a:p>
          <a:p>
            <a:r>
              <a:rPr lang="cs-CZ" dirty="0" smtClean="0"/>
              <a:t>5. Co je součástí popisu přístroje?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23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sz="quarter" idx="1"/>
          </p:nvPr>
        </p:nvSpPr>
        <p:spPr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56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151</TotalTime>
  <Words>1004</Words>
  <Application>Microsoft Office PowerPoint</Application>
  <PresentationFormat>Předvádění na obrazovce (4:3)</PresentationFormat>
  <Paragraphs>88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Prezentace aplikace PowerPoint</vt:lpstr>
      <vt:lpstr>ANOTACE:</vt:lpstr>
      <vt:lpstr>POPIS</vt:lpstr>
      <vt:lpstr>POPIS</vt:lpstr>
      <vt:lpstr>POPIS</vt:lpstr>
      <vt:lpstr>POPIS STATICKÝ</vt:lpstr>
      <vt:lpstr>POPIS STATICKÝ</vt:lpstr>
      <vt:lpstr>POPIS STATICKÝ</vt:lpstr>
      <vt:lpstr>POPIS DYNAMICKÝ</vt:lpstr>
      <vt:lpstr>POPIS PŘEDMĚTU</vt:lpstr>
      <vt:lpstr>POPIS PŘEDMĚTU - OSNOVA</vt:lpstr>
      <vt:lpstr>POPIS PŘEDMĚTU</vt:lpstr>
      <vt:lpstr>ZÁPIS: POPIS</vt:lpstr>
      <vt:lpstr>Prezentace aplikace PowerPoint</vt:lpstr>
      <vt:lpstr>OTÁZKY PRO OPAKOVÁNÍ</vt:lpstr>
      <vt:lpstr>POPIS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</dc:title>
  <dc:creator>UZIVATEL</dc:creator>
  <cp:lastModifiedBy>reznickovakarla</cp:lastModifiedBy>
  <cp:revision>24</cp:revision>
  <dcterms:created xsi:type="dcterms:W3CDTF">2013-05-13T12:16:23Z</dcterms:created>
  <dcterms:modified xsi:type="dcterms:W3CDTF">2013-06-26T08:34:23Z</dcterms:modified>
</cp:coreProperties>
</file>