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4" r:id="rId2"/>
    <p:sldId id="265" r:id="rId3"/>
    <p:sldId id="256" r:id="rId4"/>
    <p:sldId id="258" r:id="rId5"/>
    <p:sldId id="259" r:id="rId6"/>
    <p:sldId id="260" r:id="rId7"/>
    <p:sldId id="261" r:id="rId8"/>
    <p:sldId id="262" r:id="rId9"/>
    <p:sldId id="263" r:id="rId10"/>
    <p:sldId id="266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915148CD-BFED-40A6-B309-75C9061BE283}" type="datetimeFigureOut">
              <a:rPr lang="cs-CZ" smtClean="0"/>
              <a:t>26.6.2013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8AD9C2-EC3F-44E2-A221-41E5DD54EC9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1517140761"/>
              </p:ext>
            </p:extLst>
          </p:nvPr>
        </p:nvGraphicFramePr>
        <p:xfrm>
          <a:off x="827585" y="1196975"/>
          <a:ext cx="7848871" cy="4330936"/>
        </p:xfrm>
        <a:graphic>
          <a:graphicData uri="http://schemas.openxmlformats.org/drawingml/2006/table">
            <a:tbl>
              <a:tblPr/>
              <a:tblGrid>
                <a:gridCol w="2664295"/>
                <a:gridCol w="518457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Marie Havránková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53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</a:t>
                      </a:r>
                      <a:r>
                        <a:rPr kumimoji="0" lang="cs-CZ" sz="22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DUMu</a:t>
                      </a: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Odborný styl – odborný popis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13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sady: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Funkční styly (prostě sdělovací, administrativní, odborný) a slohové útvary pro 2. ročník, obor Opravář zemědělských strojů, Mechanik opravář mot. vozidel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srpen 2012</a:t>
                      </a:r>
                      <a:endParaRPr kumimoji="0" lang="cs-CZ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259481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1143000"/>
          </a:xfrm>
        </p:spPr>
        <p:txBody>
          <a:bodyPr/>
          <a:lstStyle/>
          <a:p>
            <a:r>
              <a:rPr lang="cs-CZ" u="sng" dirty="0" smtClean="0">
                <a:solidFill>
                  <a:schemeClr val="accent1"/>
                </a:solidFill>
              </a:rPr>
              <a:t>ANOTACE:</a:t>
            </a:r>
            <a:endParaRPr lang="cs-CZ" u="sng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67544" y="1484784"/>
            <a:ext cx="8208912" cy="4572000"/>
          </a:xfrm>
        </p:spPr>
        <p:txBody>
          <a:bodyPr/>
          <a:lstStyle/>
          <a:p>
            <a:r>
              <a:rPr lang="cs-CZ" dirty="0" smtClean="0"/>
              <a:t>Cílem této prezentace je seznámit žáky se slohovým útvarem odborný popis, s tím, jaké jsou jeho hlavní znaky, jaká je kompozice, jaké jazykové a stylistické prostředky se v odborném popisu užívají. Prezentace je zaměřena na praktické </a:t>
            </a:r>
            <a:r>
              <a:rPr lang="cs-CZ" smtClean="0"/>
              <a:t>využití odborného popisu.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6922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PODÁVÁ ODBORNÉ INFORMACE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ODBORNÝ POPIS </a:t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94425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ODBORNÝ POPIS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slohový postup popisný i výkladový</a:t>
            </a:r>
          </a:p>
          <a:p>
            <a:r>
              <a:rPr lang="cs-CZ" dirty="0" smtClean="0"/>
              <a:t>podává informace o vlastnostech, částech a souvislostech předmětů, jevů, činností a dějů             z oblasti vědy, techniky, umění apod.</a:t>
            </a:r>
          </a:p>
          <a:p>
            <a:r>
              <a:rPr lang="cs-CZ" dirty="0" smtClean="0"/>
              <a:t>musí být úplný a podrobný</a:t>
            </a:r>
          </a:p>
          <a:p>
            <a:r>
              <a:rPr lang="cs-CZ" dirty="0" smtClean="0"/>
              <a:t>hlavní znaky: věcnost, přesnost, jasnost, názornost</a:t>
            </a:r>
          </a:p>
          <a:p>
            <a:r>
              <a:rPr lang="cs-CZ" dirty="0" smtClean="0"/>
              <a:t>může být doplněn nákresem či schématem, různými tabulkami</a:t>
            </a:r>
          </a:p>
          <a:p>
            <a:r>
              <a:rPr lang="cs-CZ" dirty="0" smtClean="0"/>
              <a:t>je to návod, jak pracovat s přístrojem i odborný popis předmětu, jevu</a:t>
            </a:r>
          </a:p>
          <a:p>
            <a:r>
              <a:rPr lang="cs-CZ" dirty="0" smtClean="0"/>
              <a:t>formulace definic musí být přesné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4110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ODBORNÝ POPIS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1"/>
                </a:solidFill>
              </a:rPr>
              <a:t>kompozice</a:t>
            </a:r>
          </a:p>
          <a:p>
            <a:r>
              <a:rPr lang="cs-CZ" dirty="0" smtClean="0"/>
              <a:t>má systematicky postupovat od celistvosti představy k částem předmětu podle sledu pozorování (systematické uspořádání)</a:t>
            </a:r>
          </a:p>
          <a:p>
            <a:r>
              <a:rPr lang="cs-CZ" dirty="0" smtClean="0"/>
              <a:t>podává věcné informace (podle účelnosti) </a:t>
            </a:r>
          </a:p>
          <a:p>
            <a:r>
              <a:rPr lang="cs-CZ" dirty="0" smtClean="0"/>
              <a:t>má být přehledný a názorný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6290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ODBORNÝ POPIS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accent1"/>
                </a:solidFill>
              </a:rPr>
              <a:t>Osnova</a:t>
            </a:r>
          </a:p>
          <a:p>
            <a:r>
              <a:rPr lang="cs-CZ" sz="2800" dirty="0" smtClean="0"/>
              <a:t>1. Úvod: upozornění na popisovaný předmět</a:t>
            </a:r>
          </a:p>
          <a:p>
            <a:r>
              <a:rPr lang="cs-CZ" sz="2800" dirty="0" smtClean="0"/>
              <a:t>2. vlastní popis: části a vlastnosti</a:t>
            </a:r>
            <a:endParaRPr lang="cs-CZ" sz="2800" dirty="0"/>
          </a:p>
          <a:p>
            <a:pPr marL="2743200" lvl="6" indent="0">
              <a:buNone/>
            </a:pPr>
            <a:r>
              <a:rPr lang="cs-CZ" sz="2800" dirty="0" smtClean="0"/>
              <a:t>  tvar a rozměry</a:t>
            </a:r>
          </a:p>
          <a:p>
            <a:pPr marL="2743200" lvl="6" indent="0">
              <a:buNone/>
            </a:pPr>
            <a:r>
              <a:rPr lang="cs-CZ" sz="2800" dirty="0" smtClean="0"/>
              <a:t>  popis částí, vztahy</a:t>
            </a:r>
          </a:p>
          <a:p>
            <a:r>
              <a:rPr lang="cs-CZ" sz="2800" dirty="0" smtClean="0"/>
              <a:t>3. závěr: souhrnný výčet předností</a:t>
            </a:r>
          </a:p>
        </p:txBody>
      </p:sp>
    </p:spTree>
    <p:extLst>
      <p:ext uri="{BB962C8B-B14F-4D97-AF65-F5344CB8AC3E}">
        <p14:creationId xmlns:p14="http://schemas.microsoft.com/office/powerpoint/2010/main" val="1608579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ODBORNÝ POPIS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1"/>
                </a:solidFill>
              </a:rPr>
              <a:t>jazyk</a:t>
            </a:r>
          </a:p>
          <a:p>
            <a:r>
              <a:rPr lang="cs-CZ" dirty="0" smtClean="0"/>
              <a:t>odborné názvy (termíny)</a:t>
            </a:r>
          </a:p>
          <a:p>
            <a:r>
              <a:rPr lang="cs-CZ" dirty="0" smtClean="0"/>
              <a:t>výrazy bez citového zabarvení</a:t>
            </a:r>
          </a:p>
          <a:p>
            <a:r>
              <a:rPr lang="cs-CZ" dirty="0" smtClean="0"/>
              <a:t>jmenné vyjadřování – </a:t>
            </a:r>
            <a:r>
              <a:rPr lang="cs-CZ" b="1" dirty="0" smtClean="0"/>
              <a:t>podstatná jména </a:t>
            </a:r>
            <a:r>
              <a:rPr lang="cs-CZ" dirty="0" smtClean="0"/>
              <a:t>pojmenovávají jednotlivé části; jakostní </a:t>
            </a:r>
            <a:r>
              <a:rPr lang="cs-CZ" b="1" dirty="0" smtClean="0"/>
              <a:t>přídavná jména </a:t>
            </a:r>
            <a:r>
              <a:rPr lang="cs-CZ" dirty="0" smtClean="0"/>
              <a:t>vystihují vlastnosti popisovaného předmětu a jeho částí; </a:t>
            </a:r>
            <a:r>
              <a:rPr lang="cs-CZ" b="1" dirty="0" smtClean="0"/>
              <a:t>příslovečná určení místa a času</a:t>
            </a:r>
            <a:r>
              <a:rPr lang="cs-CZ" dirty="0" smtClean="0"/>
              <a:t>; </a:t>
            </a:r>
            <a:r>
              <a:rPr lang="cs-CZ" b="1" dirty="0" smtClean="0"/>
              <a:t>slovesa</a:t>
            </a:r>
            <a:r>
              <a:rPr lang="cs-CZ" dirty="0" smtClean="0"/>
              <a:t> ustupují do pozadí; vyskytují se slovesa stavová, hlavně být, mít</a:t>
            </a:r>
          </a:p>
          <a:p>
            <a:pPr marL="0" indent="0"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7474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ODBORNÝ POPIS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>
                <a:solidFill>
                  <a:schemeClr val="accent1"/>
                </a:solidFill>
              </a:rPr>
              <a:t>syntax</a:t>
            </a:r>
          </a:p>
          <a:p>
            <a:r>
              <a:rPr lang="cs-CZ" dirty="0" smtClean="0"/>
              <a:t>těsné vyjadřování ( převaha souvětí podřadných, přívlastkových vedlejších vět)</a:t>
            </a:r>
          </a:p>
          <a:p>
            <a:r>
              <a:rPr lang="cs-CZ" dirty="0" smtClean="0"/>
              <a:t>přísudky jmenné se sponou nebo slovesa            v trpném tvaru (opisné pasivum)</a:t>
            </a:r>
          </a:p>
          <a:p>
            <a:r>
              <a:rPr lang="cs-CZ" dirty="0" smtClean="0"/>
              <a:t>několikanásobné větné členy, zvl. přívlastky</a:t>
            </a:r>
          </a:p>
          <a:p>
            <a:r>
              <a:rPr lang="cs-CZ" dirty="0" smtClean="0"/>
              <a:t>nepříliš složitá souvětí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21229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accent1"/>
                </a:solidFill>
              </a:rPr>
              <a:t>ZÁPIS – ODBORNÝ POPIS</a:t>
            </a:r>
            <a:endParaRPr lang="cs-CZ" sz="3600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Odborný popis využívá slohový postup popisný i výkladový, podává informace o vlastnostech částech a souvislostech předmětů, jevů, činností a dějů z různých oblastí lidské činnosti. </a:t>
            </a:r>
          </a:p>
          <a:p>
            <a:r>
              <a:rPr lang="cs-CZ" dirty="0" smtClean="0"/>
              <a:t>Mezi hlavní znaky patří věcnost, přesnost, jasnost a názornost, proto bývá doplněn nákresy, schématy, tabulkami.</a:t>
            </a:r>
          </a:p>
          <a:p>
            <a:r>
              <a:rPr lang="cs-CZ" dirty="0" smtClean="0"/>
              <a:t>Při kompozici postupujeme od celku k jednotlivým částem předmětu podle sledu pozorování. </a:t>
            </a:r>
          </a:p>
          <a:p>
            <a:r>
              <a:rPr lang="cs-CZ" dirty="0" smtClean="0"/>
              <a:t>Užíváme odborné názvy (termíny), výrazy bez citového zabarvení, typické je jmenné vyjadřování pomocí podstatných a přídavných jmen, slovesa ustupují do pozadí.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48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OTÁZKY PRO OPAKOVÁNÍ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1. Co je odborný popis?</a:t>
            </a:r>
          </a:p>
          <a:p>
            <a:r>
              <a:rPr lang="cs-CZ" dirty="0" smtClean="0"/>
              <a:t>2. O čem podává odborný popis informace?</a:t>
            </a:r>
          </a:p>
          <a:p>
            <a:r>
              <a:rPr lang="cs-CZ" dirty="0" smtClean="0"/>
              <a:t>3. Které jsou hlavní znaky odborného popisu?</a:t>
            </a:r>
          </a:p>
          <a:p>
            <a:r>
              <a:rPr lang="cs-CZ" dirty="0" smtClean="0"/>
              <a:t>4. Jaká je kompozice odborného popisu?</a:t>
            </a:r>
          </a:p>
          <a:p>
            <a:r>
              <a:rPr lang="cs-CZ" dirty="0" smtClean="0"/>
              <a:t>5. Jaké jazykové prostředky se užívají                  v odborném popisu?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46543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ODBORNÝ POPIS</a:t>
            </a:r>
            <a:endParaRPr lang="cs-CZ" dirty="0">
              <a:solidFill>
                <a:schemeClr val="accent1"/>
              </a:solidFill>
            </a:endParaRPr>
          </a:p>
        </p:txBody>
      </p:sp>
      <p:sp>
        <p:nvSpPr>
          <p:cNvPr id="5" name="Zástupný symbol pro obsah 1"/>
          <p:cNvSpPr>
            <a:spLocks noGrp="1"/>
          </p:cNvSpPr>
          <p:nvPr>
            <p:ph sz="quarter" idx="1"/>
          </p:nvPr>
        </p:nvSpPr>
        <p:spPr>
          <a:prstGeom prst="rect">
            <a:avLst/>
          </a:prstGeom>
        </p:spPr>
        <p:txBody>
          <a:bodyPr vert="horz">
            <a:normAutofit fontScale="92500" lnSpcReduction="10000"/>
          </a:bodyPr>
          <a:lstStyle>
            <a:lvl1pPr marL="274320" indent="-274320" algn="l" rtl="0" eaLnBrk="1" latinLnBrk="0" hangingPunct="1">
              <a:spcBef>
                <a:spcPts val="580"/>
              </a:spcBef>
              <a:buClr>
                <a:schemeClr val="accent1"/>
              </a:buClr>
              <a:buSzPct val="85000"/>
              <a:buFont typeface="Wingdings 2"/>
              <a:buChar char="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SzPct val="85000"/>
              <a:buFont typeface="Wingdings 2"/>
              <a:buChar char="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9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SzPct val="85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SzPct val="80000"/>
              <a:buFont typeface="Wingdings 2"/>
              <a:buChar char="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FontTx/>
              <a:buChar char="o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1" dirty="0">
                <a:solidFill>
                  <a:schemeClr val="accent1"/>
                </a:solidFill>
              </a:rPr>
              <a:t>ZDROJE:</a:t>
            </a:r>
          </a:p>
          <a:p>
            <a:r>
              <a:rPr lang="cs-CZ" dirty="0" smtClean="0"/>
              <a:t>SOCHROVÁ </a:t>
            </a:r>
            <a:r>
              <a:rPr lang="cs-CZ" dirty="0"/>
              <a:t>Marie. Český jazyk v kostce pro </a:t>
            </a:r>
            <a:r>
              <a:rPr lang="cs-CZ" dirty="0" err="1"/>
              <a:t>stř</a:t>
            </a:r>
            <a:r>
              <a:rPr lang="cs-CZ" dirty="0"/>
              <a:t>. školy. Havlíčkův Brod: Fragment, 2007, ISBN 978-253-0189-0</a:t>
            </a:r>
          </a:p>
          <a:p>
            <a:r>
              <a:rPr lang="cs-CZ" dirty="0"/>
              <a:t>Odmaturuj z českého jazyka. Brno: </a:t>
            </a:r>
            <a:r>
              <a:rPr lang="cs-CZ" dirty="0" err="1"/>
              <a:t>Didaktis</a:t>
            </a:r>
            <a:r>
              <a:rPr lang="cs-CZ" dirty="0"/>
              <a:t>, 2007, ISBN 80-7358-082-9</a:t>
            </a:r>
          </a:p>
          <a:p>
            <a:r>
              <a:rPr lang="cs-CZ" smtClean="0"/>
              <a:t>ŠTIKOVÁ </a:t>
            </a:r>
            <a:r>
              <a:rPr lang="cs-CZ" dirty="0"/>
              <a:t>Stanislava. Písemná a elektronická komunikace 2 a 3. Nakl. Ing. Stanislava Štiková – Korespondent, Plzeň 2007</a:t>
            </a:r>
          </a:p>
          <a:p>
            <a:r>
              <a:rPr lang="cs-CZ" dirty="0"/>
              <a:t>HANZOVÁ, Marie, SCHNEIDEROVÁ, Eva. </a:t>
            </a:r>
            <a:r>
              <a:rPr lang="cs-CZ" i="1" dirty="0"/>
              <a:t>Klíč</a:t>
            </a:r>
            <a:r>
              <a:rPr lang="cs-CZ" dirty="0"/>
              <a:t> </a:t>
            </a:r>
            <a:r>
              <a:rPr lang="cs-CZ" i="1" dirty="0"/>
              <a:t>ke slohu</a:t>
            </a:r>
            <a:r>
              <a:rPr lang="cs-CZ" dirty="0"/>
              <a:t>. Praha: Albatros, 2007, ISBN 978–80–00 – 01825 -6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33570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170</TotalTime>
  <Words>592</Words>
  <Application>Microsoft Office PowerPoint</Application>
  <PresentationFormat>Předvádění na obrazovce (4:3)</PresentationFormat>
  <Paragraphs>66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Jmění</vt:lpstr>
      <vt:lpstr>Prezentace aplikace PowerPoint</vt:lpstr>
      <vt:lpstr>ANOTACE:</vt:lpstr>
      <vt:lpstr>  ODBORNÝ POPIS   </vt:lpstr>
      <vt:lpstr>ODBORNÝ POPIS</vt:lpstr>
      <vt:lpstr>ODBORNÝ POPIS</vt:lpstr>
      <vt:lpstr>ODBORNÝ POPIS</vt:lpstr>
      <vt:lpstr>ODBORNÝ POPIS</vt:lpstr>
      <vt:lpstr>ODBORNÝ POPIS</vt:lpstr>
      <vt:lpstr>ZÁPIS – ODBORNÝ POPIS</vt:lpstr>
      <vt:lpstr>OTÁZKY PRO OPAKOVÁNÍ</vt:lpstr>
      <vt:lpstr>ODBORNÝ POPIS</vt:lpstr>
    </vt:vector>
  </TitlesOfParts>
  <Company>SOU UB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ODBORNÝ POPIS</dc:title>
  <dc:creator>UZIVATEL</dc:creator>
  <cp:lastModifiedBy>reznickovakarla</cp:lastModifiedBy>
  <cp:revision>23</cp:revision>
  <dcterms:created xsi:type="dcterms:W3CDTF">2013-06-09T14:11:42Z</dcterms:created>
  <dcterms:modified xsi:type="dcterms:W3CDTF">2013-06-26T08:34:50Z</dcterms:modified>
</cp:coreProperties>
</file>