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7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4" r:id="rId13"/>
    <p:sldId id="275" r:id="rId14"/>
    <p:sldId id="266" r:id="rId15"/>
    <p:sldId id="267" r:id="rId16"/>
    <p:sldId id="268" r:id="rId17"/>
    <p:sldId id="269" r:id="rId18"/>
    <p:sldId id="270" r:id="rId19"/>
    <p:sldId id="272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5715392-FCBF-4417-969A-8C6E858A71A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B46BA53-9ADB-49E9-BC85-2D93BC871E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983119784"/>
              </p:ext>
            </p:extLst>
          </p:nvPr>
        </p:nvGraphicFramePr>
        <p:xfrm>
          <a:off x="755576" y="1196975"/>
          <a:ext cx="8064896" cy="3844505"/>
        </p:xfrm>
        <a:graphic>
          <a:graphicData uri="http://schemas.openxmlformats.org/drawingml/2006/table">
            <a:tbl>
              <a:tblPr/>
              <a:tblGrid>
                <a:gridCol w="3455183"/>
                <a:gridCol w="4609713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3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styl – výklad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styly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149253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/>
          <a:lstStyle/>
          <a:p>
            <a:r>
              <a:rPr lang="cs-CZ" dirty="0" smtClean="0"/>
              <a:t>V této prezentaci se budeme věnovat výkladu, tomu, co je jeho cílem a kde se s ním žáci setkávají. Dále se žáci dozvědí, jaké jazykové prostředky se          ve výkladu využívají a jaké jsou jeho formy. Pochopí, jaký je rozdíl mezi výkladem, pojednáním a přednáškou.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28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276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8"/>
            <a:ext cx="7772400" cy="792088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VÝKLAD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052736"/>
            <a:ext cx="7772400" cy="56166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slohový útvar užívaný v odborné oblasti</a:t>
            </a:r>
          </a:p>
          <a:p>
            <a:r>
              <a:rPr lang="cs-CZ" dirty="0" smtClean="0"/>
              <a:t>informuje o zákonitých procesech v přírodě i                    ve společnosti, objasňuje vznik a vývoj těchto procesů, vysvětluje jejich fungování podává poučení o podstatě činnosti</a:t>
            </a:r>
          </a:p>
          <a:p>
            <a:r>
              <a:rPr lang="cs-CZ" dirty="0" smtClean="0"/>
              <a:t>cílem výkladu je odborné poučení o některém tématu        z oblasti vědy, techniky, hospodářství, kultury apod.           v podobě pojednání, odborného článku, studie, monografie atd. </a:t>
            </a:r>
          </a:p>
          <a:p>
            <a:r>
              <a:rPr lang="cs-CZ" dirty="0" smtClean="0"/>
              <a:t>sdělení nové poznatky sděluje ve shodě s vědeckým poznáním</a:t>
            </a:r>
          </a:p>
          <a:p>
            <a:r>
              <a:rPr lang="cs-CZ" dirty="0" smtClean="0"/>
              <a:t>objasňuje konkrétní jevy</a:t>
            </a:r>
          </a:p>
          <a:p>
            <a:r>
              <a:rPr lang="cs-CZ" dirty="0" smtClean="0"/>
              <a:t>nejčastější slohový útvar učebnic, odborných publikací a časopisů</a:t>
            </a:r>
          </a:p>
          <a:p>
            <a:r>
              <a:rPr lang="cs-CZ" dirty="0" smtClean="0"/>
              <a:t>typický je pro oblast vědeckou, ale projevy menšího rozsahu mohou i vědecké bádání popularizovat pro širší čtenářskou veřejnost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961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VÝKLAD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Měl by být:</a:t>
            </a:r>
          </a:p>
          <a:p>
            <a:r>
              <a:rPr lang="cs-CZ" dirty="0" smtClean="0"/>
              <a:t>obsahově správný</a:t>
            </a:r>
          </a:p>
          <a:p>
            <a:r>
              <a:rPr lang="cs-CZ" dirty="0" smtClean="0"/>
              <a:t>věcný</a:t>
            </a:r>
          </a:p>
          <a:p>
            <a:r>
              <a:rPr lang="cs-CZ" dirty="0" smtClean="0"/>
              <a:t>srozumitelný</a:t>
            </a:r>
          </a:p>
          <a:p>
            <a:r>
              <a:rPr lang="cs-CZ" dirty="0" smtClean="0"/>
              <a:t>přehledný</a:t>
            </a:r>
          </a:p>
          <a:p>
            <a:r>
              <a:rPr lang="cs-CZ" dirty="0" smtClean="0"/>
              <a:t>vyjadřování přesné, jasné, jednoznačné</a:t>
            </a:r>
          </a:p>
          <a:p>
            <a:r>
              <a:rPr lang="cs-CZ" dirty="0" smtClean="0"/>
              <a:t>důležitá je volba vhodných odborných názvů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25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TYPY VÝKLADU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a) </a:t>
            </a:r>
            <a:r>
              <a:rPr lang="cs-CZ" b="1" dirty="0" smtClean="0">
                <a:solidFill>
                  <a:schemeClr val="accent1"/>
                </a:solidFill>
              </a:rPr>
              <a:t>výklad s definicí na začátku </a:t>
            </a:r>
            <a:r>
              <a:rPr lang="cs-CZ" dirty="0" smtClean="0"/>
              <a:t>= vytčení podstaty, dále odlišnosti, vznik apod. = </a:t>
            </a:r>
            <a:r>
              <a:rPr lang="cs-CZ" b="1" dirty="0" smtClean="0">
                <a:solidFill>
                  <a:schemeClr val="accent1"/>
                </a:solidFill>
              </a:rPr>
              <a:t>statický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výklad</a:t>
            </a:r>
            <a:r>
              <a:rPr lang="cs-CZ" dirty="0" smtClean="0"/>
              <a:t>, prvky popisu</a:t>
            </a:r>
          </a:p>
          <a:p>
            <a:r>
              <a:rPr lang="cs-CZ" dirty="0" smtClean="0"/>
              <a:t>b) </a:t>
            </a:r>
            <a:r>
              <a:rPr lang="cs-CZ" b="1" dirty="0" smtClean="0">
                <a:solidFill>
                  <a:schemeClr val="accent1"/>
                </a:solidFill>
              </a:rPr>
              <a:t>výklad o vzniku a vývoji jevu (populární</a:t>
            </a:r>
            <a:r>
              <a:rPr lang="cs-CZ" dirty="0" smtClean="0"/>
              <a:t>) = </a:t>
            </a:r>
            <a:r>
              <a:rPr lang="cs-CZ" b="1" dirty="0" smtClean="0">
                <a:solidFill>
                  <a:schemeClr val="accent1"/>
                </a:solidFill>
              </a:rPr>
              <a:t>dynamický výklad</a:t>
            </a:r>
            <a:r>
              <a:rPr lang="cs-CZ" dirty="0" smtClean="0"/>
              <a:t>, prvky vyprávění</a:t>
            </a:r>
          </a:p>
          <a:p>
            <a:r>
              <a:rPr lang="cs-CZ" dirty="0" smtClean="0"/>
              <a:t>c) výklad o poznávání jevu – začíná se stavem + další poznání, míra poznání roste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6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TYPY VÝKLADU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podle adresáta:</a:t>
            </a:r>
          </a:p>
          <a:p>
            <a:r>
              <a:rPr lang="cs-CZ" dirty="0" smtClean="0"/>
              <a:t>výklad (pro neodborníky) X pojednání (pro odborníky)</a:t>
            </a:r>
          </a:p>
          <a:p>
            <a:pPr marL="0" indent="0">
              <a:buNone/>
            </a:pPr>
            <a:r>
              <a:rPr lang="cs-CZ" dirty="0" smtClean="0"/>
              <a:t>podle typu autorství:</a:t>
            </a:r>
          </a:p>
          <a:p>
            <a:r>
              <a:rPr lang="cs-CZ" dirty="0" smtClean="0"/>
              <a:t>výklad – autor vědecké poznání zprostředkovává X pojednání – autor vědecké poznání prohlubuje, rozšiřuje, přináší nové poznatky, objevy, součástí je informace o pramenech, metodách a postupu        (pro kontrolu)</a:t>
            </a:r>
          </a:p>
          <a:p>
            <a:pPr marL="0" indent="0">
              <a:buNone/>
            </a:pPr>
            <a:r>
              <a:rPr lang="cs-CZ" dirty="0" smtClean="0"/>
              <a:t>podle formy: </a:t>
            </a:r>
          </a:p>
          <a:p>
            <a:r>
              <a:rPr lang="cs-CZ" dirty="0" smtClean="0"/>
              <a:t>mluvený (přednáška) X psaný (stať, odborný článek)</a:t>
            </a:r>
          </a:p>
          <a:p>
            <a:r>
              <a:rPr lang="cs-CZ" dirty="0" smtClean="0"/>
              <a:t>popisný X dokazující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2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VÝKLAD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Kompozice</a:t>
            </a:r>
          </a:p>
          <a:p>
            <a:r>
              <a:rPr lang="cs-CZ" dirty="0" smtClean="0"/>
              <a:t>pracuje se s logickými myšlenkovými operacemi, analýzou (rozbor celku na části) a syntézou (sjednocení prvků v celek)</a:t>
            </a:r>
          </a:p>
          <a:p>
            <a:r>
              <a:rPr lang="cs-CZ" dirty="0" smtClean="0"/>
              <a:t>postup od obecné poučky (definice) k objasnění konkrétních jevů = metoda deduktivní</a:t>
            </a:r>
          </a:p>
          <a:p>
            <a:r>
              <a:rPr lang="cs-CZ" dirty="0" smtClean="0"/>
              <a:t>postup od konkrétních jevů, méně obecných poznatků k vyvození obecného závěru, pravidla, pojmu = metoda induktivní</a:t>
            </a:r>
          </a:p>
          <a:p>
            <a:r>
              <a:rPr lang="cs-CZ" dirty="0" smtClean="0"/>
              <a:t>postup založený na srovnání jevů, objasnění vnitřních (příčinných) vztahů mezi jevy a jejich složkami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825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VÝKLAD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Osnova</a:t>
            </a:r>
          </a:p>
          <a:p>
            <a:r>
              <a:rPr lang="cs-CZ" dirty="0" smtClean="0"/>
              <a:t>nutnost propracované osnovy pro přehlednost úplnost, návaznost dílčích složek a logickou stavbu</a:t>
            </a:r>
          </a:p>
          <a:p>
            <a:pPr marL="0" indent="0">
              <a:buNone/>
            </a:pPr>
            <a:r>
              <a:rPr lang="cs-CZ" dirty="0" smtClean="0"/>
              <a:t>I . Úvod – uvedení tématu, problematiky, cíle výkladu</a:t>
            </a:r>
          </a:p>
          <a:p>
            <a:pPr marL="0" indent="0">
              <a:buNone/>
            </a:pPr>
            <a:r>
              <a:rPr lang="cs-CZ" dirty="0" smtClean="0"/>
              <a:t>II. Vlastní výklad</a:t>
            </a:r>
          </a:p>
          <a:p>
            <a:r>
              <a:rPr lang="cs-CZ" dirty="0" smtClean="0"/>
              <a:t>1) všeobecná informace o jevu (případně historie vzniku a vývoje jevu)</a:t>
            </a:r>
          </a:p>
          <a:p>
            <a:r>
              <a:rPr lang="cs-CZ" dirty="0" smtClean="0"/>
              <a:t>2. použité metody; analýza částí, fází</a:t>
            </a:r>
          </a:p>
          <a:p>
            <a:r>
              <a:rPr lang="cs-CZ" dirty="0" smtClean="0"/>
              <a:t>3. konkrétní výklad a) popisný, b) dokazující (indukce, dedukce)</a:t>
            </a:r>
          </a:p>
          <a:p>
            <a:r>
              <a:rPr lang="cs-CZ" dirty="0" smtClean="0"/>
              <a:t>4. definice</a:t>
            </a:r>
          </a:p>
          <a:p>
            <a:pPr marL="0" indent="0">
              <a:buNone/>
            </a:pPr>
            <a:r>
              <a:rPr lang="cs-CZ" dirty="0" smtClean="0"/>
              <a:t>III. Závěr – shrnutí, vyvození závěrů, poučení, zobecnění, zdůraznění důležitých bodů výkladu, využití v praxi, význam</a:t>
            </a:r>
          </a:p>
          <a:p>
            <a:pPr marL="0" indent="0">
              <a:buNone/>
            </a:pPr>
            <a:r>
              <a:rPr lang="cs-CZ" dirty="0" smtClean="0"/>
              <a:t>přílohy a odborná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5578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VÝKLAD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Jazy</a:t>
            </a:r>
            <a:r>
              <a:rPr lang="cs-CZ" dirty="0" smtClean="0">
                <a:solidFill>
                  <a:schemeClr val="accent1"/>
                </a:solidFill>
              </a:rPr>
              <a:t>k</a:t>
            </a:r>
          </a:p>
          <a:p>
            <a:r>
              <a:rPr lang="cs-CZ" dirty="0" smtClean="0"/>
              <a:t>odborné názvy (termíny)</a:t>
            </a:r>
          </a:p>
          <a:p>
            <a:r>
              <a:rPr lang="cs-CZ" dirty="0"/>
              <a:t>v</a:t>
            </a:r>
            <a:r>
              <a:rPr lang="cs-CZ" dirty="0" smtClean="0"/>
              <a:t>ýrazy bez citového zabarvení</a:t>
            </a:r>
          </a:p>
          <a:p>
            <a:r>
              <a:rPr lang="cs-CZ" dirty="0" smtClean="0"/>
              <a:t>vyjadřování jmenné (cenové snížení)</a:t>
            </a:r>
          </a:p>
          <a:p>
            <a:r>
              <a:rPr lang="cs-CZ" dirty="0" smtClean="0"/>
              <a:t>vyjadřování slovesně jmenné (provést snížení cen)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9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VÝKLAD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Syntax</a:t>
            </a:r>
          </a:p>
          <a:p>
            <a:r>
              <a:rPr lang="cs-CZ" dirty="0" smtClean="0"/>
              <a:t>složitější větné celky</a:t>
            </a:r>
          </a:p>
          <a:p>
            <a:r>
              <a:rPr lang="cs-CZ" dirty="0" smtClean="0"/>
              <a:t>správné a přesné vyjadřování myšlenkových vztahů</a:t>
            </a:r>
          </a:p>
          <a:p>
            <a:r>
              <a:rPr lang="cs-CZ" dirty="0" smtClean="0"/>
              <a:t>užití opisného pasiva (= významově neosobní) věty příčinné, podmínkové, účelové apod.</a:t>
            </a:r>
          </a:p>
          <a:p>
            <a:r>
              <a:rPr lang="cs-CZ" dirty="0" smtClean="0"/>
              <a:t>vsuvky,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954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STAVBA VÝKLADU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logické členění na oddíly, kapitoly, odstavce</a:t>
            </a:r>
          </a:p>
          <a:p>
            <a:r>
              <a:rPr lang="cs-CZ" dirty="0" smtClean="0"/>
              <a:t>členění číselné, písemné</a:t>
            </a:r>
          </a:p>
          <a:p>
            <a:r>
              <a:rPr lang="cs-CZ" dirty="0" smtClean="0"/>
              <a:t>členění tituly, podtituly, mezititulky</a:t>
            </a:r>
          </a:p>
          <a:p>
            <a:r>
              <a:rPr lang="cs-CZ" dirty="0" smtClean="0"/>
              <a:t>přehlednost – desetinné členění</a:t>
            </a:r>
          </a:p>
          <a:p>
            <a:r>
              <a:rPr lang="cs-CZ" dirty="0"/>
              <a:t>z</a:t>
            </a:r>
            <a:r>
              <a:rPr lang="cs-CZ" dirty="0" smtClean="0"/>
              <a:t>výraznění – typ, velikost písma, barva, prokládání</a:t>
            </a:r>
          </a:p>
          <a:p>
            <a:r>
              <a:rPr lang="cs-CZ" dirty="0" smtClean="0"/>
              <a:t>doprovodný materiál – poznámky, resumé, rejstříky</a:t>
            </a:r>
          </a:p>
          <a:p>
            <a:r>
              <a:rPr lang="cs-CZ" dirty="0" smtClean="0"/>
              <a:t>osnova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59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1"/>
                </a:solidFill>
              </a:rPr>
              <a:t>DALŠÍ FORMY VÝKLADU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Psaná forma</a:t>
            </a:r>
            <a:r>
              <a:rPr lang="cs-CZ" dirty="0"/>
              <a:t>: odborný článek, stať, odborná publikace, sborník aj.</a:t>
            </a:r>
          </a:p>
          <a:p>
            <a:r>
              <a:rPr lang="cs-CZ" b="1" dirty="0">
                <a:solidFill>
                  <a:schemeClr val="accent1"/>
                </a:solidFill>
              </a:rPr>
              <a:t>Mluvená forma</a:t>
            </a:r>
            <a:r>
              <a:rPr lang="cs-CZ" dirty="0"/>
              <a:t>: odborná přednáška, odborný referát, diskuse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073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POJEDNÁNÍ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Pojednání = složitější výklad</a:t>
            </a:r>
          </a:p>
          <a:p>
            <a:r>
              <a:rPr lang="cs-CZ" dirty="0" smtClean="0"/>
              <a:t>na základě studia je nutno dojít k určitým výsledkům</a:t>
            </a:r>
          </a:p>
          <a:p>
            <a:r>
              <a:rPr lang="cs-CZ" dirty="0" smtClean="0"/>
              <a:t>formou pojednání uveřejňují výsledky svého bádání vědci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82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VÝKLAD  X  POJEDNÁNÍ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Výklad </a:t>
            </a:r>
          </a:p>
          <a:p>
            <a:r>
              <a:rPr lang="cs-CZ" dirty="0" smtClean="0"/>
              <a:t>prostší</a:t>
            </a:r>
          </a:p>
          <a:p>
            <a:r>
              <a:rPr lang="cs-CZ" dirty="0" smtClean="0"/>
              <a:t>dává první ponaučení těm, kteří určitý obor začínají studovat (učebnice)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Pojednání</a:t>
            </a:r>
          </a:p>
          <a:p>
            <a:r>
              <a:rPr lang="cs-CZ" dirty="0" smtClean="0"/>
              <a:t>složitější</a:t>
            </a:r>
          </a:p>
          <a:p>
            <a:r>
              <a:rPr lang="cs-CZ" dirty="0" smtClean="0"/>
              <a:t>je určeno těm, kteří už danou problematiku znají</a:t>
            </a:r>
          </a:p>
          <a:p>
            <a:r>
              <a:rPr lang="cs-CZ" dirty="0" smtClean="0"/>
              <a:t>je třeba předem prostudovat odbornou literaturu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79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PŘEDNÁŠKA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Přednáška = mluvený výklad</a:t>
            </a:r>
          </a:p>
          <a:p>
            <a:r>
              <a:rPr lang="cs-CZ" dirty="0" smtClean="0"/>
              <a:t>přesvědčivější, živější, vzbuzuje pozornost posluchačů</a:t>
            </a:r>
          </a:p>
          <a:p>
            <a:r>
              <a:rPr lang="cs-CZ" dirty="0"/>
              <a:t>z</a:t>
            </a:r>
            <a:r>
              <a:rPr lang="cs-CZ" dirty="0" smtClean="0"/>
              <a:t>pracovává zajímavá, aktuální témata</a:t>
            </a:r>
          </a:p>
          <a:p>
            <a:r>
              <a:rPr lang="cs-CZ" dirty="0" smtClean="0"/>
              <a:t>promyšlená kompozice, jednodušší věty</a:t>
            </a:r>
          </a:p>
          <a:p>
            <a:r>
              <a:rPr lang="cs-CZ" b="1" dirty="0" smtClean="0"/>
              <a:t>přehlednost </a:t>
            </a:r>
            <a:r>
              <a:rPr lang="cs-CZ" dirty="0" smtClean="0"/>
              <a:t>(v úvodu naznačit stavbu a členění celku, v každé části zopakovat znovu námět,       v závěru shrnutí myšlenek)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45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PŘEDNÁŠKA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užití názorných pomůcek (kresba na tabuli, model, zpětná projekce, </a:t>
            </a:r>
            <a:r>
              <a:rPr lang="cs-CZ" dirty="0" err="1" smtClean="0"/>
              <a:t>diaprojekce</a:t>
            </a:r>
            <a:r>
              <a:rPr lang="cs-CZ" dirty="0" smtClean="0"/>
              <a:t>, videonahrávka, magnetofonová nahrávka aj.)</a:t>
            </a:r>
          </a:p>
          <a:p>
            <a:r>
              <a:rPr lang="cs-CZ" dirty="0" smtClean="0"/>
              <a:t>živější styl (s prvky vyprávění)</a:t>
            </a:r>
          </a:p>
          <a:p>
            <a:r>
              <a:rPr lang="cs-CZ" dirty="0" smtClean="0"/>
              <a:t>způsob přednesu:</a:t>
            </a:r>
          </a:p>
          <a:p>
            <a:pPr marL="0" indent="0">
              <a:buNone/>
            </a:pPr>
            <a:r>
              <a:rPr lang="cs-CZ" dirty="0" smtClean="0"/>
              <a:t>    - nečíst</a:t>
            </a:r>
          </a:p>
          <a:p>
            <a:pPr marL="0" indent="0">
              <a:buNone/>
            </a:pPr>
            <a:r>
              <a:rPr lang="cs-CZ" dirty="0" smtClean="0"/>
              <a:t>    - udržovat kontakt s posluchači</a:t>
            </a:r>
          </a:p>
          <a:p>
            <a:pPr marL="0" indent="0">
              <a:buNone/>
            </a:pPr>
            <a:r>
              <a:rPr lang="cs-CZ" dirty="0" smtClean="0"/>
              <a:t>    - kvalitní přednes</a:t>
            </a:r>
          </a:p>
          <a:p>
            <a:pPr marL="0" indent="0">
              <a:buNone/>
            </a:pPr>
            <a:r>
              <a:rPr lang="cs-CZ" dirty="0" smtClean="0"/>
              <a:t>    - přiměřené tempo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39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ZÁPIS - VÝKLAD, POJEDNÁNÍ, PŘEDNÁŠKA 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Výklad se užívá v odborné oblasti a informuje o zákonitých procesech v přírodě i ve společnosti. Jeho cílem je odborné poučení o nějakém tématu z oblasti vědy, techniky, hospodářství, kultury apod.</a:t>
            </a:r>
          </a:p>
          <a:p>
            <a:r>
              <a:rPr lang="cs-CZ" dirty="0" smtClean="0"/>
              <a:t>Poznatky sděluje ve shodě s vědeckým poznáním, užívá se v učebnicích, odborných publikacích a časopisech. Musí být obsahově správný, věcný, srozumitelný, přehledný, vyjadřování musí být přesné, jasné, jednoznačné.  </a:t>
            </a:r>
          </a:p>
          <a:p>
            <a:r>
              <a:rPr lang="cs-CZ" dirty="0" smtClean="0"/>
              <a:t>Kompozice výkladu musí být propracovaná, užíváme odborné názvy, výrazy bez citového zabarvení, větná stavba je složitější, celý výklad musíme logicky členit (oddíly, kapitoly, odstavce). </a:t>
            </a:r>
          </a:p>
          <a:p>
            <a:r>
              <a:rPr lang="cs-CZ" dirty="0" smtClean="0"/>
              <a:t>Složitější výklad určený pro vědce se nazývá pojednání. Mluvený výklad se nazývá přednáška.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32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OTÁZKY PRO OPAKOVÁNÍ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co je výklad a o čem informuje?</a:t>
            </a:r>
          </a:p>
          <a:p>
            <a:r>
              <a:rPr lang="cs-CZ" dirty="0" smtClean="0"/>
              <a:t>2. Jaké poznatky sděluje výklad a kde se užívá?</a:t>
            </a:r>
          </a:p>
          <a:p>
            <a:r>
              <a:rPr lang="cs-CZ" dirty="0" smtClean="0"/>
              <a:t>3. Jaký musí být výklad?</a:t>
            </a:r>
          </a:p>
          <a:p>
            <a:r>
              <a:rPr lang="cs-CZ" dirty="0" smtClean="0"/>
              <a:t>4. Jaké jazykové prostředky užíváme ve výkladu?</a:t>
            </a:r>
          </a:p>
          <a:p>
            <a:r>
              <a:rPr lang="cs-CZ" dirty="0" smtClean="0"/>
              <a:t>5. Co je pojednání?</a:t>
            </a:r>
          </a:p>
          <a:p>
            <a:r>
              <a:rPr lang="cs-CZ" dirty="0" smtClean="0"/>
              <a:t>6. Jak se nazývá mluvený výklad?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21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VÝKLAD, POJEDNÁNÍ, PŘEDNÁŠKA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sz="quarter" idx="1"/>
          </p:nvPr>
        </p:nvSpPr>
        <p:spPr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ZDROJE:</a:t>
            </a:r>
          </a:p>
          <a:p>
            <a:r>
              <a:rPr lang="cs-CZ" dirty="0" smtClean="0"/>
              <a:t>SOCHROVÁ </a:t>
            </a:r>
            <a:r>
              <a:rPr lang="cs-CZ" dirty="0"/>
              <a:t>Marie. Český jazyk v kostce pro </a:t>
            </a:r>
            <a:r>
              <a:rPr lang="cs-CZ" dirty="0" err="1"/>
              <a:t>stř</a:t>
            </a:r>
            <a:r>
              <a:rPr lang="cs-CZ" dirty="0"/>
              <a:t>. školy. Havlíčkův Brod: Fragment, 2007, ISBN 978-253-0189-0</a:t>
            </a:r>
          </a:p>
          <a:p>
            <a:r>
              <a:rPr lang="cs-CZ" dirty="0"/>
              <a:t>Odmaturuj z českého jazyka. Brno: </a:t>
            </a:r>
            <a:r>
              <a:rPr lang="cs-CZ" dirty="0" err="1"/>
              <a:t>Didaktis</a:t>
            </a:r>
            <a:r>
              <a:rPr lang="cs-CZ" dirty="0"/>
              <a:t>, 2007, ISBN 80-7358-082-9</a:t>
            </a:r>
          </a:p>
          <a:p>
            <a:r>
              <a:rPr lang="cs-CZ" smtClean="0"/>
              <a:t>ŠTIKOVÁ </a:t>
            </a:r>
            <a:r>
              <a:rPr lang="cs-CZ" dirty="0"/>
              <a:t>Stanislava. Písemná a elektronická komunikace 2 a 3. Nakl. Ing. Stanislava Štiková – Korespondent, Plzeň 2007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</a:t>
            </a:r>
            <a:r>
              <a:rPr lang="cs-CZ" dirty="0"/>
              <a:t> </a:t>
            </a:r>
            <a:r>
              <a:rPr lang="cs-CZ" i="1" dirty="0"/>
              <a:t>ke slohu</a:t>
            </a:r>
            <a:r>
              <a:rPr lang="cs-CZ" dirty="0"/>
              <a:t>. Praha: Albatros, 2007, ISBN 978–80–00 – 01825 -6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894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541</TotalTime>
  <Words>1104</Words>
  <Application>Microsoft Office PowerPoint</Application>
  <PresentationFormat>Předvádění na obrazovce (4:3)</PresentationFormat>
  <Paragraphs>129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Jmění</vt:lpstr>
      <vt:lpstr>Prezentace aplikace PowerPoint</vt:lpstr>
      <vt:lpstr>ANOTACE:</vt:lpstr>
      <vt:lpstr>VÝKLAD</vt:lpstr>
      <vt:lpstr>VÝKLAD</vt:lpstr>
      <vt:lpstr>VÝKLAD</vt:lpstr>
      <vt:lpstr>TYPY VÝKLADU</vt:lpstr>
      <vt:lpstr>TYPY VÝKLADU</vt:lpstr>
      <vt:lpstr>VÝKLAD</vt:lpstr>
      <vt:lpstr>VÝKLAD</vt:lpstr>
      <vt:lpstr>VÝKLAD</vt:lpstr>
      <vt:lpstr>VÝKLAD</vt:lpstr>
      <vt:lpstr>STAVBA VÝKLADU</vt:lpstr>
      <vt:lpstr>DALŠÍ FORMY VÝKLADU</vt:lpstr>
      <vt:lpstr>POJEDNÁNÍ</vt:lpstr>
      <vt:lpstr>VÝKLAD  X  POJEDNÁNÍ</vt:lpstr>
      <vt:lpstr>PŘEDNÁŠKA</vt:lpstr>
      <vt:lpstr>PŘEDNÁŠKA</vt:lpstr>
      <vt:lpstr>ZÁPIS - VÝKLAD, POJEDNÁNÍ, PŘEDNÁŠKA </vt:lpstr>
      <vt:lpstr>OTÁZKY PRO OPAKOVÁNÍ</vt:lpstr>
      <vt:lpstr>VÝKLAD, POJEDNÁNÍ, PŘEDNÁŠKA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37</cp:revision>
  <dcterms:created xsi:type="dcterms:W3CDTF">2013-06-12T08:14:46Z</dcterms:created>
  <dcterms:modified xsi:type="dcterms:W3CDTF">2013-06-26T08:35:54Z</dcterms:modified>
</cp:coreProperties>
</file>