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3C9DEF1-6B38-4B5D-9ED8-22BF48740D4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2483576-3D18-454F-95E5-F265E8F131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163774875"/>
              </p:ext>
            </p:extLst>
          </p:nvPr>
        </p:nvGraphicFramePr>
        <p:xfrm>
          <a:off x="827584" y="1196975"/>
          <a:ext cx="7920880" cy="3909926"/>
        </p:xfrm>
        <a:graphic>
          <a:graphicData uri="http://schemas.openxmlformats.org/drawingml/2006/table">
            <a:tbl>
              <a:tblPr/>
              <a:tblGrid>
                <a:gridCol w="2520280"/>
                <a:gridCol w="5400600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73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styl – referát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styly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91048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Žáci se v této prezentaci dozvědí, co je referát,        o čem informuje, jaké jazykové prostředky využívá   a jaké jsou jeho formy. Zároveň se naučí získané poznatky prakticky využívat prakticky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59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REFERÁT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54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REFERÁT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útvar především informativní, ale i odborný  a publicistický</a:t>
            </a:r>
          </a:p>
          <a:p>
            <a:r>
              <a:rPr lang="cs-CZ" dirty="0" smtClean="0"/>
              <a:t>odborný referát informuje o výsledcích odborné práce a vysvětluje je</a:t>
            </a:r>
          </a:p>
          <a:p>
            <a:r>
              <a:rPr lang="cs-CZ" dirty="0" smtClean="0"/>
              <a:t>informuje o aktuálním dění (hospodářském, politickém, kulturním aj.)</a:t>
            </a:r>
          </a:p>
          <a:p>
            <a:r>
              <a:rPr lang="cs-CZ" dirty="0" smtClean="0"/>
              <a:t>informace jsou přehledně uspořádané – je to vlastně podrobnější zpráva, která informuje, hodnotí, přesvědčuje a získává (o jednání, akci, knižní novince, divadelním nebo filmovém představení, výstavě apod.)</a:t>
            </a:r>
          </a:p>
          <a:p>
            <a:r>
              <a:rPr lang="cs-CZ" dirty="0" smtClean="0"/>
              <a:t>je to výstižný, uspořádaný a jazykově správný souvislý projev</a:t>
            </a:r>
          </a:p>
          <a:p>
            <a:r>
              <a:rPr lang="cs-CZ" dirty="0" smtClean="0"/>
              <a:t>může být psaný, častěji je však veřejně pronášen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31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REFERÁT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Jazyk</a:t>
            </a:r>
          </a:p>
          <a:p>
            <a:r>
              <a:rPr lang="cs-CZ" dirty="0" smtClean="0"/>
              <a:t>běžně známé výrazy</a:t>
            </a:r>
          </a:p>
          <a:p>
            <a:r>
              <a:rPr lang="cs-CZ" dirty="0" smtClean="0"/>
              <a:t>výrazy hodnotící</a:t>
            </a:r>
          </a:p>
          <a:p>
            <a:r>
              <a:rPr lang="cs-CZ" dirty="0" smtClean="0"/>
              <a:t>hovorová čeština</a:t>
            </a:r>
          </a:p>
          <a:p>
            <a:r>
              <a:rPr lang="cs-CZ" dirty="0" smtClean="0"/>
              <a:t>stylově neutrální výrazy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25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REFERÁT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Větná stavba</a:t>
            </a:r>
          </a:p>
          <a:p>
            <a:r>
              <a:rPr lang="cs-CZ" dirty="0" smtClean="0"/>
              <a:t>jednodušší</a:t>
            </a:r>
          </a:p>
          <a:p>
            <a:r>
              <a:rPr lang="cs-CZ" dirty="0" smtClean="0"/>
              <a:t>různé druhy vět podle záměru autora (zvolací věty, řečnické otázky)</a:t>
            </a:r>
          </a:p>
          <a:p>
            <a:r>
              <a:rPr lang="cs-CZ" dirty="0" smtClean="0"/>
              <a:t>vztahy stupňovací, odporovací</a:t>
            </a:r>
          </a:p>
          <a:p>
            <a:r>
              <a:rPr lang="cs-CZ" dirty="0" smtClean="0"/>
              <a:t>několikanásobné větné členy</a:t>
            </a:r>
          </a:p>
          <a:p>
            <a:r>
              <a:rPr lang="cs-CZ" dirty="0" smtClean="0"/>
              <a:t>agitační ráz –rozkazovací věty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42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REFERÁT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měl by vždy posluchače zaujmout (záleží nejen na obsahu, ale i na schopnostech řečníka)</a:t>
            </a:r>
          </a:p>
          <a:p>
            <a:r>
              <a:rPr lang="cs-CZ" dirty="0"/>
              <a:t>t</a:t>
            </a:r>
            <a:r>
              <a:rPr lang="cs-CZ" dirty="0" smtClean="0"/>
              <a:t>ón referátu by měl být pojatý neutrálně (objektivně)</a:t>
            </a:r>
          </a:p>
          <a:p>
            <a:r>
              <a:rPr lang="cs-CZ" dirty="0" smtClean="0"/>
              <a:t>v závěru může být vyjádřen subjektivní postoj (tzn. zaujetí osobního postoje)</a:t>
            </a:r>
          </a:p>
          <a:p>
            <a:r>
              <a:rPr lang="cs-CZ" dirty="0" smtClean="0"/>
              <a:t>snaha o kontakt s posluchačem/čtenářem – oslovení na začátku i během referátu, motivace </a:t>
            </a:r>
          </a:p>
          <a:p>
            <a:r>
              <a:rPr lang="cs-CZ" dirty="0" smtClean="0"/>
              <a:t>autorský plurál</a:t>
            </a:r>
          </a:p>
          <a:p>
            <a:r>
              <a:rPr lang="cs-CZ" dirty="0" smtClean="0"/>
              <a:t>naznačení tématu a jeho stavby v úvodu – moment čekávání; závěr – shrnutí a doporučení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52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OSNOVA REFERÁTU 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písemná forma </a:t>
            </a:r>
            <a:r>
              <a:rPr lang="cs-CZ" dirty="0" smtClean="0"/>
              <a:t>(např. o nové knize)</a:t>
            </a:r>
          </a:p>
          <a:p>
            <a:pPr marL="0" indent="0">
              <a:buNone/>
            </a:pPr>
            <a:r>
              <a:rPr lang="cs-CZ" dirty="0" smtClean="0"/>
              <a:t>I. Základní informace o knize (jméno autora, název knihy, nakladatelství, rok a místo vydání)</a:t>
            </a:r>
          </a:p>
          <a:p>
            <a:pPr marL="0" indent="0">
              <a:buNone/>
            </a:pPr>
            <a:r>
              <a:rPr lang="cs-CZ" dirty="0" smtClean="0"/>
              <a:t>II. a) podrobnější údaje o autorovi, popř. též ilustrátorovi</a:t>
            </a:r>
          </a:p>
          <a:p>
            <a:r>
              <a:rPr lang="cs-CZ" dirty="0" smtClean="0"/>
              <a:t>b) přiřazení knihy k určitému druhu literatury (žánru, např. dobrodružná, naučná, pohádka, detektivka, </a:t>
            </a:r>
            <a:r>
              <a:rPr lang="cs-CZ" dirty="0" err="1" smtClean="0"/>
              <a:t>sci</a:t>
            </a:r>
            <a:r>
              <a:rPr lang="cs-CZ" dirty="0" smtClean="0"/>
              <a:t> – </a:t>
            </a:r>
            <a:r>
              <a:rPr lang="cs-CZ" dirty="0" err="1" smtClean="0"/>
              <a:t>fi</a:t>
            </a:r>
            <a:r>
              <a:rPr lang="cs-CZ" dirty="0" smtClean="0"/>
              <a:t> apod.)</a:t>
            </a:r>
          </a:p>
          <a:p>
            <a:r>
              <a:rPr lang="cs-CZ" dirty="0" smtClean="0"/>
              <a:t>c) místo a doba děje</a:t>
            </a:r>
          </a:p>
          <a:p>
            <a:r>
              <a:rPr lang="cs-CZ" dirty="0" smtClean="0"/>
              <a:t>d) stručný děj/obsah knihy</a:t>
            </a:r>
          </a:p>
          <a:p>
            <a:r>
              <a:rPr lang="cs-CZ" dirty="0"/>
              <a:t>e</a:t>
            </a:r>
            <a:r>
              <a:rPr lang="cs-CZ" dirty="0" smtClean="0"/>
              <a:t>) charakteristika jednajících postav</a:t>
            </a:r>
          </a:p>
          <a:p>
            <a:r>
              <a:rPr lang="cs-CZ" dirty="0" smtClean="0"/>
              <a:t>f) jazykové zpracování</a:t>
            </a:r>
          </a:p>
          <a:p>
            <a:pPr marL="0" indent="0">
              <a:buNone/>
            </a:pPr>
            <a:r>
              <a:rPr lang="cs-CZ" dirty="0" smtClean="0"/>
              <a:t>III. Vlastní názor na knihu, čím je zajímavá, zvláštní, shrnutí, doporučení pro ostatní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56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OSNOVA REFERÁTU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335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mluvená forma</a:t>
            </a:r>
          </a:p>
          <a:p>
            <a:pPr marL="0" indent="0">
              <a:buNone/>
            </a:pPr>
            <a:r>
              <a:rPr lang="cs-CZ" dirty="0" smtClean="0"/>
              <a:t>I. Úvod</a:t>
            </a:r>
          </a:p>
          <a:p>
            <a:r>
              <a:rPr lang="cs-CZ" dirty="0" smtClean="0"/>
              <a:t>a) oslovení posluchačů, navázání kontaktu</a:t>
            </a:r>
          </a:p>
          <a:p>
            <a:r>
              <a:rPr lang="cs-CZ" dirty="0" smtClean="0"/>
              <a:t>b) vytčení tématu, cíle referátu</a:t>
            </a:r>
          </a:p>
          <a:p>
            <a:r>
              <a:rPr lang="cs-CZ" dirty="0" smtClean="0"/>
              <a:t>c) přehledné rozvržení tématu</a:t>
            </a:r>
          </a:p>
          <a:p>
            <a:pPr marL="0" indent="0">
              <a:buNone/>
            </a:pPr>
            <a:r>
              <a:rPr lang="cs-CZ" dirty="0" smtClean="0"/>
              <a:t>II. Stať</a:t>
            </a:r>
          </a:p>
          <a:p>
            <a:r>
              <a:rPr lang="cs-CZ" dirty="0" smtClean="0"/>
              <a:t>a) rozvedení myšlenek z úvodu, odůvodnění pravdivosti tvrzení</a:t>
            </a:r>
          </a:p>
          <a:p>
            <a:r>
              <a:rPr lang="cs-CZ" dirty="0" smtClean="0"/>
              <a:t>b) námitky a jejich vyvracení, argumentace</a:t>
            </a:r>
          </a:p>
          <a:p>
            <a:r>
              <a:rPr lang="cs-CZ" dirty="0" smtClean="0"/>
              <a:t>c) hlavní myšlenky – souhrn</a:t>
            </a:r>
          </a:p>
          <a:p>
            <a:pPr marL="0" indent="0">
              <a:buNone/>
            </a:pPr>
            <a:r>
              <a:rPr lang="cs-CZ" dirty="0" smtClean="0"/>
              <a:t>III. Závěr</a:t>
            </a:r>
          </a:p>
          <a:p>
            <a:r>
              <a:rPr lang="cs-CZ" dirty="0" smtClean="0"/>
              <a:t>a) shrnutí závěrů, hodnocení</a:t>
            </a:r>
          </a:p>
          <a:p>
            <a:r>
              <a:rPr lang="cs-CZ" dirty="0" smtClean="0"/>
              <a:t>b) vliv na posluchače, doporučení, výzva</a:t>
            </a:r>
          </a:p>
          <a:p>
            <a:r>
              <a:rPr lang="cs-CZ" dirty="0" smtClean="0"/>
              <a:t>c) rozloučení s posluchači, poděkování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58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DISKUSE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řízený dialog</a:t>
            </a:r>
          </a:p>
          <a:p>
            <a:r>
              <a:rPr lang="cs-CZ" dirty="0" smtClean="0"/>
              <a:t>navazuje na referát</a:t>
            </a:r>
          </a:p>
          <a:p>
            <a:r>
              <a:rPr lang="cs-CZ" dirty="0"/>
              <a:t>v</a:t>
            </a:r>
            <a:r>
              <a:rPr lang="cs-CZ" dirty="0" smtClean="0"/>
              <a:t>ýměna a vyjádření názorů, stanovisek účastníků jednání</a:t>
            </a:r>
          </a:p>
          <a:p>
            <a:r>
              <a:rPr lang="cs-CZ" dirty="0" smtClean="0"/>
              <a:t>obecné uvažování a rokování o něčem z různých stanovisek a pohledů</a:t>
            </a:r>
          </a:p>
          <a:p>
            <a:r>
              <a:rPr lang="cs-CZ" dirty="0" smtClean="0"/>
              <a:t>společné zjišťování názorů na tutéž věc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05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DISKUSE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Zásady diskuse</a:t>
            </a:r>
          </a:p>
          <a:p>
            <a:r>
              <a:rPr lang="cs-CZ" dirty="0" smtClean="0"/>
              <a:t>nevelký rozsah, neodbočování k jiným tématům</a:t>
            </a:r>
          </a:p>
          <a:p>
            <a:r>
              <a:rPr lang="cs-CZ" dirty="0" smtClean="0"/>
              <a:t>klidný tón, spisovná výslovnost</a:t>
            </a:r>
          </a:p>
          <a:p>
            <a:r>
              <a:rPr lang="cs-CZ" dirty="0" smtClean="0"/>
              <a:t>konstruktivní diskuse – přinese-li řešení</a:t>
            </a:r>
          </a:p>
          <a:p>
            <a:r>
              <a:rPr lang="cs-CZ" dirty="0" smtClean="0"/>
              <a:t>ten, kdo řídí diskusi (debatu), udílí účastníkům slovo (případně jim slovo bere, mluví-li příliš dlouho), dbá na to, aby se ke slovu dostali pokud možno všichni, i na to, aby se diskuse nevzdalovala od zadaného tématu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64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ZÁPIS - REFERÁT, DISKUSE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Referát informuje o výsledcích odborné práce a vysvětluje je, může ale také informovat o aktuálním dění hospodářském, politickém, kulturním apod. Informace jsou podávány přehledně a uspořádaně. </a:t>
            </a:r>
          </a:p>
          <a:p>
            <a:r>
              <a:rPr lang="cs-CZ" dirty="0" smtClean="0"/>
              <a:t>Referát je vlastně podrobnější zpráva, která informuje, hodnotí, přesvědčuje a získává (např. o nové knize, o filmu, výstavě).</a:t>
            </a:r>
          </a:p>
          <a:p>
            <a:r>
              <a:rPr lang="cs-CZ" dirty="0" smtClean="0"/>
              <a:t>Jazykové prostředky – užíváme běžné výrazy, výrazy hodnotící, hovorovou češtinu. Větná stavba je jednodušší.</a:t>
            </a:r>
          </a:p>
          <a:p>
            <a:r>
              <a:rPr lang="cs-CZ" dirty="0" smtClean="0"/>
              <a:t>Referát by měl čtenáře/posluchače zaujmout, záleží na přístupu autora, má být objektivní.</a:t>
            </a:r>
          </a:p>
          <a:p>
            <a:r>
              <a:rPr lang="cs-CZ" dirty="0" smtClean="0"/>
              <a:t>Rozlišujeme referát psaný a referát mluvený.</a:t>
            </a:r>
          </a:p>
          <a:p>
            <a:r>
              <a:rPr lang="cs-CZ" dirty="0" smtClean="0"/>
              <a:t>Na referát navazuje diskuse, při které dochází mezi posluchači k výměně a vyjádření názorů na určitý problém.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23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je referát? </a:t>
            </a:r>
          </a:p>
          <a:p>
            <a:r>
              <a:rPr lang="cs-CZ" dirty="0" smtClean="0"/>
              <a:t>2. O čem informuje referát?</a:t>
            </a:r>
          </a:p>
          <a:p>
            <a:r>
              <a:rPr lang="cs-CZ" dirty="0" smtClean="0"/>
              <a:t>3. Jaké jazykové prostředky užíváme v referátu?</a:t>
            </a:r>
          </a:p>
          <a:p>
            <a:r>
              <a:rPr lang="cs-CZ" dirty="0" smtClean="0"/>
              <a:t>4. Jak má při referátu postupovat jeho autor?</a:t>
            </a:r>
          </a:p>
          <a:p>
            <a:r>
              <a:rPr lang="cs-CZ" dirty="0" smtClean="0"/>
              <a:t>5. Co je diskuse?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40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REFERÁT, DISKUSE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73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275</TotalTime>
  <Words>849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ANOTACE:</vt:lpstr>
      <vt:lpstr>REFERÁT</vt:lpstr>
      <vt:lpstr>REFERÁT</vt:lpstr>
      <vt:lpstr>REFERÁT</vt:lpstr>
      <vt:lpstr>REFERÁT</vt:lpstr>
      <vt:lpstr>REFERÁT</vt:lpstr>
      <vt:lpstr>OSNOVA REFERÁTU </vt:lpstr>
      <vt:lpstr>OSNOVA REFERÁTU</vt:lpstr>
      <vt:lpstr>DISKUSE</vt:lpstr>
      <vt:lpstr>DISKUSE</vt:lpstr>
      <vt:lpstr>ZÁPIS - REFERÁT, DISKUSE</vt:lpstr>
      <vt:lpstr>OTÁZKY PRO OPAKOVÁNÍ</vt:lpstr>
      <vt:lpstr>REFERÁT, DISKUSE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REFERÁT</dc:title>
  <dc:creator>UZIVATEL</dc:creator>
  <cp:lastModifiedBy>reznickovakarla</cp:lastModifiedBy>
  <cp:revision>22</cp:revision>
  <dcterms:created xsi:type="dcterms:W3CDTF">2013-06-18T15:50:52Z</dcterms:created>
  <dcterms:modified xsi:type="dcterms:W3CDTF">2013-06-26T08:36:23Z</dcterms:modified>
</cp:coreProperties>
</file>