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0B5CB8E-9E02-415D-A152-C5EEAA0B9CC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9200D63-D10C-452B-BC5D-FB10686FA0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52878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74481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NOVÉ UMĚLECKÉ SMĚRY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smtClean="0"/>
              <a:t>Literatura 1. pol</a:t>
            </a:r>
            <a:r>
              <a:rPr lang="cs-CZ" b="1" dirty="0" smtClean="0"/>
              <a:t>. 20. 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09886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Záměrem této sady výukových materiálů s názvem Literatura 1. poloviny 20. století je poskytnout žákům potřebné informace o vývoji české (a také světové) literatury                    v 1.polovině 20. století. Žáci se seznámí s uměleckými směry    a představiteli těchto uměleckých směrů a jejich díly. Prezentace mají u žáků vytvořit zájem o literaturu a motivovat je k četbě vybraných literárních děl.</a:t>
            </a:r>
          </a:p>
          <a:p>
            <a:r>
              <a:rPr lang="cs-CZ" dirty="0" smtClean="0"/>
              <a:t>Jednotlivé </a:t>
            </a:r>
            <a:r>
              <a:rPr lang="cs-CZ" dirty="0" err="1" smtClean="0"/>
              <a:t>DUMy</a:t>
            </a:r>
            <a:r>
              <a:rPr lang="cs-CZ" dirty="0" smtClean="0"/>
              <a:t> (prezentace) v této sadě popíší postupně literární vývoj v 1. polovině 20. století tak, jak je probírán        v předmětu Český jazyk a literatura ve 2. ročníku SOU Uherský Brod.</a:t>
            </a:r>
          </a:p>
          <a:p>
            <a:r>
              <a:rPr lang="cs-CZ" dirty="0" smtClean="0"/>
              <a:t>Konkrétně tato prezentace je zaměřena na nové umělecké směry na přelomu 19.a 20. století ve světové literatuře a jejich nejvýznamnější představitele. Žáci mají pochopit, jak tyto směry ovlivnily vývoj české literatury.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96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LITERATURA  1.POLOVINY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LITERATURA NA PŘELOMU 19. A 20. STOLETÍ - NOVÉ UMĚLECKÉ SMĚRY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17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SPOLEČENSKO – 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Konec 19. století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Evropa ve znamení přeměn</a:t>
            </a:r>
          </a:p>
          <a:p>
            <a:r>
              <a:rPr lang="cs-CZ" dirty="0" smtClean="0"/>
              <a:t>civilizace zrychluje tempo života</a:t>
            </a:r>
          </a:p>
          <a:p>
            <a:r>
              <a:rPr lang="cs-CZ" dirty="0" smtClean="0"/>
              <a:t>v hospodářství se zostřuje konkurenční boj</a:t>
            </a:r>
          </a:p>
          <a:p>
            <a:r>
              <a:rPr lang="cs-CZ" dirty="0" smtClean="0"/>
              <a:t>sílí dělnické hnutí</a:t>
            </a:r>
          </a:p>
          <a:p>
            <a:r>
              <a:rPr lang="cs-CZ" dirty="0" smtClean="0"/>
              <a:t>období pozitivismu a racionalismu vystřídal anarchismus, pesimismus a katastrofické představy</a:t>
            </a:r>
          </a:p>
          <a:p>
            <a:r>
              <a:rPr lang="cs-CZ" dirty="0" smtClean="0"/>
              <a:t>na výsluní se dostávají filosofické práce Arthura Schopenhauera a Fridricha Nietzscheho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97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ODRAZ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umělec nechce hrát roli služebníka společnosti</a:t>
            </a:r>
          </a:p>
          <a:p>
            <a:r>
              <a:rPr lang="cs-CZ" dirty="0"/>
              <a:t>s</a:t>
            </a:r>
            <a:r>
              <a:rPr lang="cs-CZ" dirty="0" smtClean="0"/>
              <a:t>polečnost chce znepokojovat, dráždit</a:t>
            </a:r>
          </a:p>
          <a:p>
            <a:pPr marL="0" indent="0">
              <a:buNone/>
            </a:pPr>
            <a:r>
              <a:rPr lang="cs-CZ" dirty="0" smtClean="0"/>
              <a:t>Objevuje se: </a:t>
            </a:r>
          </a:p>
          <a:p>
            <a:r>
              <a:rPr lang="cs-CZ" dirty="0" smtClean="0"/>
              <a:t>individualismus, výjimečnost, bohémství, oslava zla a satana </a:t>
            </a:r>
          </a:p>
          <a:p>
            <a:r>
              <a:rPr lang="cs-CZ" dirty="0" smtClean="0"/>
              <a:t>tvůrčí svoboda, výlučnost elity nadřazené ostatním, odpor  k poměrům doby, protest proti měšťácké morálce</a:t>
            </a:r>
          </a:p>
          <a:p>
            <a:r>
              <a:rPr lang="cs-CZ" dirty="0" smtClean="0"/>
              <a:t>koncepce lartpourlartismu (= umění pro umělce) – ideál krásy, magie slova, dokonalost formy </a:t>
            </a:r>
          </a:p>
          <a:p>
            <a:r>
              <a:rPr lang="cs-CZ" dirty="0" smtClean="0"/>
              <a:t>upřednostnění estetického výrazu bez ideového nebo společenského kontextu = čisté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75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u="sng" dirty="0" smtClean="0"/>
              <a:t>Impresionismus</a:t>
            </a:r>
            <a:r>
              <a:rPr lang="cs-CZ" sz="2000" dirty="0" smtClean="0"/>
              <a:t> – podle názvu obrazu malíře Clauda Moneta </a:t>
            </a:r>
            <a:r>
              <a:rPr lang="cs-CZ" sz="2000" i="1" dirty="0" smtClean="0"/>
              <a:t>Imprese, východ slunce </a:t>
            </a:r>
            <a:r>
              <a:rPr lang="cs-CZ" sz="2000" dirty="0" smtClean="0"/>
              <a:t>– zachycení okamžitého, prchavého, neopakovatelného smyslového dojmu, nálady, klade důraz na světlo      a barvu</a:t>
            </a:r>
          </a:p>
          <a:p>
            <a:pPr marL="0" indent="0">
              <a:buNone/>
            </a:pPr>
            <a:r>
              <a:rPr lang="cs-CZ" sz="2000" b="1" u="sng" dirty="0" smtClean="0"/>
              <a:t>V literatuře:</a:t>
            </a:r>
            <a:endParaRPr lang="cs-CZ" sz="2000" dirty="0" smtClean="0"/>
          </a:p>
          <a:p>
            <a:r>
              <a:rPr lang="cs-CZ" sz="2000" dirty="0" smtClean="0"/>
              <a:t>bezprostřednost a spontánnost, </a:t>
            </a:r>
          </a:p>
          <a:p>
            <a:r>
              <a:rPr lang="cs-CZ" sz="2000" dirty="0" smtClean="0"/>
              <a:t>zvýšená smyslová vnímavost pro předmětný svět (snaží se oslovit všechny naše smysly)</a:t>
            </a:r>
          </a:p>
          <a:p>
            <a:r>
              <a:rPr lang="cs-CZ" sz="2000" dirty="0" smtClean="0"/>
              <a:t>citovost, potlačení rozumové části</a:t>
            </a:r>
          </a:p>
          <a:p>
            <a:r>
              <a:rPr lang="cs-CZ" sz="2000" dirty="0" smtClean="0"/>
              <a:t>jazyk je lyrický a bohatě odstíněný</a:t>
            </a:r>
          </a:p>
          <a:p>
            <a:r>
              <a:rPr lang="cs-CZ" sz="2000" dirty="0" smtClean="0"/>
              <a:t>v popředí lyrika, zejména přírodní</a:t>
            </a:r>
          </a:p>
          <a:p>
            <a:r>
              <a:rPr lang="cs-CZ" sz="2000" dirty="0" smtClean="0"/>
              <a:t>lyrizovaná próza (uvolněná kompozice, oslabení role příběhu)</a:t>
            </a:r>
          </a:p>
          <a:p>
            <a:r>
              <a:rPr lang="cs-CZ" sz="2000" dirty="0" smtClean="0"/>
              <a:t>drama – zdůraznění náladových a lyrických prvků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89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Symbolismus</a:t>
            </a:r>
            <a:r>
              <a:rPr lang="cs-CZ" dirty="0" smtClean="0"/>
              <a:t> : </a:t>
            </a:r>
          </a:p>
          <a:p>
            <a:r>
              <a:rPr lang="cs-CZ" dirty="0" smtClean="0"/>
              <a:t>reakce na realismus, naturalismus i impresionismus</a:t>
            </a:r>
          </a:p>
          <a:p>
            <a:r>
              <a:rPr lang="cs-CZ" dirty="0" smtClean="0"/>
              <a:t>vystižení složitých duševních stavů, citů</a:t>
            </a:r>
          </a:p>
          <a:p>
            <a:r>
              <a:rPr lang="cs-CZ" dirty="0" smtClean="0"/>
              <a:t>vyjádření nepřímé – symbol, náznak, nápověda, obraznost, abstraktnost</a:t>
            </a:r>
          </a:p>
          <a:p>
            <a:r>
              <a:rPr lang="cs-CZ" dirty="0" smtClean="0"/>
              <a:t>důraz na hudebnost verše, snaha vsugerovat pocit</a:t>
            </a:r>
          </a:p>
          <a:p>
            <a:r>
              <a:rPr lang="cs-CZ" dirty="0" smtClean="0"/>
              <a:t>volný verš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74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Dekadence:</a:t>
            </a:r>
          </a:p>
          <a:p>
            <a:r>
              <a:rPr lang="cs-CZ" dirty="0" smtClean="0"/>
              <a:t>projev vypjatého individualismu, disharmonie</a:t>
            </a:r>
          </a:p>
          <a:p>
            <a:r>
              <a:rPr lang="cs-CZ" dirty="0" smtClean="0"/>
              <a:t>pohrdavý postoj k měšťanské kultuře a jejím tradicím</a:t>
            </a:r>
          </a:p>
          <a:p>
            <a:r>
              <a:rPr lang="cs-CZ" dirty="0" smtClean="0"/>
              <a:t>provokace tabuizovanými tématy (erotika, poetizace zla, oslava Satana, kult smrti, rozkladu)</a:t>
            </a:r>
          </a:p>
          <a:p>
            <a:r>
              <a:rPr lang="cs-CZ" dirty="0" smtClean="0"/>
              <a:t>zalíbení v náladách smutku, skepse, nudy, marnosti, opovržení životem</a:t>
            </a:r>
          </a:p>
          <a:p>
            <a:r>
              <a:rPr lang="cs-CZ" dirty="0" smtClean="0"/>
              <a:t>únik z reálného světa k mystice, snům, pocit přesycenosti a únavy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12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MODERNÍ SVĚTOVÁ LITERATURA - 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tzv. </a:t>
            </a:r>
            <a:r>
              <a:rPr lang="cs-CZ" b="1" dirty="0" smtClean="0"/>
              <a:t>„prokletí básníci“</a:t>
            </a:r>
          </a:p>
          <a:p>
            <a:r>
              <a:rPr lang="cs-CZ" dirty="0" smtClean="0"/>
              <a:t>ve své době neuznaní společností vyvržení a nepochopení</a:t>
            </a:r>
          </a:p>
          <a:p>
            <a:r>
              <a:rPr lang="cs-CZ" dirty="0" smtClean="0"/>
              <a:t>provokativní životní styl – bohémství, odmítání měšťácké morálky a pokrytectví</a:t>
            </a:r>
          </a:p>
          <a:p>
            <a:r>
              <a:rPr lang="cs-CZ" dirty="0" smtClean="0"/>
              <a:t>název podle </a:t>
            </a:r>
            <a:r>
              <a:rPr lang="cs-CZ" dirty="0" err="1" smtClean="0"/>
              <a:t>Verlainovy</a:t>
            </a:r>
            <a:r>
              <a:rPr lang="cs-CZ" dirty="0" smtClean="0"/>
              <a:t> knížky esejů </a:t>
            </a:r>
            <a:r>
              <a:rPr lang="cs-CZ" i="1" dirty="0" smtClean="0"/>
              <a:t>Prokletí básníci</a:t>
            </a:r>
          </a:p>
          <a:p>
            <a:r>
              <a:rPr lang="cs-CZ" dirty="0" smtClean="0"/>
              <a:t>otvírali cestu nové poezii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10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PŘEDSTAVITELÉ „PROKLETÝCH BÁSNÍKŮ“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Charles Baudelaire </a:t>
            </a:r>
            <a:r>
              <a:rPr lang="cs-CZ" dirty="0" smtClean="0"/>
              <a:t>(1821 – 1867)</a:t>
            </a:r>
          </a:p>
          <a:p>
            <a:r>
              <a:rPr lang="cs-CZ" dirty="0" smtClean="0"/>
              <a:t>jeden ze zakladatelů moderní poezie</a:t>
            </a:r>
          </a:p>
          <a:p>
            <a:r>
              <a:rPr lang="cs-CZ" dirty="0" smtClean="0"/>
              <a:t>básník a překladatel, výtvarný a literární kritik</a:t>
            </a:r>
          </a:p>
          <a:p>
            <a:pPr marL="0" indent="0">
              <a:buNone/>
            </a:pPr>
            <a:r>
              <a:rPr lang="cs-CZ" b="1" u="sng" dirty="0" smtClean="0"/>
              <a:t>Květy zla </a:t>
            </a:r>
            <a:r>
              <a:rPr lang="cs-CZ" dirty="0" smtClean="0"/>
              <a:t>– stěžejní dílo, lyrická sbírka</a:t>
            </a:r>
          </a:p>
          <a:p>
            <a:r>
              <a:rPr lang="cs-CZ" dirty="0" smtClean="0"/>
              <a:t>odraz zkušeností komplikovaného života, tragické rozpolcenosti člověka (dobro X zlo)</a:t>
            </a:r>
          </a:p>
          <a:p>
            <a:r>
              <a:rPr lang="cs-CZ" dirty="0" smtClean="0"/>
              <a:t>marné hledání štěstí, harmonie = bolest</a:t>
            </a:r>
          </a:p>
          <a:p>
            <a:r>
              <a:rPr lang="cs-CZ" dirty="0" smtClean="0"/>
              <a:t>pravdivé vyjádření, provokující cynismus a otevřenost</a:t>
            </a:r>
          </a:p>
          <a:p>
            <a:r>
              <a:rPr lang="cs-CZ" dirty="0"/>
              <a:t>j</a:t>
            </a:r>
            <a:r>
              <a:rPr lang="cs-CZ" dirty="0" smtClean="0"/>
              <a:t>ediné pozitivum života = umění milující krásu</a:t>
            </a:r>
          </a:p>
          <a:p>
            <a:r>
              <a:rPr lang="cs-CZ" dirty="0" smtClean="0"/>
              <a:t>vytříbená forma, melodický verš, bohatá obrazotvornost, fantazie, harmonie člověka a přírody</a:t>
            </a:r>
          </a:p>
          <a:p>
            <a:r>
              <a:rPr lang="cs-CZ" dirty="0" smtClean="0"/>
              <a:t>forma sonetu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16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Paul </a:t>
            </a:r>
            <a:r>
              <a:rPr lang="cs-CZ" b="1" u="sng" dirty="0" err="1" smtClean="0"/>
              <a:t>Verlaine</a:t>
            </a:r>
            <a:r>
              <a:rPr lang="cs-CZ" b="1" u="sng" dirty="0" smtClean="0"/>
              <a:t> </a:t>
            </a:r>
            <a:r>
              <a:rPr lang="cs-CZ" dirty="0" smtClean="0"/>
              <a:t>(1844 – 1896)</a:t>
            </a:r>
          </a:p>
          <a:p>
            <a:r>
              <a:rPr lang="cs-CZ" dirty="0" smtClean="0"/>
              <a:t>básník, představitel symbolismu</a:t>
            </a:r>
          </a:p>
          <a:p>
            <a:r>
              <a:rPr lang="cs-CZ" dirty="0" smtClean="0"/>
              <a:t>bohémský život, toulky spolu s Rimbaudem Evropou</a:t>
            </a:r>
          </a:p>
          <a:p>
            <a:r>
              <a:rPr lang="cs-CZ" dirty="0" smtClean="0"/>
              <a:t>návaznost na Baudelaira</a:t>
            </a:r>
          </a:p>
          <a:p>
            <a:pPr marL="0" indent="0">
              <a:buNone/>
            </a:pPr>
            <a:r>
              <a:rPr lang="cs-CZ" b="1" u="sng" dirty="0" smtClean="0"/>
              <a:t>Básnické umění </a:t>
            </a:r>
            <a:r>
              <a:rPr lang="cs-CZ" dirty="0" smtClean="0"/>
              <a:t>– programová báseň </a:t>
            </a:r>
          </a:p>
          <a:p>
            <a:r>
              <a:rPr lang="cs-CZ" dirty="0" err="1" smtClean="0"/>
              <a:t>formulac</a:t>
            </a:r>
            <a:r>
              <a:rPr lang="cs-CZ" dirty="0" smtClean="0"/>
              <a:t> e  principy symbolismu</a:t>
            </a:r>
          </a:p>
          <a:p>
            <a:pPr marL="0" indent="0">
              <a:buNone/>
            </a:pPr>
            <a:r>
              <a:rPr lang="cs-CZ" b="1" u="sng" dirty="0" smtClean="0"/>
              <a:t>Saturnské básně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převaha pocitů smutku, beznaděje, nejistoty</a:t>
            </a:r>
          </a:p>
          <a:p>
            <a:r>
              <a:rPr lang="cs-CZ" dirty="0" smtClean="0"/>
              <a:t>inspirace přírodou, zvukomalebnost, hudebnost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0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2511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200" b="1" u="sng" dirty="0" smtClean="0"/>
              <a:t>Jean Arthur Rimbaud </a:t>
            </a:r>
            <a:r>
              <a:rPr lang="cs-CZ" sz="4200" dirty="0" smtClean="0"/>
              <a:t>(1854 – 1891)</a:t>
            </a:r>
          </a:p>
          <a:p>
            <a:r>
              <a:rPr lang="cs-CZ" sz="4200" dirty="0" smtClean="0"/>
              <a:t>výjimečná osobnost francouzské poezie</a:t>
            </a:r>
          </a:p>
          <a:p>
            <a:r>
              <a:rPr lang="cs-CZ" sz="4200" dirty="0" smtClean="0"/>
              <a:t>revolta proti konvenčním hodnotám (bohém, provokativní tulák), odpor k soudobé společnosti, šokující otevřenost</a:t>
            </a:r>
          </a:p>
          <a:p>
            <a:r>
              <a:rPr lang="cs-CZ" sz="4200" dirty="0" smtClean="0"/>
              <a:t>vyjádření rozervanosti světa, vnitřních pocitů</a:t>
            </a:r>
          </a:p>
          <a:p>
            <a:r>
              <a:rPr lang="cs-CZ" sz="4200" dirty="0" smtClean="0"/>
              <a:t>dokonalé básnické dílo vytvořil ve svých 15 - 19 letech; uveřejňováno v časopisech</a:t>
            </a:r>
          </a:p>
          <a:p>
            <a:pPr marL="0" indent="0">
              <a:buNone/>
            </a:pPr>
            <a:r>
              <a:rPr lang="cs-CZ" sz="4200" b="1" u="sng" dirty="0" smtClean="0"/>
              <a:t>Iluminace</a:t>
            </a:r>
            <a:r>
              <a:rPr lang="cs-CZ" sz="4200" dirty="0" smtClean="0"/>
              <a:t> – (sbírka vydána  </a:t>
            </a:r>
            <a:r>
              <a:rPr lang="cs-CZ" sz="4200" dirty="0" err="1" smtClean="0"/>
              <a:t>Verlainem</a:t>
            </a:r>
            <a:r>
              <a:rPr lang="cs-CZ" sz="4200" dirty="0" smtClean="0"/>
              <a:t> bez autorova souhlasu)</a:t>
            </a:r>
          </a:p>
          <a:p>
            <a:r>
              <a:rPr lang="cs-CZ" sz="4200" dirty="0" smtClean="0"/>
              <a:t>doklad nespoutané obrazotvornosti, zvukomalebnosti, všestranného smyslového vnímání reality</a:t>
            </a:r>
          </a:p>
          <a:p>
            <a:r>
              <a:rPr lang="cs-CZ" sz="4200" dirty="0" smtClean="0"/>
              <a:t>barvitost, kontrastnost, vedle spisovného jazyka i slova z periferie</a:t>
            </a:r>
          </a:p>
          <a:p>
            <a:pPr marL="0" indent="0">
              <a:buNone/>
            </a:pPr>
            <a:r>
              <a:rPr lang="cs-CZ" sz="4200" b="1" u="sng" dirty="0" smtClean="0"/>
              <a:t>Opilý koráb </a:t>
            </a:r>
            <a:r>
              <a:rPr lang="cs-CZ" sz="4200" dirty="0" smtClean="0"/>
              <a:t>– snová báseň (básník nikdy neviděl moře)</a:t>
            </a:r>
          </a:p>
          <a:p>
            <a:r>
              <a:rPr lang="cs-CZ" sz="4200" dirty="0" smtClean="0"/>
              <a:t>doklad výjimečnosti obrazotvornosti a fantazie</a:t>
            </a:r>
          </a:p>
          <a:p>
            <a:r>
              <a:rPr lang="cs-CZ" sz="4200" dirty="0" smtClean="0"/>
              <a:t>vyjádření bouřlivé plavby</a:t>
            </a:r>
          </a:p>
          <a:p>
            <a:r>
              <a:rPr lang="cs-CZ" sz="4200" dirty="0" smtClean="0"/>
              <a:t>symbolický obraz básníka totožného s lodí bez vesel a kormidla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21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MODERNÍ SVĚTOVÁ LITERATURA - Anglie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Oscar Wilde </a:t>
            </a:r>
            <a:r>
              <a:rPr lang="cs-CZ" dirty="0" smtClean="0"/>
              <a:t>(1854 – 1900)</a:t>
            </a:r>
          </a:p>
          <a:p>
            <a:r>
              <a:rPr lang="cs-CZ" dirty="0" smtClean="0"/>
              <a:t>Prozaik, dramatik a  básník  irského původu</a:t>
            </a:r>
          </a:p>
          <a:p>
            <a:r>
              <a:rPr lang="cs-CZ" dirty="0" smtClean="0"/>
              <a:t>Představitel dekadence</a:t>
            </a:r>
          </a:p>
          <a:p>
            <a:pPr marL="0" indent="0">
              <a:buNone/>
            </a:pPr>
            <a:r>
              <a:rPr lang="cs-CZ" b="1" u="sng" dirty="0" smtClean="0"/>
              <a:t>Šťastný princ a jiné pohádky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originální, lyrické pojetí pohádky = únik před světem bezcitnosti, moci peněz, sobectví a přetvářky</a:t>
            </a:r>
          </a:p>
          <a:p>
            <a:r>
              <a:rPr lang="cs-CZ" dirty="0" smtClean="0"/>
              <a:t>Jednoduchý, náznakovitý děj</a:t>
            </a:r>
          </a:p>
          <a:p>
            <a:r>
              <a:rPr lang="cs-CZ" dirty="0" smtClean="0"/>
              <a:t>Proklamace lidskosti a upřímnosti</a:t>
            </a:r>
          </a:p>
          <a:p>
            <a:pPr marL="0" indent="0">
              <a:buNone/>
            </a:pPr>
            <a:r>
              <a:rPr lang="cs-CZ" b="1" u="sng" dirty="0" smtClean="0"/>
              <a:t>Obraz Doriana </a:t>
            </a:r>
            <a:r>
              <a:rPr lang="cs-CZ" b="1" u="sng" dirty="0" err="1" smtClean="0"/>
              <a:t>Graye</a:t>
            </a:r>
            <a:r>
              <a:rPr lang="cs-CZ" b="1" u="sng" dirty="0" smtClean="0"/>
              <a:t>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symbolický román s fantastickými prvky (skutečnost X obraz)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80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MODERNÍ SVĚTOVÁ LITERATURA - 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Rainer Maria Rilke </a:t>
            </a:r>
            <a:r>
              <a:rPr lang="cs-CZ" dirty="0" smtClean="0"/>
              <a:t>(1875 – 1926)</a:t>
            </a:r>
          </a:p>
          <a:p>
            <a:r>
              <a:rPr lang="cs-CZ" dirty="0" smtClean="0"/>
              <a:t>přední představitel německého impresionismu a dekadence</a:t>
            </a:r>
          </a:p>
          <a:p>
            <a:r>
              <a:rPr lang="cs-CZ" dirty="0" smtClean="0"/>
              <a:t>pražský rodák</a:t>
            </a:r>
          </a:p>
          <a:p>
            <a:pPr marL="0" indent="0">
              <a:buNone/>
            </a:pPr>
            <a:r>
              <a:rPr lang="cs-CZ" b="1" u="sng" dirty="0" smtClean="0"/>
              <a:t>Kniha hodinek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básnická sbírka reflexivní a meditativní lyriky</a:t>
            </a:r>
          </a:p>
          <a:p>
            <a:r>
              <a:rPr lang="cs-CZ" dirty="0" smtClean="0"/>
              <a:t>hledání smyslu lidské existence a východiska   z osamocenosti</a:t>
            </a:r>
          </a:p>
          <a:p>
            <a:r>
              <a:rPr lang="cs-CZ" dirty="0" smtClean="0"/>
              <a:t>víra v harmonickou sílu Boha, vášnivá obraznost</a:t>
            </a:r>
          </a:p>
          <a:p>
            <a:pPr marL="0" indent="0">
              <a:buNone/>
            </a:pPr>
            <a:r>
              <a:rPr lang="cs-CZ" b="1" u="sng" dirty="0" smtClean="0"/>
              <a:t>Sonety Orfeovi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mystická lyrika, hledání existenciální podstaty víry a smrti</a:t>
            </a:r>
          </a:p>
          <a:p>
            <a:r>
              <a:rPr lang="cs-CZ" dirty="0" smtClean="0"/>
              <a:t>oslava člověka a přírody</a:t>
            </a:r>
          </a:p>
          <a:p>
            <a:pPr marL="0" indent="0">
              <a:buNone/>
            </a:pPr>
            <a:r>
              <a:rPr lang="cs-CZ" b="1" u="sng" dirty="0" smtClean="0"/>
              <a:t>Obětina </a:t>
            </a:r>
            <a:r>
              <a:rPr lang="cs-CZ" b="1" u="sng" dirty="0" err="1" smtClean="0"/>
              <a:t>larům</a:t>
            </a:r>
            <a:r>
              <a:rPr lang="cs-CZ" b="1" u="sng" dirty="0" smtClean="0"/>
              <a:t>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básnická sbírka s českými motivy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59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MODERNÍ SVĚTOVÁ LITERATURA -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err="1" smtClean="0"/>
              <a:t>Walt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Whitman</a:t>
            </a:r>
            <a:r>
              <a:rPr lang="cs-CZ" b="1" u="sng" dirty="0" smtClean="0"/>
              <a:t> </a:t>
            </a:r>
            <a:r>
              <a:rPr lang="cs-CZ" dirty="0" smtClean="0"/>
              <a:t>(1819 – 1892)</a:t>
            </a:r>
          </a:p>
          <a:p>
            <a:r>
              <a:rPr lang="cs-CZ" dirty="0" smtClean="0"/>
              <a:t>americký básník, publicista, hlasatel demokracie a svobody</a:t>
            </a:r>
          </a:p>
          <a:p>
            <a:pPr marL="0" indent="0">
              <a:buNone/>
            </a:pPr>
            <a:r>
              <a:rPr lang="cs-CZ" b="1" u="sng" dirty="0" smtClean="0"/>
              <a:t>Stébla trávy </a:t>
            </a:r>
            <a:r>
              <a:rPr lang="cs-CZ" dirty="0" smtClean="0"/>
              <a:t>–</a:t>
            </a:r>
          </a:p>
          <a:p>
            <a:r>
              <a:rPr lang="cs-CZ" dirty="0"/>
              <a:t>j</a:t>
            </a:r>
            <a:r>
              <a:rPr lang="cs-CZ" dirty="0" smtClean="0"/>
              <a:t>ediná, stále rozšiřovaná básnická sbírka</a:t>
            </a:r>
          </a:p>
          <a:p>
            <a:r>
              <a:rPr lang="cs-CZ" dirty="0" smtClean="0"/>
              <a:t>nový obsah a nové pojetí krásy a pravdivosti</a:t>
            </a:r>
          </a:p>
          <a:p>
            <a:r>
              <a:rPr lang="cs-CZ" dirty="0" smtClean="0"/>
              <a:t>moderní život, civilizace, technické vymoženosti přelomu století</a:t>
            </a:r>
          </a:p>
          <a:p>
            <a:r>
              <a:rPr lang="cs-CZ" dirty="0" smtClean="0"/>
              <a:t>oslava všedních věcí, přírody, lidské práce a družnosti člověka, snaha vsugerovat krásu a radost života</a:t>
            </a:r>
          </a:p>
          <a:p>
            <a:r>
              <a:rPr lang="cs-CZ" dirty="0" smtClean="0"/>
              <a:t>nová forma a obraznost – </a:t>
            </a:r>
            <a:r>
              <a:rPr lang="cs-CZ" b="1" dirty="0" smtClean="0"/>
              <a:t>lyrické pásmo </a:t>
            </a:r>
            <a:r>
              <a:rPr lang="cs-CZ" dirty="0" smtClean="0"/>
              <a:t>představ a dojmů, hudba slov</a:t>
            </a:r>
          </a:p>
          <a:p>
            <a:r>
              <a:rPr lang="cs-CZ" b="1" dirty="0" smtClean="0"/>
              <a:t>Volný verš = prozaizace poezie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96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1.Jaká byla situace v Evropě koncem 19. stol. a jak se tato situace odrážela v literatuře?</a:t>
            </a:r>
          </a:p>
          <a:p>
            <a:r>
              <a:rPr lang="cs-CZ" dirty="0" smtClean="0"/>
              <a:t>2. Které moderní básnické směry vznikají koncem 19. stol.?</a:t>
            </a:r>
          </a:p>
          <a:p>
            <a:r>
              <a:rPr lang="cs-CZ" dirty="0" smtClean="0"/>
              <a:t>3. Jak se v literatuře projevuje impresionismus?</a:t>
            </a:r>
          </a:p>
          <a:p>
            <a:r>
              <a:rPr lang="cs-CZ" dirty="0" smtClean="0"/>
              <a:t>4. Co je symbolismus, jak se projevuje dekadence?</a:t>
            </a:r>
          </a:p>
          <a:p>
            <a:r>
              <a:rPr lang="cs-CZ" dirty="0" smtClean="0"/>
              <a:t>5. Kdo patří mezi tzv. „prokleté básníky“?</a:t>
            </a:r>
          </a:p>
          <a:p>
            <a:r>
              <a:rPr lang="cs-CZ" dirty="0" smtClean="0"/>
              <a:t>6. Co víte o tvorbě tzv. „prokletých básníků“?</a:t>
            </a:r>
          </a:p>
          <a:p>
            <a:r>
              <a:rPr lang="cs-CZ" dirty="0" smtClean="0"/>
              <a:t>7. kteří jsou další představitelé moderní světové literatury, co víte o jejich díle?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59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</a:t>
            </a:r>
          </a:p>
          <a:p>
            <a:r>
              <a:rPr lang="cs-CZ" dirty="0" smtClean="0"/>
              <a:t>Havlíčkův Brod: Fragment, 3. vydání, ISBN 80 – 7200 – 332 - 1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970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417</TotalTime>
  <Words>1177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Prezentace aplikace PowerPoint</vt:lpstr>
      <vt:lpstr>ANOTACE</vt:lpstr>
      <vt:lpstr>LITERATURA  1.POLOVINY       20. STOLETÍ</vt:lpstr>
      <vt:lpstr>SPOLEČENSKO – HISTORICKÉ POZADÍ</vt:lpstr>
      <vt:lpstr>ODRAZ V LITERATUŘE</vt:lpstr>
      <vt:lpstr>NOVÉ UMĚLECKÉ SMĚRY</vt:lpstr>
      <vt:lpstr>NOVÉ UMĚLECKÉ SMĚRY</vt:lpstr>
      <vt:lpstr>NOVÉ UMĚLECKÉ SMĚRY</vt:lpstr>
      <vt:lpstr>MODERNÍ SVĚTOVÁ LITERATURA - Francie</vt:lpstr>
      <vt:lpstr>PŘEDSTAVITELÉ „PROKLETÝCH BÁSNÍKŮ“</vt:lpstr>
      <vt:lpstr>Prezentace aplikace PowerPoint</vt:lpstr>
      <vt:lpstr>Prezentace aplikace PowerPoint</vt:lpstr>
      <vt:lpstr>MODERNÍ SVĚTOVÁ LITERATURA - Anglie</vt:lpstr>
      <vt:lpstr>MODERNÍ SVĚTOVÁ LITERATURA - Německo</vt:lpstr>
      <vt:lpstr>MODERNÍ SVĚTOVÁ LITERATURA - USA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40</cp:revision>
  <dcterms:created xsi:type="dcterms:W3CDTF">2013-06-26T10:48:25Z</dcterms:created>
  <dcterms:modified xsi:type="dcterms:W3CDTF">2013-07-03T07:45:01Z</dcterms:modified>
</cp:coreProperties>
</file>