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75" r:id="rId3"/>
    <p:sldId id="256" r:id="rId4"/>
    <p:sldId id="257" r:id="rId5"/>
    <p:sldId id="258" r:id="rId6"/>
    <p:sldId id="259" r:id="rId7"/>
    <p:sldId id="260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3" r:id="rId18"/>
    <p:sldId id="274" r:id="rId19"/>
    <p:sldId id="271" r:id="rId20"/>
    <p:sldId id="272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684BE554-E0E6-4DEA-B9AE-C7066C5D223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9E26D16-748B-4E4F-A911-F84C13158B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BE554-E0E6-4DEA-B9AE-C7066C5D223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26D16-748B-4E4F-A911-F84C13158B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BE554-E0E6-4DEA-B9AE-C7066C5D223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26D16-748B-4E4F-A911-F84C13158B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BE554-E0E6-4DEA-B9AE-C7066C5D223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26D16-748B-4E4F-A911-F84C13158B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84BE554-E0E6-4DEA-B9AE-C7066C5D223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E26D16-748B-4E4F-A911-F84C13158BF6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684BE554-E0E6-4DEA-B9AE-C7066C5D223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9E26D16-748B-4E4F-A911-F84C13158B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BE554-E0E6-4DEA-B9AE-C7066C5D223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26D16-748B-4E4F-A911-F84C13158B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BE554-E0E6-4DEA-B9AE-C7066C5D223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26D16-748B-4E4F-A911-F84C13158B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BE554-E0E6-4DEA-B9AE-C7066C5D223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26D16-748B-4E4F-A911-F84C13158B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BE554-E0E6-4DEA-B9AE-C7066C5D223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26D16-748B-4E4F-A911-F84C13158B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BE554-E0E6-4DEA-B9AE-C7066C5D223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E26D16-748B-4E4F-A911-F84C13158B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684BE554-E0E6-4DEA-B9AE-C7066C5D223F}" type="datetimeFigureOut">
              <a:rPr lang="cs-CZ" smtClean="0"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9E26D16-748B-4E4F-A911-F84C13158BF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8852" y="0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3419475" y="2133600"/>
            <a:ext cx="345678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Mgr. Marie Havránková</a:t>
            </a:r>
            <a:endParaRPr lang="cs-CZ" b="1" dirty="0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3419474" y="2708275"/>
            <a:ext cx="324075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dirty="0" smtClean="0"/>
              <a:t>ČESKÁ MODERNA</a:t>
            </a:r>
            <a:endParaRPr lang="cs-CZ" b="1" dirty="0"/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3449927" y="3429000"/>
            <a:ext cx="251639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Literatura 1.pol. 20. stol.</a:t>
            </a:r>
            <a:endParaRPr lang="cs-CZ" b="1" dirty="0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3449927" y="4005263"/>
            <a:ext cx="129253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2. </a:t>
            </a:r>
            <a:r>
              <a:rPr lang="cs-CZ" b="1" dirty="0"/>
              <a:t>ročník</a:t>
            </a: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val="3385629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Cílem této prezentace je seznámit žáky                  s literárním vývojem v české literatuře                na přelomu 19. a 20. století a motivovat je           k zájmu o českou poezii.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6589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LITERATURA 1. POLOVINY        20. 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LITERATURA NA PŘELONU 19. A 20. </a:t>
            </a:r>
            <a:r>
              <a:rPr lang="cs-CZ" smtClean="0"/>
              <a:t>STOLETÍ - ČESKÁ </a:t>
            </a:r>
            <a:r>
              <a:rPr lang="cs-CZ" dirty="0" smtClean="0"/>
              <a:t>MODERNA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4866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SPOLEČENSKO – HISTORICKÉ POZADÍ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32511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rozvoj průmyslu v českých zemích = migrace obyvatel   do měst</a:t>
            </a:r>
          </a:p>
          <a:p>
            <a:r>
              <a:rPr lang="cs-CZ" dirty="0" smtClean="0"/>
              <a:t>česká společnost prochází změnami</a:t>
            </a:r>
          </a:p>
          <a:p>
            <a:r>
              <a:rPr lang="cs-CZ" dirty="0" smtClean="0"/>
              <a:t>stupňování národně politického zápasu s Vídní</a:t>
            </a:r>
          </a:p>
          <a:p>
            <a:r>
              <a:rPr lang="cs-CZ" dirty="0" smtClean="0"/>
              <a:t>radikalizace dělnictva a inteligence</a:t>
            </a:r>
          </a:p>
          <a:p>
            <a:r>
              <a:rPr lang="cs-CZ" dirty="0" smtClean="0"/>
              <a:t>vzrůst nacionalismu, anarchismu a antisemitismu</a:t>
            </a:r>
          </a:p>
          <a:p>
            <a:r>
              <a:rPr lang="cs-CZ" dirty="0" smtClean="0"/>
              <a:t>v krizi je politika staročechů i mladočechů</a:t>
            </a:r>
          </a:p>
          <a:p>
            <a:r>
              <a:rPr lang="cs-CZ" dirty="0" smtClean="0"/>
              <a:t>vypuknutí 1. světové války = čeští vojáci v rámci rakouské armády museli bojovat proti svým tradičním přátelům</a:t>
            </a:r>
          </a:p>
          <a:p>
            <a:r>
              <a:rPr lang="cs-CZ" dirty="0" smtClean="0"/>
              <a:t>zesílení protičeské perzekuce a zatýkání</a:t>
            </a:r>
          </a:p>
          <a:p>
            <a:r>
              <a:rPr lang="cs-CZ" dirty="0" smtClean="0"/>
              <a:t>prohlášení samostatnosti v  říjnu 1918  =  položeny základy k budování samostatného Československa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5091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ČESKÁ LITERÁRNÍ MODERNA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325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90.léta 19. stol. </a:t>
            </a:r>
            <a:r>
              <a:rPr lang="cs-CZ" dirty="0"/>
              <a:t>a</a:t>
            </a:r>
            <a:r>
              <a:rPr lang="cs-CZ" dirty="0" smtClean="0"/>
              <a:t> přelom 19. a 20. stol.:</a:t>
            </a:r>
          </a:p>
          <a:p>
            <a:r>
              <a:rPr lang="cs-CZ" dirty="0" smtClean="0"/>
              <a:t>nástup nové generace, ovlivněné moderními proudy (ostrý rozchod mladých spisovatelů       se starší generací)</a:t>
            </a:r>
          </a:p>
          <a:p>
            <a:r>
              <a:rPr lang="cs-CZ" dirty="0" smtClean="0"/>
              <a:t>předehra = tzv. boj o Rukopisy (RKZ jsou padělky)</a:t>
            </a:r>
          </a:p>
          <a:p>
            <a:r>
              <a:rPr lang="cs-CZ" dirty="0" smtClean="0"/>
              <a:t>založení </a:t>
            </a:r>
            <a:r>
              <a:rPr lang="cs-CZ" b="1" u="sng" dirty="0" smtClean="0"/>
              <a:t>České moderny</a:t>
            </a:r>
            <a:r>
              <a:rPr lang="cs-CZ" b="1" dirty="0" smtClean="0"/>
              <a:t>  </a:t>
            </a:r>
            <a:r>
              <a:rPr lang="cs-CZ" dirty="0" smtClean="0"/>
              <a:t>– sdružení mladých umělců, které měly spojovat společné umělecké názory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2406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ČESKÁ LITERÁRNÍ MODERNA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325112"/>
          </a:xfrm>
        </p:spPr>
        <p:txBody>
          <a:bodyPr>
            <a:normAutofit/>
          </a:bodyPr>
          <a:lstStyle/>
          <a:p>
            <a:r>
              <a:rPr lang="cs-CZ" sz="2000" b="1" u="sng" dirty="0" smtClean="0"/>
              <a:t>Manifest České moderny </a:t>
            </a:r>
            <a:r>
              <a:rPr lang="cs-CZ" sz="2000" dirty="0" smtClean="0"/>
              <a:t>– 1895 v časopise Rozhledy</a:t>
            </a:r>
          </a:p>
          <a:p>
            <a:r>
              <a:rPr lang="cs-CZ" sz="2000" dirty="0" smtClean="0"/>
              <a:t>autoři: J. S. </a:t>
            </a:r>
            <a:r>
              <a:rPr lang="cs-CZ" sz="2000" dirty="0" err="1" smtClean="0"/>
              <a:t>Machar</a:t>
            </a:r>
            <a:r>
              <a:rPr lang="cs-CZ" sz="2000" dirty="0" smtClean="0"/>
              <a:t>, F. X. Šalda, podepsali ho A. Sova, O. Březina, V. Mrštík, J. K. </a:t>
            </a:r>
            <a:r>
              <a:rPr lang="cs-CZ" sz="2000" dirty="0" err="1" smtClean="0"/>
              <a:t>Šlejhar</a:t>
            </a:r>
            <a:r>
              <a:rPr lang="cs-CZ" sz="2000" dirty="0" smtClean="0"/>
              <a:t>, kritik F. V. Krejčí aj.</a:t>
            </a:r>
          </a:p>
          <a:p>
            <a:r>
              <a:rPr lang="cs-CZ" sz="2000" dirty="0" smtClean="0"/>
              <a:t>volné sdružení spisovatelů bez jednotného uměleckého programu</a:t>
            </a:r>
          </a:p>
          <a:p>
            <a:r>
              <a:rPr lang="cs-CZ" sz="2000" dirty="0" smtClean="0"/>
              <a:t>různorodost umělecká i názorová – důraz na individualitu, osobité pojetí tvorby, senzualita – kult lyriky</a:t>
            </a:r>
          </a:p>
          <a:p>
            <a:r>
              <a:rPr lang="cs-CZ" sz="2000" dirty="0" smtClean="0"/>
              <a:t>jednotící prvek: nonkonformismus, rozchod s vládnoucí politikou</a:t>
            </a:r>
          </a:p>
          <a:p>
            <a:r>
              <a:rPr lang="cs-CZ" sz="2000" dirty="0" smtClean="0"/>
              <a:t>návaznost na Havlíčka, útoky proti lumírovcům i realistům</a:t>
            </a:r>
          </a:p>
          <a:p>
            <a:r>
              <a:rPr lang="cs-CZ" sz="2000" dirty="0" smtClean="0"/>
              <a:t>pronikání nových uměleckých směrů = tvůrčí inspirace,                    ne napodobování – </a:t>
            </a:r>
            <a:r>
              <a:rPr lang="cs-CZ" sz="2000" b="1" dirty="0" smtClean="0"/>
              <a:t>otvírání oken do Evropy </a:t>
            </a:r>
            <a:r>
              <a:rPr lang="cs-CZ" sz="2000" dirty="0" smtClean="0"/>
              <a:t>(vliv prokletých básníků)</a:t>
            </a:r>
            <a:endParaRPr lang="cs-CZ" sz="2000" b="1" dirty="0" smtClean="0"/>
          </a:p>
          <a:p>
            <a:r>
              <a:rPr lang="cs-CZ" sz="2000" dirty="0" smtClean="0"/>
              <a:t>nové pojetí literární kritiky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239262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JOSEF SVATOPLUK MACHAR </a:t>
            </a:r>
            <a:br>
              <a:rPr lang="cs-CZ" dirty="0" smtClean="0"/>
            </a:br>
            <a:r>
              <a:rPr lang="cs-CZ" dirty="0" smtClean="0"/>
              <a:t>(1864 – 1942)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32511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básník, satirik a publicista, ovlivněn realismem</a:t>
            </a:r>
          </a:p>
          <a:p>
            <a:r>
              <a:rPr lang="cs-CZ" dirty="0" smtClean="0"/>
              <a:t>věnoval se i próze, vynikající fejetonista</a:t>
            </a:r>
          </a:p>
          <a:p>
            <a:r>
              <a:rPr lang="cs-CZ" dirty="0" smtClean="0"/>
              <a:t>30 let úředníkem ve Vídni</a:t>
            </a:r>
          </a:p>
          <a:p>
            <a:r>
              <a:rPr lang="cs-CZ" dirty="0" smtClean="0"/>
              <a:t>vztahy s domovem – prostřednictvím časopisů a přátel z okruhu Herbenova Času a České moderny</a:t>
            </a:r>
          </a:p>
          <a:p>
            <a:r>
              <a:rPr lang="cs-CZ" dirty="0" smtClean="0"/>
              <a:t>po vzniku Československa generální inspektor armády</a:t>
            </a:r>
          </a:p>
          <a:p>
            <a:r>
              <a:rPr lang="cs-CZ" dirty="0" smtClean="0"/>
              <a:t>přátelství s Masarykem, později názorový rozchod</a:t>
            </a:r>
          </a:p>
          <a:p>
            <a:r>
              <a:rPr lang="cs-CZ" dirty="0" smtClean="0"/>
              <a:t>příklon ke krajní politické pravice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7300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JOSEF SVATOPLUK MACHAR - DÍLO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32511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Confiteor I. – III. </a:t>
            </a:r>
            <a:r>
              <a:rPr lang="cs-CZ" dirty="0" smtClean="0"/>
              <a:t>– sbírka převážně politické lyriky, ale i milostných zklamání</a:t>
            </a:r>
          </a:p>
          <a:p>
            <a:r>
              <a:rPr lang="cs-CZ" dirty="0" smtClean="0"/>
              <a:t>podoba zpovědi</a:t>
            </a:r>
          </a:p>
          <a:p>
            <a:r>
              <a:rPr lang="cs-CZ" dirty="0" smtClean="0"/>
              <a:t>nedůvěra ke společenským ideálům a estetickým hodnotám</a:t>
            </a:r>
          </a:p>
          <a:p>
            <a:r>
              <a:rPr lang="cs-CZ" dirty="0" smtClean="0"/>
              <a:t>nepatetický verš, prvky hovorového jazyka, prozaičnost</a:t>
            </a:r>
          </a:p>
          <a:p>
            <a:pPr marL="0" indent="0">
              <a:buNone/>
            </a:pPr>
            <a:r>
              <a:rPr lang="cs-CZ" b="1" u="sng" dirty="0" smtClean="0"/>
              <a:t>Čtyři knihy sonetů </a:t>
            </a:r>
            <a:r>
              <a:rPr lang="cs-CZ" dirty="0" smtClean="0"/>
              <a:t>– společenská lyrika</a:t>
            </a:r>
          </a:p>
          <a:p>
            <a:r>
              <a:rPr lang="cs-CZ" dirty="0" smtClean="0"/>
              <a:t>ostrá kritika, skepse a zklamání, nový, politický obsah sonetu</a:t>
            </a:r>
          </a:p>
          <a:p>
            <a:r>
              <a:rPr lang="cs-CZ" dirty="0" smtClean="0"/>
              <a:t>vyjádření pocitu „zbytečného člověka“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9784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J. S. MACHAR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err="1" smtClean="0"/>
              <a:t>Tristium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Vindobona</a:t>
            </a:r>
            <a:r>
              <a:rPr lang="cs-CZ" b="1" u="sng" dirty="0" smtClean="0"/>
              <a:t> </a:t>
            </a:r>
            <a:r>
              <a:rPr lang="cs-CZ" dirty="0"/>
              <a:t> </a:t>
            </a:r>
            <a:r>
              <a:rPr lang="cs-CZ" dirty="0" smtClean="0"/>
              <a:t>(žalozpěvy z Vídně, inspirován Ovidiem)</a:t>
            </a:r>
          </a:p>
          <a:p>
            <a:r>
              <a:rPr lang="cs-CZ" dirty="0" smtClean="0"/>
              <a:t>nový typ politické poezie</a:t>
            </a:r>
          </a:p>
          <a:p>
            <a:r>
              <a:rPr lang="cs-CZ" dirty="0" smtClean="0"/>
              <a:t>kritika české politiky a falešného vlastenectví</a:t>
            </a:r>
          </a:p>
          <a:p>
            <a:pPr marL="0" indent="0">
              <a:buNone/>
            </a:pPr>
            <a:r>
              <a:rPr lang="cs-CZ" b="1" u="sng" dirty="0" smtClean="0"/>
              <a:t>Zde by měly kvést růže </a:t>
            </a:r>
            <a:r>
              <a:rPr lang="cs-CZ" dirty="0" smtClean="0"/>
              <a:t>– veršovaná epika</a:t>
            </a:r>
          </a:p>
          <a:p>
            <a:r>
              <a:rPr lang="cs-CZ" dirty="0" smtClean="0"/>
              <a:t>příběhy, osudy trpících žen</a:t>
            </a:r>
          </a:p>
          <a:p>
            <a:pPr marL="0" indent="0">
              <a:buNone/>
            </a:pPr>
            <a:r>
              <a:rPr lang="cs-CZ" b="1" u="sng" dirty="0" smtClean="0"/>
              <a:t>Magdalena</a:t>
            </a:r>
            <a:r>
              <a:rPr lang="cs-CZ" dirty="0" smtClean="0"/>
              <a:t> – román ve verších</a:t>
            </a:r>
          </a:p>
          <a:p>
            <a:r>
              <a:rPr lang="cs-CZ" dirty="0" smtClean="0"/>
              <a:t>tragický úděl prostitutky</a:t>
            </a:r>
          </a:p>
          <a:p>
            <a:r>
              <a:rPr lang="cs-CZ" dirty="0" smtClean="0"/>
              <a:t>odvážná kritika měšťácké morálky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2713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J. S. MACHAR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Svědomím věků </a:t>
            </a:r>
            <a:r>
              <a:rPr lang="cs-CZ" dirty="0" smtClean="0"/>
              <a:t>– básnický cyklus</a:t>
            </a:r>
          </a:p>
          <a:p>
            <a:r>
              <a:rPr lang="cs-CZ" dirty="0" smtClean="0"/>
              <a:t>zamyšlení nad lidskými dějinami – vývoj od antiky a křesťanství přes události Velké francouzské revoluce až po současnost (vliv V. Huga a Vrchlického)</a:t>
            </a:r>
          </a:p>
          <a:p>
            <a:r>
              <a:rPr lang="cs-CZ" dirty="0" smtClean="0"/>
              <a:t>vrchol evropské kultury = antika, odsouzení křesťanství, které ji zničilo</a:t>
            </a:r>
          </a:p>
          <a:p>
            <a:r>
              <a:rPr lang="cs-CZ" dirty="0" smtClean="0"/>
              <a:t>sbírky: </a:t>
            </a:r>
            <a:r>
              <a:rPr lang="cs-CZ" i="1" dirty="0" err="1" smtClean="0"/>
              <a:t>Golgatha</a:t>
            </a:r>
            <a:r>
              <a:rPr lang="cs-CZ" dirty="0" smtClean="0"/>
              <a:t>, </a:t>
            </a:r>
            <a:r>
              <a:rPr lang="cs-CZ" i="1" dirty="0" smtClean="0"/>
              <a:t>V záři helénského slunce </a:t>
            </a:r>
            <a:r>
              <a:rPr lang="cs-CZ" dirty="0" smtClean="0"/>
              <a:t>– oslava antiky, </a:t>
            </a:r>
            <a:r>
              <a:rPr lang="cs-CZ" i="1" dirty="0" smtClean="0"/>
              <a:t>Jed z Judey </a:t>
            </a:r>
            <a:r>
              <a:rPr lang="cs-CZ" dirty="0" smtClean="0"/>
              <a:t>– skepse vůči křesťanství, </a:t>
            </a:r>
            <a:r>
              <a:rPr lang="cs-CZ" i="1" dirty="0" smtClean="0"/>
              <a:t>Barbaři</a:t>
            </a:r>
            <a:r>
              <a:rPr lang="cs-CZ" dirty="0" smtClean="0"/>
              <a:t> – období středověku, </a:t>
            </a:r>
            <a:r>
              <a:rPr lang="cs-CZ" i="1" dirty="0" smtClean="0"/>
              <a:t>Pohanské plameny </a:t>
            </a:r>
            <a:r>
              <a:rPr lang="cs-CZ" dirty="0" smtClean="0"/>
              <a:t>– renesance, </a:t>
            </a:r>
            <a:r>
              <a:rPr lang="cs-CZ" i="1" dirty="0" smtClean="0"/>
              <a:t>Apoštolové</a:t>
            </a:r>
            <a:r>
              <a:rPr lang="cs-CZ" dirty="0" smtClean="0"/>
              <a:t> – reformace, </a:t>
            </a:r>
            <a:r>
              <a:rPr lang="cs-CZ" u="sng" dirty="0" smtClean="0"/>
              <a:t>Roky ze století </a:t>
            </a:r>
            <a:r>
              <a:rPr lang="cs-CZ" dirty="0" smtClean="0"/>
              <a:t>– francouzská revoluce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6344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ANTONÍN SOVA ( 1864 – 1928)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básník, prozaik; impresionista a symbolista</a:t>
            </a:r>
          </a:p>
          <a:p>
            <a:r>
              <a:rPr lang="cs-CZ" dirty="0" smtClean="0"/>
              <a:t>úředník Městské knihovny v Praze</a:t>
            </a:r>
          </a:p>
          <a:p>
            <a:r>
              <a:rPr lang="cs-CZ" dirty="0" smtClean="0"/>
              <a:t>obliba jižních Čech a Vysočiny = básník české krajiny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424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ANTONÍN SOVA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u="sng" dirty="0" smtClean="0"/>
              <a:t>Realistické sloky </a:t>
            </a:r>
            <a:r>
              <a:rPr lang="cs-CZ" dirty="0" smtClean="0"/>
              <a:t>– zachycení reality světa v jeho rozpornosti</a:t>
            </a:r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r>
              <a:rPr lang="cs-CZ" i="1" dirty="0" smtClean="0"/>
              <a:t>Impresionistická přírodní lyrika:</a:t>
            </a:r>
          </a:p>
          <a:p>
            <a:pPr marL="0" indent="0">
              <a:buNone/>
            </a:pPr>
            <a:r>
              <a:rPr lang="cs-CZ" b="1" u="sng" dirty="0" smtClean="0"/>
              <a:t>Květy intimních nálad </a:t>
            </a:r>
            <a:r>
              <a:rPr lang="cs-CZ" dirty="0" smtClean="0"/>
              <a:t>– impresionistická přírodní lyrika</a:t>
            </a:r>
          </a:p>
          <a:p>
            <a:r>
              <a:rPr lang="cs-CZ" dirty="0" smtClean="0"/>
              <a:t>melancholie, do obrazu krajiny promítá své duševní stavy, subjektivní nálady</a:t>
            </a:r>
          </a:p>
          <a:p>
            <a:pPr marL="0" indent="0">
              <a:buNone/>
            </a:pPr>
            <a:r>
              <a:rPr lang="cs-CZ" b="1" u="sng" dirty="0" smtClean="0"/>
              <a:t>Z mého kraje </a:t>
            </a:r>
            <a:r>
              <a:rPr lang="cs-CZ" dirty="0" smtClean="0"/>
              <a:t>– subjektivní a přírodní lyrika</a:t>
            </a:r>
          </a:p>
          <a:p>
            <a:r>
              <a:rPr lang="cs-CZ" dirty="0" smtClean="0"/>
              <a:t>citlivý vztah k rodnému kraji, detaily proměn ročních období</a:t>
            </a:r>
          </a:p>
          <a:p>
            <a:pPr marL="0" indent="0">
              <a:buNone/>
            </a:pPr>
            <a:r>
              <a:rPr lang="cs-CZ" b="1" u="sng" dirty="0" smtClean="0"/>
              <a:t>Soucit a vzdor </a:t>
            </a:r>
            <a:r>
              <a:rPr lang="cs-CZ" dirty="0" smtClean="0"/>
              <a:t>– vyjádření vnitřních rozporů člověka moderní doby, protispolečenská revolta</a:t>
            </a:r>
          </a:p>
          <a:p>
            <a:pPr marL="0" indent="0">
              <a:buNone/>
            </a:pPr>
            <a:r>
              <a:rPr lang="cs-CZ" b="1" u="sng" dirty="0" smtClean="0"/>
              <a:t>Zlomená duše </a:t>
            </a:r>
            <a:r>
              <a:rPr lang="cs-CZ" dirty="0" smtClean="0"/>
              <a:t>– kniha sedmi monologů, útok </a:t>
            </a:r>
            <a:r>
              <a:rPr lang="cs-CZ" dirty="0" smtClean="0"/>
              <a:t>proti </a:t>
            </a:r>
            <a:r>
              <a:rPr lang="cs-CZ" dirty="0" smtClean="0"/>
              <a:t>společnosti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9469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1066800"/>
          </a:xfrm>
        </p:spPr>
        <p:txBody>
          <a:bodyPr/>
          <a:lstStyle/>
          <a:p>
            <a:r>
              <a:rPr lang="cs-CZ" dirty="0" smtClean="0"/>
              <a:t>ANTONÍN SOVA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3251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i="1" dirty="0" smtClean="0"/>
              <a:t>Symbolická poezie:</a:t>
            </a:r>
          </a:p>
          <a:p>
            <a:pPr marL="0" indent="0">
              <a:buNone/>
            </a:pPr>
            <a:r>
              <a:rPr lang="cs-CZ" b="1" u="sng" dirty="0" smtClean="0"/>
              <a:t>Vybouřené smut</a:t>
            </a:r>
            <a:r>
              <a:rPr lang="cs-CZ" dirty="0" smtClean="0"/>
              <a:t>ky – typ sociálního symbolismu</a:t>
            </a:r>
          </a:p>
          <a:p>
            <a:r>
              <a:rPr lang="cs-CZ" dirty="0" smtClean="0"/>
              <a:t>stísněný pocit ze stavu společnosti = útěk poutníka do „pohoří snů“</a:t>
            </a:r>
          </a:p>
          <a:p>
            <a:pPr marL="0" indent="0">
              <a:buNone/>
            </a:pPr>
            <a:r>
              <a:rPr lang="cs-CZ" b="1" u="sng" dirty="0" smtClean="0"/>
              <a:t>Údolí nového království </a:t>
            </a:r>
            <a:r>
              <a:rPr lang="cs-CZ" dirty="0" smtClean="0"/>
              <a:t>– vrchol symbolismu  a individualismu</a:t>
            </a:r>
          </a:p>
          <a:p>
            <a:r>
              <a:rPr lang="cs-CZ" dirty="0" smtClean="0"/>
              <a:t>představa nového světa vyjádřená náboženskými symboly, vize Božího království na zemi</a:t>
            </a:r>
          </a:p>
          <a:p>
            <a:pPr marL="0" indent="0">
              <a:buNone/>
            </a:pPr>
            <a:r>
              <a:rPr lang="cs-CZ" b="1" u="sng" dirty="0" smtClean="0"/>
              <a:t>Dobrodružství odvahy </a:t>
            </a:r>
            <a:r>
              <a:rPr lang="cs-CZ" dirty="0" smtClean="0"/>
              <a:t>– vize kolektivní vzpoury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52537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ANTONÍN SOVA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25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Ještě jednou se vrátíme </a:t>
            </a:r>
            <a:r>
              <a:rPr lang="cs-CZ" dirty="0" smtClean="0"/>
              <a:t>– přírodní lyrika </a:t>
            </a:r>
          </a:p>
          <a:p>
            <a:pPr marL="0" indent="0">
              <a:buNone/>
            </a:pPr>
            <a:r>
              <a:rPr lang="cs-CZ" b="1" u="sng" dirty="0" smtClean="0"/>
              <a:t>Lyrika lásky a života </a:t>
            </a:r>
            <a:r>
              <a:rPr lang="cs-CZ" dirty="0" smtClean="0"/>
              <a:t>– intimní lyrika</a:t>
            </a:r>
          </a:p>
          <a:p>
            <a:pPr marL="0" indent="0">
              <a:buNone/>
            </a:pPr>
            <a:r>
              <a:rPr lang="cs-CZ" b="1" u="sng" dirty="0" smtClean="0"/>
              <a:t>Zpěvy domova </a:t>
            </a:r>
            <a:r>
              <a:rPr lang="cs-CZ" dirty="0" smtClean="0"/>
              <a:t>– reakce na 1. světovou válku</a:t>
            </a:r>
          </a:p>
          <a:p>
            <a:r>
              <a:rPr lang="cs-CZ" dirty="0" smtClean="0"/>
              <a:t>vyjádření vztahu k vlasti, osudu národa</a:t>
            </a:r>
          </a:p>
          <a:p>
            <a:pPr marL="0" indent="0">
              <a:buNone/>
            </a:pPr>
            <a:r>
              <a:rPr lang="cs-CZ" b="1" u="sng" dirty="0" smtClean="0"/>
              <a:t>Básníkovo jaro, Drsná láska </a:t>
            </a:r>
            <a:r>
              <a:rPr lang="cs-CZ" dirty="0" smtClean="0"/>
              <a:t>– vztah k domovu a přírodě</a:t>
            </a:r>
          </a:p>
          <a:p>
            <a:pPr marL="0" indent="0">
              <a:buNone/>
            </a:pPr>
            <a:r>
              <a:rPr lang="cs-CZ" i="1" dirty="0" smtClean="0"/>
              <a:t>Próza:</a:t>
            </a:r>
          </a:p>
          <a:p>
            <a:pPr marL="0" indent="0">
              <a:buNone/>
            </a:pPr>
            <a:r>
              <a:rPr lang="cs-CZ" b="1" u="sng" dirty="0" smtClean="0"/>
              <a:t>Ivův román </a:t>
            </a:r>
            <a:r>
              <a:rPr lang="cs-CZ" dirty="0" smtClean="0"/>
              <a:t>– psychologicky laděný román</a:t>
            </a:r>
          </a:p>
          <a:p>
            <a:r>
              <a:rPr lang="cs-CZ" dirty="0" smtClean="0"/>
              <a:t>lyrizace epiky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642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OTOKAR BŘEZINA (1868 – 1929)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vlastním jménem Václav Jebavý</a:t>
            </a:r>
          </a:p>
          <a:p>
            <a:r>
              <a:rPr lang="cs-CZ" dirty="0" smtClean="0"/>
              <a:t>básník, představitel symbolismu</a:t>
            </a:r>
          </a:p>
          <a:p>
            <a:r>
              <a:rPr lang="cs-CZ" dirty="0" smtClean="0"/>
              <a:t>jako symbolista dosáhl světového významu</a:t>
            </a:r>
          </a:p>
          <a:p>
            <a:r>
              <a:rPr lang="cs-CZ" dirty="0" smtClean="0"/>
              <a:t>působil jako učitel v Nové Říši na Moravě </a:t>
            </a:r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smtClean="0"/>
              <a:t>v Jaroměřicích</a:t>
            </a:r>
          </a:p>
          <a:p>
            <a:r>
              <a:rPr lang="cs-CZ" dirty="0" smtClean="0"/>
              <a:t>básně často připomínají náboženskou  meditaci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6425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OTOKAR BŘEZINA - 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32511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u="sng" dirty="0" smtClean="0"/>
              <a:t>Tajemné dálky </a:t>
            </a:r>
            <a:r>
              <a:rPr lang="cs-CZ" dirty="0" smtClean="0"/>
              <a:t>– intimní lyrika</a:t>
            </a:r>
          </a:p>
          <a:p>
            <a:r>
              <a:rPr lang="cs-CZ" dirty="0" smtClean="0"/>
              <a:t>odraz předcházejícího neradostného života</a:t>
            </a:r>
          </a:p>
          <a:p>
            <a:r>
              <a:rPr lang="cs-CZ" dirty="0" smtClean="0"/>
              <a:t>pesimismus pramenící z osobních prožitků</a:t>
            </a:r>
          </a:p>
          <a:p>
            <a:pPr marL="0" indent="0">
              <a:buNone/>
            </a:pPr>
            <a:r>
              <a:rPr lang="cs-CZ" b="1" u="sng" dirty="0" smtClean="0"/>
              <a:t>Svítání na západě </a:t>
            </a:r>
            <a:r>
              <a:rPr lang="cs-CZ" dirty="0" smtClean="0"/>
              <a:t>(západ = symbol smrti, vysvobození z pozemského utrpení)</a:t>
            </a:r>
          </a:p>
          <a:p>
            <a:r>
              <a:rPr lang="cs-CZ" dirty="0" smtClean="0"/>
              <a:t>naděje v podobě víry – pokus o překonání pesimisticky laděné poezie</a:t>
            </a:r>
          </a:p>
          <a:p>
            <a:pPr marL="0" indent="0">
              <a:buNone/>
            </a:pPr>
            <a:r>
              <a:rPr lang="cs-CZ" dirty="0" smtClean="0"/>
              <a:t>Větry od pólů – </a:t>
            </a:r>
            <a:r>
              <a:rPr lang="cs-CZ" dirty="0" smtClean="0"/>
              <a:t>nejabstraktnější </a:t>
            </a:r>
            <a:r>
              <a:rPr lang="cs-CZ" dirty="0" smtClean="0"/>
              <a:t>sbírka </a:t>
            </a:r>
          </a:p>
          <a:p>
            <a:r>
              <a:rPr lang="cs-CZ" dirty="0" smtClean="0"/>
              <a:t>vrcholí snaha oprostit se od reálného světa</a:t>
            </a:r>
          </a:p>
          <a:p>
            <a:r>
              <a:rPr lang="cs-CZ" dirty="0"/>
              <a:t>p</a:t>
            </a:r>
            <a:r>
              <a:rPr lang="cs-CZ" dirty="0" smtClean="0"/>
              <a:t>řesvědčení, že smyslem života je soucit a láska</a:t>
            </a:r>
          </a:p>
          <a:p>
            <a:r>
              <a:rPr lang="cs-CZ" dirty="0" smtClean="0"/>
              <a:t>vrchol kosmické poezie</a:t>
            </a:r>
          </a:p>
          <a:p>
            <a:r>
              <a:rPr lang="cs-CZ" dirty="0" smtClean="0"/>
              <a:t>Hledání odpovědi na otázku, jaká tajemná vůle ovládá svět</a:t>
            </a:r>
          </a:p>
          <a:p>
            <a:pPr marL="0" indent="0">
              <a:buNone/>
            </a:pPr>
            <a:r>
              <a:rPr lang="cs-CZ" b="1" u="sng" dirty="0" smtClean="0"/>
              <a:t>Stavitelé chrámů </a:t>
            </a:r>
            <a:r>
              <a:rPr lang="cs-CZ" dirty="0" smtClean="0"/>
              <a:t>– spojení vesmíru s pozemským životem</a:t>
            </a:r>
          </a:p>
          <a:p>
            <a:pPr marL="0" indent="0">
              <a:buNone/>
            </a:pPr>
            <a:r>
              <a:rPr lang="cs-CZ" b="1" u="sng" dirty="0" smtClean="0"/>
              <a:t>Ruce</a:t>
            </a:r>
            <a:r>
              <a:rPr lang="cs-CZ" dirty="0" smtClean="0"/>
              <a:t> – překonání individualismu, mlhavá představa o sbratření lidstva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u="sng" dirty="0" smtClean="0"/>
              <a:t>Hudba na náměstí, Skryté dějiny </a:t>
            </a:r>
            <a:r>
              <a:rPr lang="cs-CZ" dirty="0" smtClean="0"/>
              <a:t>– knihy esejí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5264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MODERNÍ REVUE A DEKADENTI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Moderní revue </a:t>
            </a:r>
            <a:r>
              <a:rPr lang="cs-CZ" dirty="0" smtClean="0"/>
              <a:t>(1894 – 1925) – měsíčník</a:t>
            </a:r>
          </a:p>
          <a:p>
            <a:r>
              <a:rPr lang="cs-CZ" dirty="0" smtClean="0"/>
              <a:t>vydávali Arnošt Procházka a Jiří Karásek            ze Lvovic</a:t>
            </a:r>
          </a:p>
          <a:p>
            <a:r>
              <a:rPr lang="cs-CZ" dirty="0" smtClean="0"/>
              <a:t>soustředila se na symbolisty a dekadenty</a:t>
            </a:r>
          </a:p>
          <a:p>
            <a:pPr marL="0" indent="0">
              <a:buNone/>
            </a:pPr>
            <a:r>
              <a:rPr lang="cs-CZ" b="1" u="sng" dirty="0" smtClean="0"/>
              <a:t>Jiří Karásek ze Lvovic </a:t>
            </a:r>
            <a:r>
              <a:rPr lang="cs-CZ" dirty="0" smtClean="0"/>
              <a:t>(1871 – 1951) – básník, výtvarný kritik a sběratel</a:t>
            </a:r>
          </a:p>
          <a:p>
            <a:pPr marL="0" indent="0">
              <a:buNone/>
            </a:pPr>
            <a:r>
              <a:rPr lang="cs-CZ" dirty="0" smtClean="0"/>
              <a:t>DÍLO:</a:t>
            </a:r>
          </a:p>
          <a:p>
            <a:pPr marL="0" indent="0">
              <a:buNone/>
            </a:pPr>
            <a:r>
              <a:rPr lang="cs-CZ" b="1" u="sng" dirty="0" smtClean="0"/>
              <a:t>Sodoma</a:t>
            </a:r>
            <a:r>
              <a:rPr lang="cs-CZ" dirty="0" smtClean="0"/>
              <a:t> – zakázáno cenzurou (sexuální podtext)</a:t>
            </a:r>
          </a:p>
          <a:p>
            <a:pPr marL="0" indent="0">
              <a:buNone/>
            </a:pPr>
            <a:r>
              <a:rPr lang="cs-CZ" b="1" u="sng" dirty="0" smtClean="0"/>
              <a:t>Gotická duše </a:t>
            </a:r>
            <a:r>
              <a:rPr lang="cs-CZ" dirty="0" smtClean="0"/>
              <a:t>(román) – básnická meditativní próza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0533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066800"/>
          </a:xfrm>
        </p:spPr>
        <p:txBody>
          <a:bodyPr/>
          <a:lstStyle/>
          <a:p>
            <a:r>
              <a:rPr lang="cs-CZ" dirty="0" smtClean="0"/>
              <a:t>MODERNÍ REVUE A DEKADENTI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32511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u="sng" dirty="0" smtClean="0"/>
              <a:t>Karel Hlaváček </a:t>
            </a:r>
            <a:r>
              <a:rPr lang="cs-CZ" dirty="0" smtClean="0"/>
              <a:t>(1874 – 1898) – básník, představitel dekadence a symbolismu</a:t>
            </a:r>
          </a:p>
          <a:p>
            <a:pPr marL="0" indent="0">
              <a:buNone/>
            </a:pPr>
            <a:r>
              <a:rPr lang="cs-CZ" dirty="0" smtClean="0"/>
              <a:t>DÍLO:</a:t>
            </a:r>
          </a:p>
          <a:p>
            <a:pPr marL="0" indent="0">
              <a:buNone/>
            </a:pPr>
            <a:r>
              <a:rPr lang="cs-CZ" b="1" u="sng" dirty="0" smtClean="0"/>
              <a:t>Sokolské sonety </a:t>
            </a:r>
            <a:r>
              <a:rPr lang="cs-CZ" dirty="0" smtClean="0"/>
              <a:t>– pozitivní přístup k životu, zdraví pravdě v duchu sokolských zásad</a:t>
            </a:r>
          </a:p>
          <a:p>
            <a:pPr marL="0" indent="0">
              <a:buNone/>
            </a:pPr>
            <a:r>
              <a:rPr lang="cs-CZ" b="1" u="sng" dirty="0" smtClean="0"/>
              <a:t>Pozdě k ránu </a:t>
            </a:r>
            <a:r>
              <a:rPr lang="cs-CZ" dirty="0" smtClean="0"/>
              <a:t>– baladická poezie, dekadentní sbírka</a:t>
            </a:r>
          </a:p>
          <a:p>
            <a:r>
              <a:rPr lang="cs-CZ" dirty="0" smtClean="0"/>
              <a:t>Vyjádření intenzívních citových zážitků</a:t>
            </a:r>
          </a:p>
          <a:p>
            <a:r>
              <a:rPr lang="cs-CZ" dirty="0" smtClean="0"/>
              <a:t>Hudebnost veršů, melancholické motivy</a:t>
            </a:r>
          </a:p>
          <a:p>
            <a:r>
              <a:rPr lang="cs-CZ" dirty="0" smtClean="0"/>
              <a:t>Kontrastnost: krása X ošklivost, láska X nenávist</a:t>
            </a:r>
          </a:p>
          <a:p>
            <a:pPr marL="0" indent="0">
              <a:buNone/>
            </a:pPr>
            <a:r>
              <a:rPr lang="cs-CZ" b="1" u="sng" dirty="0" smtClean="0"/>
              <a:t>Mstivá kantiléna </a:t>
            </a:r>
            <a:r>
              <a:rPr lang="cs-CZ" dirty="0" smtClean="0"/>
              <a:t>–  vrchol symbolismu</a:t>
            </a:r>
          </a:p>
          <a:p>
            <a:r>
              <a:rPr lang="cs-CZ" dirty="0" smtClean="0"/>
              <a:t>12 básní inspirovaných povstáním holandských gézů proti Španělům</a:t>
            </a:r>
          </a:p>
          <a:p>
            <a:r>
              <a:rPr lang="cs-CZ" dirty="0" smtClean="0"/>
              <a:t>Symbol odboje, revoltující tóny, marnost vzdoru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7842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OTÁZKY PRO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32511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1. Co víte o nástupu mladé generace v 90. letech 19. století a o Manifestu České moderny?</a:t>
            </a:r>
          </a:p>
          <a:p>
            <a:r>
              <a:rPr lang="cs-CZ" dirty="0" smtClean="0"/>
              <a:t>2. Čemu je věnován cyklus Svědomím věků J. S. </a:t>
            </a:r>
            <a:r>
              <a:rPr lang="cs-CZ" dirty="0" err="1" smtClean="0"/>
              <a:t>Machara</a:t>
            </a:r>
            <a:r>
              <a:rPr lang="cs-CZ" dirty="0" smtClean="0"/>
              <a:t>? Které jeho sbírky řadíme k politické lyrice?</a:t>
            </a:r>
          </a:p>
          <a:p>
            <a:r>
              <a:rPr lang="cs-CZ" dirty="0" smtClean="0"/>
              <a:t>3. Které sbírky Antonína Sovy patří k impresionismu, které k symbolismu? Na co reaguje sbírka Zpěvy domova?</a:t>
            </a:r>
          </a:p>
          <a:p>
            <a:r>
              <a:rPr lang="cs-CZ" dirty="0" smtClean="0"/>
              <a:t>4. Který básník je nejvýznamnějším symbolistou v české literatuře, které sbírky napsal?</a:t>
            </a:r>
          </a:p>
          <a:p>
            <a:r>
              <a:rPr lang="cs-CZ" dirty="0" smtClean="0"/>
              <a:t>5. Koho řadíme k představitelům dekadence v české literatuře?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1518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SOCHROVÁ Marie. </a:t>
            </a:r>
            <a:r>
              <a:rPr lang="cs-CZ" i="1" dirty="0"/>
              <a:t>Literatura v kostce pro SŠ. </a:t>
            </a:r>
            <a:r>
              <a:rPr lang="cs-CZ" dirty="0"/>
              <a:t>Havlíčkův Brod: Fragment, 2007, ISBN 978 – 80 – 253 – 0185 - 2</a:t>
            </a:r>
          </a:p>
          <a:p>
            <a:r>
              <a:rPr lang="cs-CZ" i="1" dirty="0"/>
              <a:t>Odmaturuj z literatury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2002, ISBN 80 – 86285 - 37 – 5</a:t>
            </a:r>
          </a:p>
          <a:p>
            <a:r>
              <a:rPr lang="cs-CZ" dirty="0"/>
              <a:t>KUDRYS Milan, FETTER W. Richard. </a:t>
            </a:r>
            <a:r>
              <a:rPr lang="cs-CZ" i="1" dirty="0"/>
              <a:t>Nástin dějin literatury</a:t>
            </a:r>
            <a:r>
              <a:rPr lang="cs-CZ" dirty="0"/>
              <a:t>. Praha: Fortuna, 1995, ISBN   80 – 7168 – 208 - X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402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369</TotalTime>
  <Words>1242</Words>
  <Application>Microsoft Office PowerPoint</Application>
  <PresentationFormat>Předvádění na obrazovce (4:3)</PresentationFormat>
  <Paragraphs>146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Urbanistický</vt:lpstr>
      <vt:lpstr>Prezentace aplikace PowerPoint</vt:lpstr>
      <vt:lpstr>ANOTACE</vt:lpstr>
      <vt:lpstr>LITERATURA 1. POLOVINY        20. STOLETÍ</vt:lpstr>
      <vt:lpstr>SPOLEČENSKO – HISTORICKÉ POZADÍ</vt:lpstr>
      <vt:lpstr>ČESKÁ LITERÁRNÍ MODERNA</vt:lpstr>
      <vt:lpstr>ČESKÁ LITERÁRNÍ MODERNA</vt:lpstr>
      <vt:lpstr>JOSEF SVATOPLUK MACHAR  (1864 – 1942)</vt:lpstr>
      <vt:lpstr>JOSEF SVATOPLUK MACHAR - DÍLO </vt:lpstr>
      <vt:lpstr>J. S. MACHAR - DÍLO</vt:lpstr>
      <vt:lpstr>J. S. MACHAR - DÍLO</vt:lpstr>
      <vt:lpstr>ANTONÍN SOVA ( 1864 – 1928)</vt:lpstr>
      <vt:lpstr>ANTONÍN SOVA - DÍLO</vt:lpstr>
      <vt:lpstr>ANTONÍN SOVA - DÍLO</vt:lpstr>
      <vt:lpstr>ANTONÍN SOVA - DÍLO</vt:lpstr>
      <vt:lpstr>OTOKAR BŘEZINA (1868 – 1929)</vt:lpstr>
      <vt:lpstr>OTOKAR BŘEZINA - DÍLO</vt:lpstr>
      <vt:lpstr>MODERNÍ REVUE A DEKADENTI</vt:lpstr>
      <vt:lpstr>MODERNÍ REVUE A DEKADENTI</vt:lpstr>
      <vt:lpstr>OTÁZKY PRO OPAKOVÁNÍ</vt:lpstr>
      <vt:lpstr>ZDROJE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LITERATURA NA PŘELOMU 19. A 20. STOLETÍ</dc:title>
  <dc:creator>UZIVATEL</dc:creator>
  <cp:lastModifiedBy>reznickovakarla</cp:lastModifiedBy>
  <cp:revision>27</cp:revision>
  <dcterms:created xsi:type="dcterms:W3CDTF">2013-06-27T11:35:34Z</dcterms:created>
  <dcterms:modified xsi:type="dcterms:W3CDTF">2013-07-03T07:08:09Z</dcterms:modified>
</cp:coreProperties>
</file>