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7" r:id="rId2"/>
    <p:sldId id="27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74" r:id="rId17"/>
    <p:sldId id="270" r:id="rId18"/>
    <p:sldId id="271" r:id="rId19"/>
    <p:sldId id="272" r:id="rId20"/>
    <p:sldId id="269" r:id="rId21"/>
    <p:sldId id="273" r:id="rId22"/>
    <p:sldId id="275" r:id="rId23"/>
    <p:sldId id="278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CAD12BAA-0060-498D-BFF2-CCCD143D231B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33279E8A-10EA-4DE4-ACD5-2E809EFA1E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12BAA-0060-498D-BFF2-CCCD143D231B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79E8A-10EA-4DE4-ACD5-2E809EFA1E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12BAA-0060-498D-BFF2-CCCD143D231B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79E8A-10EA-4DE4-ACD5-2E809EFA1E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12BAA-0060-498D-BFF2-CCCD143D231B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79E8A-10EA-4DE4-ACD5-2E809EFA1E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AD12BAA-0060-498D-BFF2-CCCD143D231B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3279E8A-10EA-4DE4-ACD5-2E809EFA1EF5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CAD12BAA-0060-498D-BFF2-CCCD143D231B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33279E8A-10EA-4DE4-ACD5-2E809EFA1E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12BAA-0060-498D-BFF2-CCCD143D231B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79E8A-10EA-4DE4-ACD5-2E809EFA1E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12BAA-0060-498D-BFF2-CCCD143D231B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79E8A-10EA-4DE4-ACD5-2E809EFA1E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12BAA-0060-498D-BFF2-CCCD143D231B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79E8A-10EA-4DE4-ACD5-2E809EFA1E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12BAA-0060-498D-BFF2-CCCD143D231B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79E8A-10EA-4DE4-ACD5-2E809EFA1E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12BAA-0060-498D-BFF2-CCCD143D231B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79E8A-10EA-4DE4-ACD5-2E809EFA1E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CAD12BAA-0060-498D-BFF2-CCCD143D231B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33279E8A-10EA-4DE4-ACD5-2E809EFA1EF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88852" y="0"/>
            <a:ext cx="95551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3419475" y="2133600"/>
            <a:ext cx="381682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Mgr. Marie Havránková</a:t>
            </a:r>
            <a:endParaRPr lang="cs-CZ" b="1" dirty="0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3419474" y="2708275"/>
            <a:ext cx="324075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dirty="0" smtClean="0"/>
              <a:t>GENERACE BUŘIČŮ</a:t>
            </a:r>
            <a:endParaRPr lang="cs-CZ" b="1" dirty="0"/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3449927" y="3429000"/>
            <a:ext cx="251639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 smtClean="0"/>
              <a:t>Literatura 1. pol. 20.stol.</a:t>
            </a:r>
            <a:endParaRPr lang="cs-CZ" b="1" dirty="0"/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3449927" y="4005263"/>
            <a:ext cx="129253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2. </a:t>
            </a:r>
            <a:r>
              <a:rPr lang="cs-CZ" b="1" dirty="0"/>
              <a:t>ročník</a:t>
            </a:r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3419475" y="5229225"/>
            <a:ext cx="1466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Srpen 2012 </a:t>
            </a:r>
          </a:p>
        </p:txBody>
      </p:sp>
    </p:spTree>
    <p:extLst>
      <p:ext uri="{BB962C8B-B14F-4D97-AF65-F5344CB8AC3E}">
        <p14:creationId xmlns:p14="http://schemas.microsoft.com/office/powerpoint/2010/main" val="2064575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Cílem této prezentace je seznámení žáků              s tvorbou generace buřičů. Žáci si mají uvědomit, že i pomocí literárního díla lze protestovat proti společenským jevům.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9540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LITERATURA 1. POLOVINY       20. STOLETÍ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LITERATURA NA PŘELOMU 19. A 20. </a:t>
            </a:r>
            <a:r>
              <a:rPr lang="cs-CZ" smtClean="0"/>
              <a:t>STOLETÍ - GENERACE </a:t>
            </a:r>
            <a:r>
              <a:rPr lang="cs-CZ" dirty="0" smtClean="0"/>
              <a:t>BUŘIČŮ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8478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/>
          <a:lstStyle/>
          <a:p>
            <a:r>
              <a:rPr lang="cs-CZ" dirty="0" smtClean="0"/>
              <a:t>GENERACE BUŘIČŮ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25112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přelom století – hospodářský růst a společenský pohyb –proti tomu vystupuje </a:t>
            </a:r>
            <a:r>
              <a:rPr lang="cs-CZ" b="1" dirty="0" smtClean="0"/>
              <a:t>generace buřičů a anarchistů</a:t>
            </a:r>
          </a:p>
          <a:p>
            <a:r>
              <a:rPr lang="cs-CZ" b="1" dirty="0" smtClean="0"/>
              <a:t>anarchismus</a:t>
            </a:r>
            <a:r>
              <a:rPr lang="cs-CZ" dirty="0" smtClean="0"/>
              <a:t> -  úsilí o neomezenou svobodu, odmítnutí autority státu, kritika aktuálního dění, revolta, destrukce měšťáckého světa individuálním činem</a:t>
            </a:r>
          </a:p>
          <a:p>
            <a:r>
              <a:rPr lang="cs-CZ" b="1" dirty="0" smtClean="0"/>
              <a:t>antimilitarismus</a:t>
            </a:r>
            <a:r>
              <a:rPr lang="cs-CZ" dirty="0" smtClean="0"/>
              <a:t> – hnutí odmítající válku</a:t>
            </a:r>
          </a:p>
          <a:p>
            <a:r>
              <a:rPr lang="cs-CZ" b="1" dirty="0" smtClean="0"/>
              <a:t>civilismus</a:t>
            </a:r>
            <a:r>
              <a:rPr lang="cs-CZ" dirty="0" smtClean="0"/>
              <a:t> – oslava moderní techniky a civilizace</a:t>
            </a:r>
          </a:p>
          <a:p>
            <a:r>
              <a:rPr lang="cs-CZ" b="1" dirty="0" smtClean="0"/>
              <a:t>vitalismus </a:t>
            </a:r>
            <a:r>
              <a:rPr lang="cs-CZ" dirty="0" smtClean="0"/>
              <a:t>– oslava života kult přírody, radost , citové a smyslové prožitky</a:t>
            </a:r>
          </a:p>
          <a:p>
            <a:r>
              <a:rPr lang="cs-CZ" dirty="0" smtClean="0"/>
              <a:t>odpor ke společnosti, pesimismus = buřičství a radikalismus, bohémský způsob života, tuláctví, myšlenky satanismu, dekadence = poezie osobních prožitků, pohled na svět bez iluzí, zájem o sociální problematiku, odpor k falešné morálce</a:t>
            </a:r>
          </a:p>
          <a:p>
            <a:r>
              <a:rPr lang="cs-CZ" dirty="0" smtClean="0"/>
              <a:t>dočasně je spojoval časopis </a:t>
            </a:r>
            <a:r>
              <a:rPr lang="cs-CZ" b="1" dirty="0" smtClean="0"/>
              <a:t>Nový kult </a:t>
            </a:r>
            <a:r>
              <a:rPr lang="cs-CZ" dirty="0" smtClean="0"/>
              <a:t>-  založen S. K. Neumannem</a:t>
            </a:r>
          </a:p>
          <a:p>
            <a:r>
              <a:rPr lang="cs-CZ" dirty="0" smtClean="0"/>
              <a:t>pak rozdílné cesty vývoje, hledání nových jistot (vztah k vlasti, levicová orientace, satira a skepse)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6216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29600" cy="1066800"/>
          </a:xfrm>
        </p:spPr>
        <p:txBody>
          <a:bodyPr/>
          <a:lstStyle/>
          <a:p>
            <a:r>
              <a:rPr lang="cs-CZ" dirty="0" smtClean="0"/>
              <a:t>VIKTOR DYK (1877 – 1931)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32511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básník, dramatik, prozaik</a:t>
            </a:r>
          </a:p>
          <a:p>
            <a:r>
              <a:rPr lang="cs-CZ" dirty="0" smtClean="0"/>
              <a:t>vystudoval právnickou fakultu, působil jako novinář</a:t>
            </a:r>
          </a:p>
          <a:p>
            <a:r>
              <a:rPr lang="cs-CZ" dirty="0" smtClean="0"/>
              <a:t>po vzniku Československa redaktor Národních listů</a:t>
            </a:r>
          </a:p>
          <a:p>
            <a:r>
              <a:rPr lang="cs-CZ" dirty="0" smtClean="0"/>
              <a:t>senátor za národně – demokratickou stranu</a:t>
            </a:r>
          </a:p>
          <a:p>
            <a:r>
              <a:rPr lang="cs-CZ" dirty="0" smtClean="0"/>
              <a:t>zahynul tragicky v Jaderském moři</a:t>
            </a:r>
          </a:p>
          <a:p>
            <a:r>
              <a:rPr lang="cs-CZ" dirty="0" smtClean="0"/>
              <a:t>Vstup do literatury ve znamení negace, protispolečenské vzpoury , skepse i touhy          po jejím překonání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2436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/>
          <a:lstStyle/>
          <a:p>
            <a:r>
              <a:rPr lang="cs-CZ" dirty="0" smtClean="0"/>
              <a:t>VIKTOR DYK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32511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i="1" dirty="0" smtClean="0"/>
              <a:t>Poezie</a:t>
            </a:r>
          </a:p>
          <a:p>
            <a:pPr marL="0" indent="0">
              <a:buNone/>
            </a:pPr>
            <a:r>
              <a:rPr lang="cs-CZ" b="1" u="sng" dirty="0" smtClean="0"/>
              <a:t>A porta </a:t>
            </a:r>
            <a:r>
              <a:rPr lang="cs-CZ" b="1" u="sng" dirty="0" err="1" smtClean="0"/>
              <a:t>inferi</a:t>
            </a:r>
            <a:r>
              <a:rPr lang="cs-CZ" b="1" u="sng" dirty="0" smtClean="0"/>
              <a:t>, Síla života, Marnosti </a:t>
            </a:r>
            <a:r>
              <a:rPr lang="cs-CZ" dirty="0" smtClean="0"/>
              <a:t>– </a:t>
            </a:r>
          </a:p>
          <a:p>
            <a:r>
              <a:rPr lang="cs-CZ" dirty="0" smtClean="0"/>
              <a:t>subjektivní lyrika, vliv symbolismu a dekadence</a:t>
            </a:r>
          </a:p>
          <a:p>
            <a:r>
              <a:rPr lang="cs-CZ" dirty="0"/>
              <a:t>t</a:t>
            </a:r>
            <a:r>
              <a:rPr lang="cs-CZ" dirty="0" smtClean="0"/>
              <a:t>ragikomické pojetí života, sebeironie, kritika společnosti</a:t>
            </a:r>
          </a:p>
          <a:p>
            <a:pPr marL="0" indent="0">
              <a:buNone/>
            </a:pPr>
            <a:r>
              <a:rPr lang="cs-CZ" b="1" u="sng" dirty="0" smtClean="0"/>
              <a:t>Buřiči </a:t>
            </a:r>
            <a:r>
              <a:rPr lang="cs-CZ" dirty="0" smtClean="0"/>
              <a:t>– veršované povídky, protispolečenský postoj, blíží se      k anarchismu</a:t>
            </a:r>
          </a:p>
          <a:p>
            <a:pPr marL="0" indent="0">
              <a:buNone/>
            </a:pPr>
            <a:r>
              <a:rPr lang="cs-CZ" b="1" u="sng" dirty="0" smtClean="0"/>
              <a:t>Milá sedmi loupežníků </a:t>
            </a:r>
            <a:r>
              <a:rPr lang="cs-CZ" dirty="0" smtClean="0"/>
              <a:t>– lyrickoepická poema,                balada o  lásce, zradě, pomstě</a:t>
            </a:r>
          </a:p>
          <a:p>
            <a:pPr marL="0" indent="0">
              <a:buNone/>
            </a:pPr>
            <a:r>
              <a:rPr lang="cs-CZ" b="1" u="sng" dirty="0" smtClean="0"/>
              <a:t>Satiry a sarkasmy, Pohádky z naší vesnice </a:t>
            </a:r>
            <a:r>
              <a:rPr lang="cs-CZ" dirty="0" smtClean="0"/>
              <a:t>–                 satiry na nedostatky společnosti</a:t>
            </a:r>
          </a:p>
          <a:p>
            <a:pPr marL="0" indent="0">
              <a:buNone/>
            </a:pPr>
            <a:r>
              <a:rPr lang="cs-CZ" b="1" u="sng" dirty="0" smtClean="0"/>
              <a:t>Lehké a těžké kroky, Anebo, Okno, Poslední rok    </a:t>
            </a:r>
            <a:r>
              <a:rPr lang="cs-CZ" dirty="0" smtClean="0"/>
              <a:t>(válečná tetralogie) – reakce na 1. světovou válku, základní téma: myšlenka národa a státní samostatnosti</a:t>
            </a:r>
          </a:p>
          <a:p>
            <a:pPr marL="0" indent="0">
              <a:buNone/>
            </a:pPr>
            <a:r>
              <a:rPr lang="cs-CZ" b="1" u="sng" dirty="0" smtClean="0"/>
              <a:t>Devátá vlna </a:t>
            </a:r>
            <a:r>
              <a:rPr lang="cs-CZ" dirty="0" smtClean="0"/>
              <a:t>– předznamenání tragické smrti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3208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/>
          <a:lstStyle/>
          <a:p>
            <a:r>
              <a:rPr lang="cs-CZ" dirty="0" smtClean="0"/>
              <a:t>VIKTOR DYK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32511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i="1" dirty="0" smtClean="0"/>
              <a:t>Próza</a:t>
            </a:r>
          </a:p>
          <a:p>
            <a:pPr marL="0" indent="0">
              <a:buNone/>
            </a:pPr>
            <a:r>
              <a:rPr lang="cs-CZ" b="1" u="sng" dirty="0" smtClean="0"/>
              <a:t>Krysař</a:t>
            </a:r>
            <a:r>
              <a:rPr lang="cs-CZ" dirty="0" smtClean="0"/>
              <a:t> – novela podle německé pověsti z města </a:t>
            </a:r>
            <a:r>
              <a:rPr lang="cs-CZ" dirty="0" err="1" smtClean="0"/>
              <a:t>Hammeln</a:t>
            </a:r>
            <a:endParaRPr lang="cs-CZ" dirty="0" smtClean="0"/>
          </a:p>
          <a:p>
            <a:r>
              <a:rPr lang="cs-CZ" dirty="0" smtClean="0"/>
              <a:t>hrdina je osamělý, hrdý individualista</a:t>
            </a:r>
          </a:p>
          <a:p>
            <a:r>
              <a:rPr lang="cs-CZ" dirty="0" smtClean="0"/>
              <a:t>odpor k malosti a bezpáteřnosti</a:t>
            </a:r>
          </a:p>
          <a:p>
            <a:pPr marL="0" indent="0">
              <a:buNone/>
            </a:pPr>
            <a:r>
              <a:rPr lang="cs-CZ" i="1" dirty="0" smtClean="0"/>
              <a:t>Drama</a:t>
            </a:r>
          </a:p>
          <a:p>
            <a:pPr marL="0" indent="0">
              <a:buNone/>
            </a:pPr>
            <a:r>
              <a:rPr lang="cs-CZ" b="1" u="sng" dirty="0" smtClean="0"/>
              <a:t>Zmoudření Dona </a:t>
            </a:r>
            <a:r>
              <a:rPr lang="cs-CZ" b="1" u="sng" dirty="0" err="1" smtClean="0"/>
              <a:t>Quijota</a:t>
            </a:r>
            <a:r>
              <a:rPr lang="cs-CZ" b="1" u="sng" dirty="0" smtClean="0"/>
              <a:t> </a:t>
            </a:r>
            <a:r>
              <a:rPr lang="cs-CZ" dirty="0" smtClean="0"/>
              <a:t>– tzv. </a:t>
            </a:r>
            <a:r>
              <a:rPr lang="cs-CZ" i="1" dirty="0" smtClean="0"/>
              <a:t>problémové drama</a:t>
            </a:r>
          </a:p>
          <a:p>
            <a:r>
              <a:rPr lang="cs-CZ" dirty="0" smtClean="0"/>
              <a:t>dílo českého divadelního symbolismu</a:t>
            </a:r>
          </a:p>
          <a:p>
            <a:r>
              <a:rPr lang="cs-CZ" dirty="0" smtClean="0"/>
              <a:t>tragikomický rytíř je pojat jako snílek, který ztrátou iluzí a snů (zmoudřením) ztrácí smysl života a umírá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6032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FRANTIŠEK GELLNER (1881 – 1914)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325112"/>
          </a:xfrm>
        </p:spPr>
        <p:txBody>
          <a:bodyPr/>
          <a:lstStyle/>
          <a:p>
            <a:r>
              <a:rPr lang="cs-CZ" dirty="0" smtClean="0"/>
              <a:t>básník, prozaik a fejetonista, satirik, kreslíř a karikaturista, studoval i malířství</a:t>
            </a:r>
          </a:p>
          <a:p>
            <a:r>
              <a:rPr lang="cs-CZ" dirty="0" smtClean="0"/>
              <a:t>redaktor Lidových novin v Brně </a:t>
            </a:r>
          </a:p>
          <a:p>
            <a:r>
              <a:rPr lang="cs-CZ" dirty="0" smtClean="0"/>
              <a:t>bohémský způsob života = projev revolty</a:t>
            </a:r>
          </a:p>
          <a:p>
            <a:r>
              <a:rPr lang="cs-CZ" dirty="0" smtClean="0"/>
              <a:t>zahynul v prvním roce války</a:t>
            </a:r>
          </a:p>
          <a:p>
            <a:r>
              <a:rPr lang="cs-CZ" dirty="0" smtClean="0"/>
              <a:t>Ve své tvorbě vychází z konkrétního zážitku a konkrétní situace, z hořkosti, </a:t>
            </a:r>
            <a:r>
              <a:rPr lang="cs-CZ" dirty="0" err="1" smtClean="0"/>
              <a:t>vytržností</a:t>
            </a:r>
            <a:r>
              <a:rPr lang="cs-CZ" dirty="0" smtClean="0"/>
              <a:t>, </a:t>
            </a:r>
            <a:r>
              <a:rPr lang="cs-CZ" dirty="0" smtClean="0"/>
              <a:t>odporu vůči oficiální společnosti, z deziluze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1981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>
            <a:normAutofit/>
          </a:bodyPr>
          <a:lstStyle/>
          <a:p>
            <a:r>
              <a:rPr lang="cs-CZ" dirty="0" smtClean="0"/>
              <a:t>FRANTIŠEK GELLNER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32511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Po nás ať přijde potopa, Radosti života </a:t>
            </a:r>
            <a:r>
              <a:rPr lang="cs-CZ" dirty="0" smtClean="0"/>
              <a:t>–</a:t>
            </a:r>
          </a:p>
          <a:p>
            <a:r>
              <a:rPr lang="cs-CZ" dirty="0" smtClean="0"/>
              <a:t> subjektivní lyrika</a:t>
            </a:r>
          </a:p>
          <a:p>
            <a:r>
              <a:rPr lang="cs-CZ" dirty="0" smtClean="0"/>
              <a:t>cynický výsměch bohéma měšťácké společnosti, forma zpovědi</a:t>
            </a:r>
          </a:p>
          <a:p>
            <a:r>
              <a:rPr lang="cs-CZ" dirty="0" smtClean="0"/>
              <a:t>jednoduché verše podobné popěvkům</a:t>
            </a:r>
          </a:p>
          <a:p>
            <a:pPr marL="0" indent="0">
              <a:buNone/>
            </a:pPr>
            <a:r>
              <a:rPr lang="cs-CZ" b="1" u="sng" dirty="0" smtClean="0"/>
              <a:t>Nové verše </a:t>
            </a:r>
            <a:r>
              <a:rPr lang="cs-CZ" dirty="0" smtClean="0"/>
              <a:t>(vydáno posmrtně) – </a:t>
            </a:r>
          </a:p>
          <a:p>
            <a:r>
              <a:rPr lang="cs-CZ" dirty="0" smtClean="0"/>
              <a:t>svědectví postupného básníkova dozrávání a zklidňování</a:t>
            </a:r>
          </a:p>
          <a:p>
            <a:r>
              <a:rPr lang="cs-CZ" dirty="0" smtClean="0"/>
              <a:t>psal i časovou politickou satiru, politické kuplety, fejetony, povídky, otiskoval populární kresby na politické téma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2788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836712"/>
            <a:ext cx="8229600" cy="1066800"/>
          </a:xfrm>
        </p:spPr>
        <p:txBody>
          <a:bodyPr/>
          <a:lstStyle/>
          <a:p>
            <a:r>
              <a:rPr lang="cs-CZ" dirty="0" smtClean="0"/>
              <a:t>FRÁŇA ŠRÁMEK (1877 – 1952)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2511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básník, prozaik, dramatik</a:t>
            </a:r>
          </a:p>
          <a:p>
            <a:r>
              <a:rPr lang="cs-CZ" dirty="0" smtClean="0"/>
              <a:t>studia práv přerušil jednoroční dobrovolnou vojenskou službou</a:t>
            </a:r>
          </a:p>
          <a:p>
            <a:r>
              <a:rPr lang="cs-CZ" dirty="0" smtClean="0"/>
              <a:t>1905 uvězněn za účast na studentských demonstracích</a:t>
            </a:r>
          </a:p>
          <a:p>
            <a:r>
              <a:rPr lang="cs-CZ" dirty="0" smtClean="0"/>
              <a:t>povolán na vojenské cvičení – uvězněn za báseň Píšou mi psaní</a:t>
            </a:r>
          </a:p>
          <a:p>
            <a:r>
              <a:rPr lang="cs-CZ" dirty="0" smtClean="0"/>
              <a:t>1. světovou válku strávil na několika frontách</a:t>
            </a:r>
          </a:p>
          <a:p>
            <a:r>
              <a:rPr lang="cs-CZ" dirty="0" smtClean="0"/>
              <a:t>po válce se nezařadil k žádné literární skupině </a:t>
            </a:r>
          </a:p>
          <a:p>
            <a:r>
              <a:rPr lang="cs-CZ" dirty="0" smtClean="0"/>
              <a:t>žil v ústraní v Praze a v Sobotce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4149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/>
          <a:lstStyle/>
          <a:p>
            <a:r>
              <a:rPr lang="cs-CZ" dirty="0" smtClean="0"/>
              <a:t>FRÁŇA ŠRÁMEK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8229600" cy="432511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i="1" dirty="0" smtClean="0"/>
              <a:t>Poezie</a:t>
            </a:r>
          </a:p>
          <a:p>
            <a:pPr marL="0" indent="0">
              <a:buNone/>
            </a:pPr>
            <a:r>
              <a:rPr lang="cs-CZ" b="1" u="sng" dirty="0" smtClean="0"/>
              <a:t>Života bído, přec tě mám rád </a:t>
            </a:r>
            <a:r>
              <a:rPr lang="cs-CZ" dirty="0" smtClean="0"/>
              <a:t>– anarchistická lyrika</a:t>
            </a:r>
          </a:p>
          <a:p>
            <a:r>
              <a:rPr lang="cs-CZ" dirty="0" smtClean="0"/>
              <a:t>sociální tematika nespravedlnosti a ponižování člověka; provokující buřičství, výsměch</a:t>
            </a:r>
          </a:p>
          <a:p>
            <a:pPr marL="0" indent="0">
              <a:buNone/>
            </a:pPr>
            <a:r>
              <a:rPr lang="cs-CZ" b="1" u="sng" dirty="0" smtClean="0"/>
              <a:t>Modrý a rudý </a:t>
            </a:r>
            <a:r>
              <a:rPr lang="cs-CZ" dirty="0" smtClean="0"/>
              <a:t>– odpor proti válce</a:t>
            </a:r>
          </a:p>
          <a:p>
            <a:r>
              <a:rPr lang="cs-CZ" dirty="0" smtClean="0"/>
              <a:t>anarchistický útok na společnost, výsměch</a:t>
            </a:r>
          </a:p>
          <a:p>
            <a:r>
              <a:rPr lang="cs-CZ" dirty="0" smtClean="0"/>
              <a:t>odraz osobních prožitků</a:t>
            </a:r>
          </a:p>
          <a:p>
            <a:pPr marL="0" indent="0">
              <a:buNone/>
            </a:pPr>
            <a:r>
              <a:rPr lang="cs-CZ" b="1" u="sng" dirty="0" smtClean="0"/>
              <a:t>Splav </a:t>
            </a:r>
            <a:r>
              <a:rPr lang="cs-CZ" dirty="0" smtClean="0"/>
              <a:t>– milostná a přírodní lyrika</a:t>
            </a:r>
          </a:p>
          <a:p>
            <a:r>
              <a:rPr lang="cs-CZ" dirty="0" smtClean="0"/>
              <a:t>vztah k přírodě, k domovu, ale i odraz válečných hrůz</a:t>
            </a:r>
          </a:p>
          <a:p>
            <a:pPr marL="0" indent="0">
              <a:buNone/>
            </a:pPr>
            <a:r>
              <a:rPr lang="cs-CZ" b="1" u="sng" dirty="0" smtClean="0"/>
              <a:t>Rány, růže </a:t>
            </a:r>
            <a:r>
              <a:rPr lang="cs-CZ" dirty="0" smtClean="0"/>
              <a:t>– verše z doby války  </a:t>
            </a:r>
          </a:p>
          <a:p>
            <a:r>
              <a:rPr lang="cs-CZ" dirty="0" smtClean="0"/>
              <a:t>vlastenectví, odpor k fašismu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4239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FRÁŇA ŠRÁMEK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32511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i="1" dirty="0" smtClean="0"/>
              <a:t>Próza</a:t>
            </a:r>
          </a:p>
          <a:p>
            <a:pPr marL="0" indent="0">
              <a:buNone/>
            </a:pPr>
            <a:r>
              <a:rPr lang="cs-CZ" b="1" u="sng" dirty="0" smtClean="0"/>
              <a:t>Prvních jedenadvacet </a:t>
            </a:r>
            <a:r>
              <a:rPr lang="cs-CZ" dirty="0" smtClean="0"/>
              <a:t>– povídkový soubor</a:t>
            </a:r>
          </a:p>
          <a:p>
            <a:r>
              <a:rPr lang="cs-CZ" dirty="0" smtClean="0"/>
              <a:t>náměty ze života buřičů, ztroskotanců</a:t>
            </a:r>
          </a:p>
          <a:p>
            <a:r>
              <a:rPr lang="cs-CZ" dirty="0" smtClean="0"/>
              <a:t>společenská kritika, </a:t>
            </a:r>
            <a:r>
              <a:rPr lang="cs-CZ" dirty="0" err="1" smtClean="0"/>
              <a:t>ronie</a:t>
            </a:r>
            <a:endParaRPr lang="cs-CZ" dirty="0" smtClean="0"/>
          </a:p>
          <a:p>
            <a:pPr marL="0" indent="0">
              <a:buNone/>
            </a:pPr>
            <a:r>
              <a:rPr lang="cs-CZ" b="1" u="sng" dirty="0" smtClean="0"/>
              <a:t>Stříbrný vítr </a:t>
            </a:r>
            <a:r>
              <a:rPr lang="cs-CZ" dirty="0" smtClean="0"/>
              <a:t>– impresionistický román</a:t>
            </a:r>
          </a:p>
          <a:p>
            <a:r>
              <a:rPr lang="cs-CZ" dirty="0" smtClean="0"/>
              <a:t>příběh dospívajícího studenta Jana </a:t>
            </a:r>
            <a:r>
              <a:rPr lang="cs-CZ" dirty="0" err="1" smtClean="0"/>
              <a:t>Ratkina</a:t>
            </a:r>
            <a:endParaRPr lang="cs-CZ" dirty="0" smtClean="0"/>
          </a:p>
          <a:p>
            <a:r>
              <a:rPr lang="cs-CZ" dirty="0" smtClean="0"/>
              <a:t>střetnutí s pokryteckou měšťáckou společností a morálkou X zrání mladé generace</a:t>
            </a:r>
          </a:p>
          <a:p>
            <a:r>
              <a:rPr lang="cs-CZ" dirty="0" smtClean="0"/>
              <a:t>„stříbrný vítr“ = symbol věčného mládí, naděje</a:t>
            </a:r>
          </a:p>
          <a:p>
            <a:pPr marL="0" indent="0">
              <a:buNone/>
            </a:pPr>
            <a:r>
              <a:rPr lang="cs-CZ" b="1" u="sng" dirty="0" smtClean="0"/>
              <a:t>Tělo </a:t>
            </a:r>
            <a:r>
              <a:rPr lang="cs-CZ" dirty="0" smtClean="0"/>
              <a:t>– vitalistický román</a:t>
            </a:r>
          </a:p>
          <a:p>
            <a:r>
              <a:rPr lang="cs-CZ" dirty="0" smtClean="0"/>
              <a:t>chvála plného života X válka, která ničí štěstí lidí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6934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/>
          <a:lstStyle/>
          <a:p>
            <a:r>
              <a:rPr lang="cs-CZ" dirty="0" smtClean="0"/>
              <a:t>FRÁŇA ŠRÁMEK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325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i="1" dirty="0" smtClean="0"/>
              <a:t>Drama (</a:t>
            </a:r>
            <a:r>
              <a:rPr lang="cs-CZ" dirty="0" smtClean="0"/>
              <a:t>ovlivněno impresionismem)</a:t>
            </a:r>
          </a:p>
          <a:p>
            <a:pPr marL="0" indent="0">
              <a:buNone/>
            </a:pPr>
            <a:r>
              <a:rPr lang="cs-CZ" b="1" u="sng" dirty="0" smtClean="0"/>
              <a:t>Léto </a:t>
            </a:r>
            <a:r>
              <a:rPr lang="cs-CZ" dirty="0" smtClean="0"/>
              <a:t>– oslava mládí a lásky (Jeník Skalník a </a:t>
            </a:r>
            <a:r>
              <a:rPr lang="cs-CZ" dirty="0" err="1" smtClean="0"/>
              <a:t>Stázka</a:t>
            </a:r>
            <a:r>
              <a:rPr lang="cs-CZ" dirty="0" smtClean="0"/>
              <a:t>) X měšťácký svět</a:t>
            </a:r>
          </a:p>
          <a:p>
            <a:pPr marL="0" indent="0">
              <a:buNone/>
            </a:pPr>
            <a:r>
              <a:rPr lang="cs-CZ" b="1" u="sng" dirty="0" smtClean="0"/>
              <a:t>Měsíc nad řekou </a:t>
            </a:r>
            <a:r>
              <a:rPr lang="cs-CZ" dirty="0" smtClean="0"/>
              <a:t>– </a:t>
            </a:r>
          </a:p>
          <a:p>
            <a:r>
              <a:rPr lang="cs-CZ" dirty="0" smtClean="0"/>
              <a:t>melancholická atmosféra (vzpomínky na  písecké gymnázium)</a:t>
            </a:r>
          </a:p>
          <a:p>
            <a:r>
              <a:rPr lang="cs-CZ" dirty="0" smtClean="0"/>
              <a:t>sjezd abiturientů, stesk stárnoucí generace, smír a rezignace X svět jejich synů a dcer</a:t>
            </a:r>
          </a:p>
          <a:p>
            <a:r>
              <a:rPr lang="cs-CZ" dirty="0" smtClean="0"/>
              <a:t>nostalgické zamyšlení nad životem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7070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KAREL TOMAN (1877 – 1946)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básník, novinář</a:t>
            </a:r>
          </a:p>
          <a:p>
            <a:r>
              <a:rPr lang="cs-CZ" dirty="0" smtClean="0"/>
              <a:t>nedokončil studia práv, střídal úřednická místa</a:t>
            </a:r>
          </a:p>
          <a:p>
            <a:r>
              <a:rPr lang="cs-CZ" dirty="0" smtClean="0"/>
              <a:t>toulky po Evropě, seznámení s anarchismem</a:t>
            </a:r>
          </a:p>
          <a:p>
            <a:r>
              <a:rPr lang="cs-CZ" dirty="0" smtClean="0"/>
              <a:t>od r. 1917 redaktor Národních listů</a:t>
            </a:r>
          </a:p>
          <a:p>
            <a:r>
              <a:rPr lang="cs-CZ" dirty="0" smtClean="0"/>
              <a:t>po válce zaměstnán v knihovně Senátu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1323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/>
          <a:lstStyle/>
          <a:p>
            <a:r>
              <a:rPr lang="cs-CZ" dirty="0" smtClean="0"/>
              <a:t>KAREL TOMAN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32511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u="sng" dirty="0" smtClean="0"/>
              <a:t>Pohádky krve </a:t>
            </a:r>
            <a:r>
              <a:rPr lang="cs-CZ" dirty="0" smtClean="0"/>
              <a:t>– vliv symbolismu a dekadence</a:t>
            </a:r>
          </a:p>
          <a:p>
            <a:r>
              <a:rPr lang="cs-CZ" dirty="0" smtClean="0"/>
              <a:t>oslava smyslů, erotiky, svobody, láska k ženě a k životu X kritika měšťácké společnosti</a:t>
            </a:r>
          </a:p>
          <a:p>
            <a:pPr marL="0" indent="0">
              <a:buNone/>
            </a:pPr>
            <a:r>
              <a:rPr lang="cs-CZ" b="1" u="sng" dirty="0" smtClean="0"/>
              <a:t>Torzo života </a:t>
            </a:r>
            <a:r>
              <a:rPr lang="cs-CZ" dirty="0" smtClean="0"/>
              <a:t>– lyrická sbírka, sen o svobodném životě, </a:t>
            </a:r>
          </a:p>
          <a:p>
            <a:r>
              <a:rPr lang="cs-CZ" dirty="0" smtClean="0"/>
              <a:t>soucit s trpícími, vliv anarchismu</a:t>
            </a:r>
          </a:p>
          <a:p>
            <a:pPr marL="0" indent="0">
              <a:buNone/>
            </a:pPr>
            <a:r>
              <a:rPr lang="cs-CZ" b="1" u="sng" dirty="0" smtClean="0"/>
              <a:t>Melancholická pouť </a:t>
            </a:r>
            <a:r>
              <a:rPr lang="cs-CZ" dirty="0" smtClean="0"/>
              <a:t>– prožitky z cest, touha po svobodě a jistotách, </a:t>
            </a:r>
          </a:p>
          <a:p>
            <a:r>
              <a:rPr lang="cs-CZ" dirty="0" smtClean="0"/>
              <a:t>vztah k domovu</a:t>
            </a:r>
          </a:p>
          <a:p>
            <a:pPr marL="0" indent="0">
              <a:buNone/>
            </a:pPr>
            <a:r>
              <a:rPr lang="cs-CZ" b="1" u="sng" dirty="0" smtClean="0"/>
              <a:t>Sluneční hodiny </a:t>
            </a:r>
            <a:r>
              <a:rPr lang="cs-CZ" dirty="0" smtClean="0"/>
              <a:t>– sklon k harmonii, obdiv ke kráse života, </a:t>
            </a:r>
          </a:p>
          <a:p>
            <a:r>
              <a:rPr lang="cs-CZ" dirty="0" smtClean="0"/>
              <a:t>láska k domovu, víra v budoucnost</a:t>
            </a:r>
            <a:endParaRPr lang="cs-CZ" dirty="0"/>
          </a:p>
          <a:p>
            <a:pPr marL="0" indent="0">
              <a:buNone/>
            </a:pPr>
            <a:r>
              <a:rPr lang="cs-CZ" b="1" u="sng" dirty="0" smtClean="0"/>
              <a:t>Verše rodinné a jiné </a:t>
            </a:r>
            <a:r>
              <a:rPr lang="cs-CZ" dirty="0" smtClean="0"/>
              <a:t>– převaha harmonie, láska k vlasti, odraz války, </a:t>
            </a:r>
          </a:p>
          <a:p>
            <a:r>
              <a:rPr lang="cs-CZ" dirty="0" smtClean="0"/>
              <a:t>rozchod s anarchismem</a:t>
            </a:r>
          </a:p>
          <a:p>
            <a:pPr marL="0" indent="0">
              <a:buNone/>
            </a:pPr>
            <a:r>
              <a:rPr lang="cs-CZ" b="1" u="sng" dirty="0" smtClean="0"/>
              <a:t>Měsíce </a:t>
            </a:r>
            <a:r>
              <a:rPr lang="cs-CZ" dirty="0" smtClean="0"/>
              <a:t>– 12 metaforických básní, proměny přírodního dění a lidské práce, </a:t>
            </a:r>
          </a:p>
          <a:p>
            <a:r>
              <a:rPr lang="cs-CZ" dirty="0" smtClean="0"/>
              <a:t>oslava domova, venkova, vlastenectví, doznívání války</a:t>
            </a:r>
          </a:p>
          <a:p>
            <a:pPr marL="0" indent="0">
              <a:buNone/>
            </a:pPr>
            <a:r>
              <a:rPr lang="cs-CZ" b="1" u="sng" dirty="0" smtClean="0"/>
              <a:t>Stoletý kalendář </a:t>
            </a:r>
            <a:r>
              <a:rPr lang="cs-CZ" dirty="0" smtClean="0"/>
              <a:t>– v popředí motivy domova, tuláctví, života </a:t>
            </a:r>
          </a:p>
        </p:txBody>
      </p:sp>
    </p:spTree>
    <p:extLst>
      <p:ext uri="{BB962C8B-B14F-4D97-AF65-F5344CB8AC3E}">
        <p14:creationId xmlns:p14="http://schemas.microsoft.com/office/powerpoint/2010/main" val="2226457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PETR BEZRUČ (1867 – 1958)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vl</a:t>
            </a:r>
            <a:r>
              <a:rPr lang="cs-CZ" dirty="0" smtClean="0"/>
              <a:t>. jménem Vladimír Vašek, syn slezského národního buditele prof. Antonína Vaška</a:t>
            </a:r>
          </a:p>
          <a:p>
            <a:r>
              <a:rPr lang="cs-CZ" dirty="0" smtClean="0"/>
              <a:t>nedokončil studia filosofie v Praze</a:t>
            </a:r>
          </a:p>
          <a:p>
            <a:r>
              <a:rPr lang="cs-CZ" dirty="0" smtClean="0"/>
              <a:t>pracoval jako poštovní úředník v Brně a               v Místku – vliv na jeho tvorbu</a:t>
            </a:r>
          </a:p>
          <a:p>
            <a:r>
              <a:rPr lang="cs-CZ" dirty="0" smtClean="0"/>
              <a:t>za 1. světové války vězněn pro podezření               z protistátní činnosti</a:t>
            </a:r>
          </a:p>
          <a:p>
            <a:r>
              <a:rPr lang="cs-CZ" dirty="0" smtClean="0"/>
              <a:t>po odchodu do důchodu žil v Kostelci na Hané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5240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PETR BEZRUČ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32511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u="sng" dirty="0" smtClean="0"/>
              <a:t>Slezské písně </a:t>
            </a:r>
            <a:r>
              <a:rPr lang="cs-CZ" dirty="0" smtClean="0"/>
              <a:t>– jediná básnická sbírka</a:t>
            </a:r>
          </a:p>
          <a:p>
            <a:r>
              <a:rPr lang="cs-CZ" dirty="0" smtClean="0"/>
              <a:t>od roku 1899 básně v Herbenově časopise Čas</a:t>
            </a:r>
          </a:p>
          <a:p>
            <a:r>
              <a:rPr lang="cs-CZ" dirty="0" smtClean="0"/>
              <a:t>první soubor básní vydán r. 1903 jako Slezské číslo</a:t>
            </a:r>
          </a:p>
          <a:p>
            <a:r>
              <a:rPr lang="cs-CZ" dirty="0" smtClean="0"/>
              <a:t>pod názvem Slezské písně (rozšířené) r. 1909</a:t>
            </a:r>
          </a:p>
          <a:p>
            <a:r>
              <a:rPr lang="cs-CZ" dirty="0" smtClean="0"/>
              <a:t>trojí tematický okruh: sociální, národnostní, milostný</a:t>
            </a:r>
          </a:p>
          <a:p>
            <a:r>
              <a:rPr lang="cs-CZ" dirty="0" smtClean="0"/>
              <a:t>obraz sociálního a národnostního útisku ve Slezsku,          sepětí s rodným krajem</a:t>
            </a:r>
          </a:p>
          <a:p>
            <a:r>
              <a:rPr lang="cs-CZ" dirty="0" smtClean="0"/>
              <a:t>stylizace básníka do mnoha podob (bard, pěvec lidu, rebel, tulák, věštec)</a:t>
            </a:r>
          </a:p>
          <a:p>
            <a:r>
              <a:rPr lang="cs-CZ" dirty="0" smtClean="0"/>
              <a:t>výraz vzdoru a nenávisti, výzva k odporu</a:t>
            </a:r>
          </a:p>
          <a:p>
            <a:r>
              <a:rPr lang="cs-CZ" dirty="0" smtClean="0"/>
              <a:t>nový typ sociální balady – tragédie vyplývá ze sociální situace</a:t>
            </a:r>
          </a:p>
          <a:p>
            <a:r>
              <a:rPr lang="cs-CZ" dirty="0" err="1" smtClean="0"/>
              <a:t>nilostné</a:t>
            </a:r>
            <a:r>
              <a:rPr lang="cs-CZ" dirty="0" smtClean="0"/>
              <a:t> básně – hořkost, zklamání, deziluze, pocit osamělosti</a:t>
            </a:r>
          </a:p>
          <a:p>
            <a:pPr marL="0" indent="0">
              <a:buNone/>
            </a:pPr>
            <a:r>
              <a:rPr lang="cs-CZ" b="1" u="sng" dirty="0" smtClean="0"/>
              <a:t>Stužkonoska modrá </a:t>
            </a:r>
            <a:r>
              <a:rPr lang="cs-CZ" dirty="0" smtClean="0"/>
              <a:t>– básnická skladba, odraz básníkova osudu, vzpomínka na mládí, kritika poměrů v první republice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0528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STANISLAV KOSTKA NEUMANN</a:t>
            </a:r>
            <a:br>
              <a:rPr lang="cs-CZ" dirty="0" smtClean="0"/>
            </a:br>
            <a:r>
              <a:rPr lang="cs-CZ" dirty="0" smtClean="0"/>
              <a:t>(1875 – 1947)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32511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básník, prozaik, publicista, překladatel</a:t>
            </a:r>
          </a:p>
          <a:p>
            <a:r>
              <a:rPr lang="cs-CZ" dirty="0" smtClean="0"/>
              <a:t>zakladatel anarchistického časopisu Nový </a:t>
            </a:r>
            <a:r>
              <a:rPr lang="cs-CZ" dirty="0" err="1" smtClean="0"/>
              <a:t>kulz</a:t>
            </a:r>
            <a:endParaRPr lang="cs-CZ" dirty="0" smtClean="0"/>
          </a:p>
          <a:p>
            <a:r>
              <a:rPr lang="cs-CZ" dirty="0" smtClean="0"/>
              <a:t>spolupráce s Lidovými novinami (za pobytu na Moravě)</a:t>
            </a:r>
          </a:p>
          <a:p>
            <a:r>
              <a:rPr lang="cs-CZ" dirty="0" smtClean="0"/>
              <a:t>účast a přípravě Almanachu na rok 1914</a:t>
            </a:r>
          </a:p>
          <a:p>
            <a:r>
              <a:rPr lang="cs-CZ" dirty="0" smtClean="0"/>
              <a:t>za 1. světové války na frontě</a:t>
            </a:r>
          </a:p>
          <a:p>
            <a:r>
              <a:rPr lang="cs-CZ" dirty="0" smtClean="0"/>
              <a:t>Česká strana socialistická – pak KSČ </a:t>
            </a:r>
          </a:p>
          <a:p>
            <a:r>
              <a:rPr lang="cs-CZ" dirty="0" smtClean="0"/>
              <a:t>redaktor časopisu Červen ( proletářští básníci)</a:t>
            </a:r>
          </a:p>
          <a:p>
            <a:r>
              <a:rPr lang="cs-CZ" dirty="0" smtClean="0"/>
              <a:t>časopisy Proletkult a Kmen</a:t>
            </a:r>
          </a:p>
          <a:p>
            <a:r>
              <a:rPr lang="cs-CZ" dirty="0" smtClean="0"/>
              <a:t>po okupaci časopis Tvorba</a:t>
            </a:r>
          </a:p>
          <a:p>
            <a:r>
              <a:rPr lang="cs-CZ" dirty="0" smtClean="0"/>
              <a:t>složitý básnický vývoj – od dekadence a symbolismu přes anarchismus, civilismus až k poválečné avantgardě, proletářské poezii a socialistickému realismu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71033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/>
          <a:lstStyle/>
          <a:p>
            <a:r>
              <a:rPr lang="cs-CZ" dirty="0" smtClean="0"/>
              <a:t>S. K. NEUMANN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32511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i="1" dirty="0" smtClean="0"/>
              <a:t>poezie</a:t>
            </a:r>
          </a:p>
          <a:p>
            <a:pPr marL="0" indent="0">
              <a:buNone/>
            </a:pPr>
            <a:r>
              <a:rPr lang="cs-CZ" b="1" u="sng" dirty="0" smtClean="0"/>
              <a:t>Jsem apoštol nového žití, Apostrofy hrdé a vášnivé, Sen o zástupu zoufajících, Satanova sláva mezi námi  - </a:t>
            </a:r>
          </a:p>
          <a:p>
            <a:r>
              <a:rPr lang="cs-CZ" dirty="0" smtClean="0"/>
              <a:t>vliv symbolismu, dekadence, satanismu, anarchismu, odbojný individualismus, sociální revolta; volný verš</a:t>
            </a:r>
          </a:p>
          <a:p>
            <a:pPr marL="0" indent="0">
              <a:buNone/>
            </a:pPr>
            <a:r>
              <a:rPr lang="cs-CZ" b="1" u="sng" dirty="0" smtClean="0"/>
              <a:t>Kniha lesů, vod a strání </a:t>
            </a:r>
            <a:r>
              <a:rPr lang="cs-CZ" dirty="0" smtClean="0"/>
              <a:t>– </a:t>
            </a:r>
          </a:p>
          <a:p>
            <a:r>
              <a:rPr lang="cs-CZ" dirty="0" smtClean="0"/>
              <a:t>přírodní a milostná lyrika, pocity životní pohody</a:t>
            </a:r>
          </a:p>
          <a:p>
            <a:pPr marL="0" indent="0">
              <a:buNone/>
            </a:pPr>
            <a:r>
              <a:rPr lang="cs-CZ" b="1" u="sng" dirty="0" smtClean="0"/>
              <a:t>Nové zpěvy </a:t>
            </a:r>
            <a:r>
              <a:rPr lang="cs-CZ" dirty="0" smtClean="0"/>
              <a:t>– </a:t>
            </a:r>
          </a:p>
          <a:p>
            <a:r>
              <a:rPr lang="cs-CZ" dirty="0" smtClean="0"/>
              <a:t>oslava civilizace, techniky, moderního velkoměstského života</a:t>
            </a:r>
          </a:p>
          <a:p>
            <a:pPr marL="0" indent="0">
              <a:buNone/>
            </a:pPr>
            <a:r>
              <a:rPr lang="cs-CZ" b="1" u="sng" dirty="0" smtClean="0"/>
              <a:t>Rudé zpěvy </a:t>
            </a:r>
            <a:r>
              <a:rPr lang="cs-CZ" dirty="0" smtClean="0"/>
              <a:t>– proletářská poezie</a:t>
            </a:r>
          </a:p>
          <a:p>
            <a:r>
              <a:rPr lang="cs-CZ" dirty="0" smtClean="0"/>
              <a:t>agitační politická lyrika, nekritický obdiv k sovětskému Rusku a revoluci</a:t>
            </a:r>
          </a:p>
          <a:p>
            <a:pPr marL="0" indent="0">
              <a:buNone/>
            </a:pPr>
            <a:r>
              <a:rPr lang="cs-CZ" b="1" u="sng" dirty="0" smtClean="0"/>
              <a:t>Láska</a:t>
            </a:r>
            <a:r>
              <a:rPr lang="cs-CZ" dirty="0" smtClean="0"/>
              <a:t> – milostná a intimní lyrika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656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/>
          <a:lstStyle/>
          <a:p>
            <a:r>
              <a:rPr lang="cs-CZ" dirty="0" smtClean="0"/>
              <a:t>S. K. NEUMANN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325112"/>
          </a:xfrm>
        </p:spPr>
        <p:txBody>
          <a:bodyPr/>
          <a:lstStyle/>
          <a:p>
            <a:r>
              <a:rPr lang="cs-CZ" b="1" u="sng" dirty="0" smtClean="0"/>
              <a:t>Sonáta horizontálního života </a:t>
            </a:r>
            <a:r>
              <a:rPr lang="cs-CZ" dirty="0" smtClean="0"/>
              <a:t>– politická lyrika, odraz španělské občanské války, polemika s Halasem: b. Staré ženy X Staří dělníci</a:t>
            </a:r>
          </a:p>
          <a:p>
            <a:r>
              <a:rPr lang="cs-CZ" b="1" u="sng" dirty="0" smtClean="0"/>
              <a:t>Srdce a mračna </a:t>
            </a:r>
            <a:r>
              <a:rPr lang="cs-CZ" dirty="0" smtClean="0"/>
              <a:t>– přírodní a reflexivní lyrika</a:t>
            </a:r>
          </a:p>
          <a:p>
            <a:r>
              <a:rPr lang="cs-CZ" b="1" u="sng" dirty="0" smtClean="0"/>
              <a:t>Bezedný rok </a:t>
            </a:r>
            <a:r>
              <a:rPr lang="cs-CZ" dirty="0" smtClean="0"/>
              <a:t>– reakce na Mnichov</a:t>
            </a:r>
          </a:p>
          <a:p>
            <a:r>
              <a:rPr lang="cs-CZ" b="1" u="sng" dirty="0" smtClean="0"/>
              <a:t>Zamořená léta </a:t>
            </a:r>
            <a:r>
              <a:rPr lang="cs-CZ" dirty="0" smtClean="0"/>
              <a:t>– tvorba za války, odraz válečných hrůz, výzva k odvaze, statečnosti, národní hrdosti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9959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/>
          <a:lstStyle/>
          <a:p>
            <a:r>
              <a:rPr lang="cs-CZ" dirty="0" smtClean="0"/>
              <a:t>S. K. NEUMANN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325112"/>
          </a:xfrm>
        </p:spPr>
        <p:txBody>
          <a:bodyPr/>
          <a:lstStyle/>
          <a:p>
            <a:pPr marL="0" indent="0">
              <a:buNone/>
            </a:pPr>
            <a:r>
              <a:rPr lang="cs-CZ" i="1" dirty="0" smtClean="0"/>
              <a:t>Próza</a:t>
            </a:r>
            <a:r>
              <a:rPr lang="cs-CZ" dirty="0" smtClean="0"/>
              <a:t> (převažuje publicistika)</a:t>
            </a:r>
          </a:p>
          <a:p>
            <a:pPr marL="0" indent="0">
              <a:buNone/>
            </a:pPr>
            <a:r>
              <a:rPr lang="cs-CZ" b="1" u="sng" dirty="0" smtClean="0"/>
              <a:t>Anti-</a:t>
            </a:r>
            <a:r>
              <a:rPr lang="cs-CZ" b="1" u="sng" dirty="0" err="1" smtClean="0"/>
              <a:t>Gide</a:t>
            </a:r>
            <a:r>
              <a:rPr lang="cs-CZ" dirty="0"/>
              <a:t> </a:t>
            </a:r>
            <a:r>
              <a:rPr lang="cs-CZ" dirty="0" smtClean="0"/>
              <a:t>– polemický pamflet, reakce                 na </a:t>
            </a:r>
            <a:r>
              <a:rPr lang="cs-CZ" dirty="0" err="1" smtClean="0"/>
              <a:t>Gidovu</a:t>
            </a:r>
            <a:r>
              <a:rPr lang="cs-CZ" dirty="0" smtClean="0"/>
              <a:t> kritickou reportáž o Sovětském svazu</a:t>
            </a:r>
          </a:p>
          <a:p>
            <a:pPr marL="0" indent="0">
              <a:buNone/>
            </a:pPr>
            <a:r>
              <a:rPr lang="cs-CZ" b="1" u="sng" dirty="0" smtClean="0"/>
              <a:t>S městem za zády </a:t>
            </a:r>
            <a:r>
              <a:rPr lang="cs-CZ" dirty="0" smtClean="0"/>
              <a:t>– příspěvky otištěné                 v Lidových novinách</a:t>
            </a:r>
          </a:p>
          <a:p>
            <a:pPr marL="0" indent="0">
              <a:buNone/>
            </a:pPr>
            <a:r>
              <a:rPr lang="cs-CZ" b="1" u="sng" dirty="0" err="1" smtClean="0"/>
              <a:t>Elbasan</a:t>
            </a:r>
            <a:r>
              <a:rPr lang="cs-CZ" b="1" u="sng" dirty="0" smtClean="0"/>
              <a:t>, </a:t>
            </a:r>
            <a:r>
              <a:rPr lang="cs-CZ" b="1" u="sng" dirty="0" err="1" smtClean="0"/>
              <a:t>Bragodža</a:t>
            </a:r>
            <a:r>
              <a:rPr lang="cs-CZ" b="1" u="sng" dirty="0" smtClean="0"/>
              <a:t>, Válčení civilistovo </a:t>
            </a:r>
            <a:r>
              <a:rPr lang="cs-CZ" dirty="0" smtClean="0"/>
              <a:t>– vzpomínky na 1. světovou válku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2731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OTÁZKY PRO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44824"/>
            <a:ext cx="8229600" cy="4325112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1. Vysvětlete pojmy anarchismus, antimilitarismus, vitalismus, civilismus.</a:t>
            </a:r>
          </a:p>
          <a:p>
            <a:r>
              <a:rPr lang="cs-CZ" dirty="0" smtClean="0"/>
              <a:t>2. Které autory řadíme ke generaci buřičů, proti kterým společenským jevům vystupovali a jakými prostředky?</a:t>
            </a:r>
          </a:p>
          <a:p>
            <a:r>
              <a:rPr lang="cs-CZ" dirty="0" smtClean="0"/>
              <a:t>3. Které sbírky Viktora Dyka patří k tzv. válečné tetralogii? Která je jeho nejvýznamnější próza?</a:t>
            </a:r>
          </a:p>
          <a:p>
            <a:r>
              <a:rPr lang="cs-CZ" dirty="0" smtClean="0"/>
              <a:t>4. Která Šrámkova sbírka vyjadřuje vztah člověka k přírodě? Která prozaická a dramatická díla napsal?</a:t>
            </a:r>
          </a:p>
          <a:p>
            <a:r>
              <a:rPr lang="cs-CZ" dirty="0" smtClean="0"/>
              <a:t>5. Proti čemu protestuje Petr Bezruč svojí sbírkou Slezské písně?</a:t>
            </a:r>
          </a:p>
          <a:p>
            <a:r>
              <a:rPr lang="cs-CZ" dirty="0" smtClean="0"/>
              <a:t>6. Která  sbírka S. K. Neumanna patří k proletářské poezii?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1809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SOCHROVÁ Marie. </a:t>
            </a:r>
            <a:r>
              <a:rPr lang="cs-CZ" i="1" dirty="0" smtClean="0"/>
              <a:t>Literatura v kostce pro SŠ. </a:t>
            </a:r>
            <a:r>
              <a:rPr lang="cs-CZ" dirty="0" smtClean="0"/>
              <a:t>Havlíčkův Brod: Fragment, 2007, ISBN 978 – 80 – 253 – 0185 - 2</a:t>
            </a:r>
          </a:p>
          <a:p>
            <a:r>
              <a:rPr lang="cs-CZ" i="1" dirty="0" smtClean="0"/>
              <a:t>Odmaturuj z literatury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 smtClean="0"/>
              <a:t>, 2002, ISBN 80 – 86285 - 37 – 5</a:t>
            </a:r>
          </a:p>
          <a:p>
            <a:r>
              <a:rPr lang="cs-CZ" dirty="0" smtClean="0"/>
              <a:t>KUDRYS Milan, FETTER W. Richard. </a:t>
            </a:r>
            <a:r>
              <a:rPr lang="cs-CZ" i="1" dirty="0" smtClean="0"/>
              <a:t>Nástin dějin literatury</a:t>
            </a:r>
            <a:r>
              <a:rPr lang="cs-CZ" dirty="0" smtClean="0"/>
              <a:t>. Praha: Fortuna, 1995, ISBN   80 – 7168 – 208 - X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667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282</TotalTime>
  <Words>1599</Words>
  <Application>Microsoft Office PowerPoint</Application>
  <PresentationFormat>Předvádění na obrazovce (4:3)</PresentationFormat>
  <Paragraphs>177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Urbanistický</vt:lpstr>
      <vt:lpstr>Prezentace aplikace PowerPoint</vt:lpstr>
      <vt:lpstr>ANOTACE</vt:lpstr>
      <vt:lpstr>LITERATURA 1. POLOVINY       20. STOLETÍ</vt:lpstr>
      <vt:lpstr>GENERACE BUŘIČŮ</vt:lpstr>
      <vt:lpstr>VIKTOR DYK (1877 – 1931)</vt:lpstr>
      <vt:lpstr>VIKTOR DYK - DÍLO</vt:lpstr>
      <vt:lpstr>VIKTOR DYK - DÍLO</vt:lpstr>
      <vt:lpstr>FRANTIŠEK GELLNER (1881 – 1914)</vt:lpstr>
      <vt:lpstr>FRANTIŠEK GELLNER - DÍLO</vt:lpstr>
      <vt:lpstr>FRÁŇA ŠRÁMEK (1877 – 1952)</vt:lpstr>
      <vt:lpstr>FRÁŇA ŠRÁMEK - DÍLO</vt:lpstr>
      <vt:lpstr>FRÁŇA ŠRÁMEK - DÍLO</vt:lpstr>
      <vt:lpstr>FRÁŇA ŠRÁMEK - DÍLO</vt:lpstr>
      <vt:lpstr>KAREL TOMAN (1877 – 1946)</vt:lpstr>
      <vt:lpstr>KAREL TOMAN - DÍLO</vt:lpstr>
      <vt:lpstr>PETR BEZRUČ (1867 – 1958)</vt:lpstr>
      <vt:lpstr>PETR BEZRUČ - DÍLO</vt:lpstr>
      <vt:lpstr>STANISLAV KOSTKA NEUMANN (1875 – 1947)</vt:lpstr>
      <vt:lpstr>S. K. NEUMANN - DÍLO</vt:lpstr>
      <vt:lpstr>S. K. NEUMANN - DÍLO</vt:lpstr>
      <vt:lpstr>S. K. NEUMANN - DÍLO</vt:lpstr>
      <vt:lpstr>OTÁZKY PRO OPAKOVÁNÍ</vt:lpstr>
      <vt:lpstr>ZDROJE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LITERATURA PŘELOMU 19. A 20. STOLETÍ</dc:title>
  <dc:creator>UZIVATEL</dc:creator>
  <cp:lastModifiedBy>reznickovakarla</cp:lastModifiedBy>
  <cp:revision>34</cp:revision>
  <dcterms:created xsi:type="dcterms:W3CDTF">2013-06-27T18:17:05Z</dcterms:created>
  <dcterms:modified xsi:type="dcterms:W3CDTF">2013-07-03T07:36:42Z</dcterms:modified>
</cp:coreProperties>
</file>