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6" r:id="rId3"/>
    <p:sldId id="256" r:id="rId4"/>
    <p:sldId id="257" r:id="rId5"/>
    <p:sldId id="265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1F28B40-07FF-48A2-ABFE-89B67FB29D00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CA8C15A-677C-40C2-B56C-95154E7E2D4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52878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24075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PŘEDSTAVITELÉ SVĚTOVÉ POEZIE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692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 pol. 20. </a:t>
            </a:r>
            <a:r>
              <a:rPr lang="cs-CZ" b="1" smtClean="0"/>
              <a:t>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58741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se žáci seznámí s novými uměleckými směry v poezii na počátku 20. století a uvědomí si, jak tyto směry ovlivnily poezii českou.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718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1. POLOVINY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PŘEDSTAVITELÉ SVĚTOVÉ POEZIE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53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SPOLEČENSKO – HISTORICKÉ POZADÍ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20. století – století konfliktů</a:t>
            </a:r>
          </a:p>
          <a:p>
            <a:r>
              <a:rPr lang="cs-CZ" dirty="0" smtClean="0"/>
              <a:t>rozvoj techniky – vliv na průmysl, dopravu i každodenní život lidí</a:t>
            </a:r>
          </a:p>
          <a:p>
            <a:r>
              <a:rPr lang="cs-CZ" dirty="0" smtClean="0"/>
              <a:t>snaha  velmocí o vliv v Evropě a v koloniích</a:t>
            </a:r>
          </a:p>
          <a:p>
            <a:r>
              <a:rPr lang="cs-CZ" dirty="0" smtClean="0"/>
              <a:t>válečné konflikty – 1. světová válka</a:t>
            </a:r>
          </a:p>
          <a:p>
            <a:r>
              <a:rPr lang="cs-CZ" dirty="0" smtClean="0"/>
              <a:t>změny politických zřízení – revoluce v Rusku, rozpad Rakouska – Uherska</a:t>
            </a:r>
          </a:p>
          <a:p>
            <a:r>
              <a:rPr lang="cs-CZ" dirty="0" smtClean="0"/>
              <a:t>nedemokratické ideologie:  marxismus – leninismus,  fašismus </a:t>
            </a:r>
          </a:p>
          <a:p>
            <a:r>
              <a:rPr lang="cs-CZ" dirty="0" smtClean="0"/>
              <a:t>hospodářská krize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04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AVANTGARDA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kulturní a umělecké hnutí v 1.polovině 20. století</a:t>
            </a:r>
          </a:p>
          <a:p>
            <a:r>
              <a:rPr lang="cs-CZ" dirty="0" smtClean="0"/>
              <a:t>uplatňuje se současně ve výtvarném umění, literatuře, divadle, filmu</a:t>
            </a:r>
          </a:p>
          <a:p>
            <a:r>
              <a:rPr lang="cs-CZ" dirty="0" smtClean="0"/>
              <a:t>úsilí o experiment, hledání nového tvaru i obsahu sdělení</a:t>
            </a:r>
          </a:p>
          <a:p>
            <a:r>
              <a:rPr lang="cs-CZ" dirty="0" smtClean="0"/>
              <a:t>odmítání sociální nespravedlnosti, </a:t>
            </a:r>
          </a:p>
          <a:p>
            <a:r>
              <a:rPr lang="cs-CZ" dirty="0" smtClean="0"/>
              <a:t>charakteristická je politicky levicová orientace  a kolektivismus</a:t>
            </a:r>
          </a:p>
          <a:p>
            <a:r>
              <a:rPr lang="cs-CZ" dirty="0"/>
              <a:t>v</a:t>
            </a:r>
            <a:r>
              <a:rPr lang="cs-CZ" dirty="0" smtClean="0"/>
              <a:t>ymezování závazného programu</a:t>
            </a:r>
          </a:p>
          <a:p>
            <a:r>
              <a:rPr lang="cs-CZ" dirty="0" smtClean="0"/>
              <a:t>sdružování se do skupin a spolk</a:t>
            </a:r>
            <a:r>
              <a:rPr lang="cs-CZ" dirty="0"/>
              <a:t>ů</a:t>
            </a:r>
          </a:p>
        </p:txBody>
      </p:sp>
    </p:spTree>
    <p:extLst>
      <p:ext uri="{BB962C8B-B14F-4D97-AF65-F5344CB8AC3E}">
        <p14:creationId xmlns:p14="http://schemas.microsoft.com/office/powerpoint/2010/main" val="202252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NOVÉ UMĚLECKÉ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Futurismus</a:t>
            </a:r>
            <a:r>
              <a:rPr lang="cs-CZ" dirty="0" smtClean="0"/>
              <a:t> – 1. čtvrtina 20. století</a:t>
            </a:r>
          </a:p>
          <a:p>
            <a:r>
              <a:rPr lang="cs-CZ" dirty="0" smtClean="0"/>
              <a:t>prosazuje se v literatuře a výtvarném umění</a:t>
            </a:r>
          </a:p>
          <a:p>
            <a:r>
              <a:rPr lang="cs-CZ" dirty="0" smtClean="0"/>
              <a:t>představuje počátek avantgardy</a:t>
            </a:r>
          </a:p>
          <a:p>
            <a:r>
              <a:rPr lang="cs-CZ" dirty="0" smtClean="0"/>
              <a:t>odmítá dosavadní nomy, konvence a trvalé hodnoty společnosti</a:t>
            </a:r>
          </a:p>
          <a:p>
            <a:r>
              <a:rPr lang="cs-CZ" dirty="0" smtClean="0"/>
              <a:t>okouzlení světem techniky a  městskou civilizací</a:t>
            </a:r>
          </a:p>
          <a:p>
            <a:r>
              <a:rPr lang="cs-CZ" dirty="0" smtClean="0"/>
              <a:t>dominantní postavení v poezii – snaha o osvobození slov a vět, volné sdružování představ, odstranění interpunkce, dynamismus – zkratkovitost a proměnlivost básnického obrazu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34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PŘEDSTAVITELÉ FUTURISMU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Filippo </a:t>
            </a:r>
            <a:r>
              <a:rPr lang="cs-CZ" b="1" u="sng" dirty="0" err="1" smtClean="0"/>
              <a:t>Tommaso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Marineti</a:t>
            </a:r>
            <a:r>
              <a:rPr lang="cs-CZ" b="1" u="sng" dirty="0" smtClean="0"/>
              <a:t> </a:t>
            </a:r>
          </a:p>
          <a:p>
            <a:r>
              <a:rPr lang="cs-CZ" dirty="0" smtClean="0"/>
              <a:t>italský básník a dramatik, zakladatel futurismu</a:t>
            </a:r>
          </a:p>
          <a:p>
            <a:r>
              <a:rPr lang="cs-CZ" dirty="0" smtClean="0"/>
              <a:t>autor Manifestu futurismu (1909)</a:t>
            </a:r>
          </a:p>
          <a:p>
            <a:pPr marL="0" indent="0">
              <a:buNone/>
            </a:pPr>
            <a:r>
              <a:rPr lang="cs-CZ" u="sng" dirty="0" smtClean="0"/>
              <a:t>Osvobozená slova </a:t>
            </a:r>
            <a:r>
              <a:rPr lang="cs-CZ" dirty="0" smtClean="0"/>
              <a:t>– básnická sbírka</a:t>
            </a:r>
          </a:p>
          <a:p>
            <a:r>
              <a:rPr lang="cs-CZ" u="sng" dirty="0" smtClean="0"/>
              <a:t>Futurismus a fašismus </a:t>
            </a:r>
            <a:r>
              <a:rPr lang="cs-CZ" dirty="0" smtClean="0"/>
              <a:t>– esej                 (ztotožnění s italským fašismem)</a:t>
            </a:r>
          </a:p>
          <a:p>
            <a:r>
              <a:rPr lang="cs-CZ" u="sng" dirty="0" smtClean="0"/>
              <a:t>Ohnivý buben </a:t>
            </a:r>
            <a:r>
              <a:rPr lang="cs-CZ" dirty="0" smtClean="0"/>
              <a:t>- drama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21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NOVÉ UMĚLECKÉ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Kubismus</a:t>
            </a:r>
            <a:r>
              <a:rPr lang="cs-CZ" dirty="0" smtClean="0"/>
              <a:t> – umělecký směr úzce související           s futurismem – v literatuře tzv. </a:t>
            </a:r>
            <a:r>
              <a:rPr lang="cs-CZ" dirty="0" err="1" smtClean="0"/>
              <a:t>kubofuturismus</a:t>
            </a:r>
            <a:endParaRPr lang="cs-CZ" dirty="0" smtClean="0"/>
          </a:p>
          <a:p>
            <a:r>
              <a:rPr lang="cs-CZ" dirty="0" smtClean="0"/>
              <a:t>zachycení skutečnosti z mnoha úhlů pohledu</a:t>
            </a:r>
          </a:p>
          <a:p>
            <a:r>
              <a:rPr lang="cs-CZ" dirty="0" smtClean="0"/>
              <a:t>uvolnění dějových souvislostí, prolínání časových rovin, spontánní proud představ</a:t>
            </a:r>
          </a:p>
          <a:p>
            <a:r>
              <a:rPr lang="cs-CZ" dirty="0" smtClean="0"/>
              <a:t>básně – obrazy (kaligramy)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43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PŘEDSTAVITELÉ - 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err="1" smtClean="0"/>
              <a:t>Guilliaume</a:t>
            </a:r>
            <a:r>
              <a:rPr lang="cs-CZ" u="sng" dirty="0" smtClean="0"/>
              <a:t> </a:t>
            </a:r>
            <a:r>
              <a:rPr lang="cs-CZ" u="sng" dirty="0" err="1" smtClean="0"/>
              <a:t>Apollinaire</a:t>
            </a:r>
            <a:endParaRPr lang="cs-CZ" u="sng" dirty="0" smtClean="0"/>
          </a:p>
          <a:p>
            <a:r>
              <a:rPr lang="cs-CZ" dirty="0" smtClean="0"/>
              <a:t>básník, dramatik, prozaik, umělecký kritik</a:t>
            </a:r>
          </a:p>
          <a:p>
            <a:r>
              <a:rPr lang="cs-CZ" u="sng" dirty="0" smtClean="0"/>
              <a:t>Alkoholy</a:t>
            </a:r>
            <a:r>
              <a:rPr lang="cs-CZ" dirty="0" smtClean="0"/>
              <a:t> – básnická sbírka, obsahuje báseň Pásmo – osobité vidění světa pomocí řetězení nejrůznějších dojmů a objevů, prolínání záběrů a spojení různých citových poloh, prolínání minulosti a </a:t>
            </a:r>
            <a:r>
              <a:rPr lang="cs-CZ" dirty="0" err="1" smtClean="0"/>
              <a:t>přítonmosti</a:t>
            </a:r>
            <a:endParaRPr lang="cs-CZ" dirty="0" smtClean="0"/>
          </a:p>
          <a:p>
            <a:r>
              <a:rPr lang="cs-CZ" u="sng" dirty="0" smtClean="0"/>
              <a:t>Kaligramy </a:t>
            </a:r>
            <a:r>
              <a:rPr lang="cs-CZ" dirty="0" smtClean="0"/>
              <a:t>– básnická sbírka napsaná za války         na frontě, básně – obrazy (text lze vnímat i jako malířské dílo)</a:t>
            </a:r>
          </a:p>
          <a:p>
            <a:r>
              <a:rPr lang="cs-CZ" u="sng" dirty="0" smtClean="0"/>
              <a:t>Prsy </a:t>
            </a:r>
            <a:r>
              <a:rPr lang="cs-CZ" u="sng" dirty="0" err="1" smtClean="0"/>
              <a:t>Tiresiovy</a:t>
            </a:r>
            <a:r>
              <a:rPr lang="cs-CZ" u="sng" dirty="0" smtClean="0"/>
              <a:t> </a:t>
            </a:r>
            <a:r>
              <a:rPr lang="cs-CZ" dirty="0" smtClean="0"/>
              <a:t>– parodie tradičního dramatu, programové dílo divadelní avantgardy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712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PŘEDSTAVITELÉ -RUSKO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Vladimír </a:t>
            </a:r>
            <a:r>
              <a:rPr lang="cs-CZ" b="1" u="sng" dirty="0" err="1" smtClean="0"/>
              <a:t>Majakovskij</a:t>
            </a:r>
            <a:endParaRPr lang="cs-CZ" b="1" u="sng" dirty="0" smtClean="0"/>
          </a:p>
          <a:p>
            <a:r>
              <a:rPr lang="cs-CZ" dirty="0" smtClean="0"/>
              <a:t>Ruský básník, dramatik, prozaik a výtvarník</a:t>
            </a:r>
          </a:p>
          <a:p>
            <a:r>
              <a:rPr lang="cs-CZ" dirty="0" smtClean="0"/>
              <a:t>Vývoj od </a:t>
            </a:r>
            <a:r>
              <a:rPr lang="cs-CZ" dirty="0" err="1" smtClean="0"/>
              <a:t>kubofuturismu</a:t>
            </a:r>
            <a:r>
              <a:rPr lang="cs-CZ" dirty="0" smtClean="0"/>
              <a:t> k socialisticky orientované poezii</a:t>
            </a:r>
          </a:p>
          <a:p>
            <a:pPr marL="0" indent="0">
              <a:buNone/>
            </a:pPr>
            <a:r>
              <a:rPr lang="cs-CZ" u="sng" dirty="0" smtClean="0"/>
              <a:t>Oblak v kalhotách </a:t>
            </a:r>
            <a:r>
              <a:rPr lang="cs-CZ" dirty="0" smtClean="0"/>
              <a:t>– futuristická poema, milostná i revoluční tematika</a:t>
            </a:r>
          </a:p>
          <a:p>
            <a:pPr marL="0" indent="0">
              <a:buNone/>
            </a:pPr>
            <a:r>
              <a:rPr lang="cs-CZ" u="sng" dirty="0" smtClean="0"/>
              <a:t>150 000, Vladimír </a:t>
            </a:r>
            <a:r>
              <a:rPr lang="cs-CZ" u="sng" dirty="0" err="1" smtClean="0"/>
              <a:t>Iljič</a:t>
            </a:r>
            <a:r>
              <a:rPr lang="cs-CZ" u="sng" dirty="0" smtClean="0"/>
              <a:t> Lenin, Správná věc </a:t>
            </a:r>
            <a:r>
              <a:rPr lang="cs-CZ" dirty="0" smtClean="0"/>
              <a:t>– tendenčně zaměřené agitační poemy</a:t>
            </a:r>
          </a:p>
          <a:p>
            <a:pPr marL="0" indent="0">
              <a:buNone/>
            </a:pPr>
            <a:r>
              <a:rPr lang="cs-CZ" b="1" u="sng" dirty="0" err="1" smtClean="0"/>
              <a:t>Velemir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Chlebnikov</a:t>
            </a:r>
            <a:endParaRPr lang="cs-CZ" b="1" u="sng" dirty="0" smtClean="0"/>
          </a:p>
          <a:p>
            <a:r>
              <a:rPr lang="cs-CZ" dirty="0" smtClean="0"/>
              <a:t>básník, představitel </a:t>
            </a:r>
            <a:r>
              <a:rPr lang="cs-CZ" dirty="0" err="1" smtClean="0"/>
              <a:t>kubofuturismu</a:t>
            </a:r>
            <a:r>
              <a:rPr lang="cs-CZ" dirty="0" smtClean="0"/>
              <a:t>, reformátor básnického jazyka</a:t>
            </a:r>
          </a:p>
          <a:p>
            <a:pPr marL="0" indent="0">
              <a:buNone/>
            </a:pPr>
            <a:r>
              <a:rPr lang="cs-CZ" u="sng" dirty="0" smtClean="0"/>
              <a:t>Válka v myší pasti, </a:t>
            </a:r>
            <a:r>
              <a:rPr lang="cs-CZ" u="sng" dirty="0" err="1" smtClean="0"/>
              <a:t>Ladomir</a:t>
            </a:r>
            <a:r>
              <a:rPr lang="cs-CZ" u="sng" dirty="0" smtClean="0"/>
              <a:t> </a:t>
            </a:r>
            <a:r>
              <a:rPr lang="cs-CZ" dirty="0" smtClean="0"/>
              <a:t>– poemy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803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NOVÉ UMĚLECKÉ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Dadaismus</a:t>
            </a:r>
            <a:r>
              <a:rPr lang="cs-CZ" dirty="0" smtClean="0"/>
              <a:t> (dada= koníček, hračka)</a:t>
            </a:r>
          </a:p>
          <a:p>
            <a:r>
              <a:rPr lang="cs-CZ" dirty="0" smtClean="0"/>
              <a:t>vznikl za 1. světové války – protest proti fyzickému i duševnímu mrzačení lidstva</a:t>
            </a:r>
          </a:p>
          <a:p>
            <a:r>
              <a:rPr lang="cs-CZ" dirty="0" smtClean="0"/>
              <a:t>negace všech dosavadních hodnot, řádu a logiky, revolta proti dosavadnímu umění</a:t>
            </a:r>
          </a:p>
          <a:p>
            <a:r>
              <a:rPr lang="cs-CZ" dirty="0" smtClean="0"/>
              <a:t>důraz na absurditu, nelogičnost, nesmysl, naivitu a primitivitu, snaha šokovat (naschvály a recese)</a:t>
            </a:r>
          </a:p>
        </p:txBody>
      </p:sp>
    </p:spTree>
    <p:extLst>
      <p:ext uri="{BB962C8B-B14F-4D97-AF65-F5344CB8AC3E}">
        <p14:creationId xmlns:p14="http://schemas.microsoft.com/office/powerpoint/2010/main" val="268826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Tristan </a:t>
            </a:r>
            <a:r>
              <a:rPr lang="cs-CZ" b="1" u="sng" dirty="0" err="1" smtClean="0"/>
              <a:t>Tzara</a:t>
            </a:r>
            <a:endParaRPr lang="cs-CZ" b="1" u="sng" dirty="0" smtClean="0"/>
          </a:p>
          <a:p>
            <a:r>
              <a:rPr lang="cs-CZ" dirty="0" smtClean="0"/>
              <a:t>francouzský básník rumunského původu</a:t>
            </a:r>
          </a:p>
          <a:p>
            <a:r>
              <a:rPr lang="cs-CZ" dirty="0" smtClean="0"/>
              <a:t>pokusil se formulovat program dadaismu – </a:t>
            </a:r>
            <a:r>
              <a:rPr lang="cs-CZ" b="1" dirty="0" smtClean="0"/>
              <a:t>Manifest dadaismu, Sedm manifestů dadaismu</a:t>
            </a:r>
          </a:p>
          <a:p>
            <a:pPr marL="0" indent="0">
              <a:buNone/>
            </a:pPr>
            <a:r>
              <a:rPr lang="cs-CZ" u="sng" dirty="0" smtClean="0"/>
              <a:t>Kalendářní biograf abstraktního srdce </a:t>
            </a:r>
            <a:r>
              <a:rPr lang="cs-CZ" dirty="0" smtClean="0"/>
              <a:t>– dadaistická sbírka, důraz na náhodu, nelogičnost souvislostí</a:t>
            </a:r>
          </a:p>
          <a:p>
            <a:pPr marL="0" indent="0">
              <a:buNone/>
            </a:pPr>
            <a:r>
              <a:rPr lang="cs-CZ" u="sng" dirty="0" smtClean="0"/>
              <a:t>Jízdní řád srdce </a:t>
            </a:r>
            <a:r>
              <a:rPr lang="cs-CZ" dirty="0" smtClean="0"/>
              <a:t>– básnická sbírka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3647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NOVÉ UMĚLECKÉ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Surrealismus</a:t>
            </a:r>
            <a:r>
              <a:rPr lang="cs-CZ" dirty="0" smtClean="0"/>
              <a:t> (nadrealismus) – </a:t>
            </a:r>
          </a:p>
          <a:p>
            <a:r>
              <a:rPr lang="cs-CZ" dirty="0" smtClean="0"/>
              <a:t>staví na spontánnosti, obrazotvornosti a fantazii</a:t>
            </a:r>
          </a:p>
          <a:p>
            <a:r>
              <a:rPr lang="cs-CZ" dirty="0" smtClean="0"/>
              <a:t>zachycení proudu představ, pocitů, snů, bezprostředních subjektivních dojmů, odmítnutí logiky v umění</a:t>
            </a:r>
          </a:p>
          <a:p>
            <a:r>
              <a:rPr lang="cs-CZ" dirty="0" smtClean="0"/>
              <a:t>vliv psychoanalýzy Sigmunda Freuda – zdroj  umělecké tvorby je v lidském podvědomí</a:t>
            </a:r>
          </a:p>
          <a:p>
            <a:r>
              <a:rPr lang="cs-CZ" dirty="0" smtClean="0"/>
              <a:t>metoda automatického textu</a:t>
            </a:r>
          </a:p>
          <a:p>
            <a:r>
              <a:rPr lang="cs-CZ" dirty="0" smtClean="0"/>
              <a:t>odmítnutí dosavadní umění, uznávaní pouze prokletých básníků</a:t>
            </a:r>
          </a:p>
          <a:p>
            <a:r>
              <a:rPr lang="cs-CZ" dirty="0" smtClean="0"/>
              <a:t>odmítnutí rytmu, rýmu a dalších stavebních prostředků poezie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6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PŘEDSTAVITELÉ SURREALISMU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André Breton</a:t>
            </a:r>
          </a:p>
          <a:p>
            <a:r>
              <a:rPr lang="cs-CZ" dirty="0" smtClean="0"/>
              <a:t>francouzský básník, teoretik surrealismu</a:t>
            </a:r>
          </a:p>
          <a:p>
            <a:r>
              <a:rPr lang="cs-CZ" dirty="0" smtClean="0"/>
              <a:t>založil (spolu s L. </a:t>
            </a:r>
            <a:r>
              <a:rPr lang="cs-CZ" dirty="0" err="1" smtClean="0"/>
              <a:t>Aragonem</a:t>
            </a:r>
            <a:r>
              <a:rPr lang="cs-CZ" dirty="0" smtClean="0"/>
              <a:t> a P. </a:t>
            </a:r>
            <a:r>
              <a:rPr lang="cs-CZ" dirty="0" err="1" smtClean="0"/>
              <a:t>Soupaultem</a:t>
            </a:r>
            <a:r>
              <a:rPr lang="cs-CZ" dirty="0" smtClean="0"/>
              <a:t>) surrealistický časopis </a:t>
            </a:r>
            <a:r>
              <a:rPr lang="cs-CZ" dirty="0" err="1" smtClean="0"/>
              <a:t>Littérature</a:t>
            </a:r>
            <a:endParaRPr lang="cs-CZ" dirty="0" smtClean="0"/>
          </a:p>
          <a:p>
            <a:r>
              <a:rPr lang="cs-CZ" dirty="0" smtClean="0"/>
              <a:t>zač. 20. let se účastnil hnutí dada, pak se věnoval surrealismu – autor manifestů surrealismu</a:t>
            </a:r>
          </a:p>
          <a:p>
            <a:pPr marL="0" indent="0">
              <a:buNone/>
            </a:pPr>
            <a:r>
              <a:rPr lang="cs-CZ" u="sng" dirty="0" smtClean="0"/>
              <a:t>Magnetická pole </a:t>
            </a:r>
            <a:r>
              <a:rPr lang="cs-CZ" dirty="0" smtClean="0"/>
              <a:t>(s P. </a:t>
            </a:r>
            <a:r>
              <a:rPr lang="cs-CZ" dirty="0" err="1" smtClean="0"/>
              <a:t>Soupaultem</a:t>
            </a:r>
            <a:r>
              <a:rPr lang="cs-CZ" dirty="0" smtClean="0"/>
              <a:t>) – surrealistická próza, metoda automatického textu</a:t>
            </a:r>
          </a:p>
          <a:p>
            <a:pPr marL="0" indent="0">
              <a:buNone/>
            </a:pPr>
            <a:r>
              <a:rPr lang="cs-CZ" u="sng" dirty="0" smtClean="0"/>
              <a:t>Spojité nádoby, Šílená láska </a:t>
            </a:r>
            <a:r>
              <a:rPr lang="cs-CZ" dirty="0" smtClean="0"/>
              <a:t>– básnické sbírky</a:t>
            </a:r>
          </a:p>
          <a:p>
            <a:pPr marL="0" indent="0">
              <a:buNone/>
            </a:pPr>
            <a:r>
              <a:rPr lang="cs-CZ" u="sng" dirty="0" err="1" smtClean="0"/>
              <a:t>Nadja</a:t>
            </a:r>
            <a:r>
              <a:rPr lang="cs-CZ" dirty="0" smtClean="0"/>
              <a:t> – poetická próza, spojení obhajoby surrealismu   s podobou románu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08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PŘEDSTAVITELÉ SURREALISMU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Paul </a:t>
            </a:r>
            <a:r>
              <a:rPr lang="cs-CZ" b="1" u="sng" dirty="0" err="1" smtClean="0"/>
              <a:t>Eluard</a:t>
            </a:r>
            <a:endParaRPr lang="cs-CZ" b="1" u="sng" dirty="0" smtClean="0"/>
          </a:p>
          <a:p>
            <a:r>
              <a:rPr lang="cs-CZ" dirty="0" smtClean="0"/>
              <a:t>francouzský básník, kritik, esejista, překladatel, autor protiválečných děl</a:t>
            </a:r>
          </a:p>
          <a:p>
            <a:pPr marL="0" indent="0">
              <a:buNone/>
            </a:pPr>
            <a:r>
              <a:rPr lang="cs-CZ" u="sng" dirty="0" smtClean="0"/>
              <a:t>Veřejná růže</a:t>
            </a:r>
            <a:r>
              <a:rPr lang="cs-CZ" dirty="0" smtClean="0"/>
              <a:t> – </a:t>
            </a:r>
          </a:p>
          <a:p>
            <a:r>
              <a:rPr lang="cs-CZ" dirty="0" smtClean="0"/>
              <a:t>sbírka lyriky, 19 básní psaných volným veršem + 1 báseň v próze se společným tématem lásky, hledání cesty z osamělosti</a:t>
            </a:r>
          </a:p>
          <a:p>
            <a:pPr marL="0" indent="0">
              <a:buNone/>
            </a:pPr>
            <a:r>
              <a:rPr lang="cs-CZ" u="sng" dirty="0" smtClean="0"/>
              <a:t>Poezie a pravda - </a:t>
            </a:r>
          </a:p>
          <a:p>
            <a:r>
              <a:rPr lang="cs-CZ" dirty="0" smtClean="0"/>
              <a:t>sbírka odbojové protiválečné poezie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97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PŘEDSTAVITELÉ SURREALISMU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Louis </a:t>
            </a:r>
            <a:r>
              <a:rPr lang="cs-CZ" b="1" u="sng" dirty="0" err="1" smtClean="0"/>
              <a:t>Aragon</a:t>
            </a:r>
            <a:endParaRPr lang="cs-CZ" b="1" u="sng" dirty="0" smtClean="0"/>
          </a:p>
          <a:p>
            <a:r>
              <a:rPr lang="cs-CZ" dirty="0" smtClean="0"/>
              <a:t>francouzský básník, prozaik, esejista, kritik, překladatel, představitel antifašistického odboje, levicová orientace</a:t>
            </a:r>
          </a:p>
          <a:p>
            <a:pPr marL="0" indent="0">
              <a:buNone/>
            </a:pPr>
            <a:r>
              <a:rPr lang="cs-CZ" u="sng" dirty="0" smtClean="0"/>
              <a:t>Skutečný svět </a:t>
            </a:r>
            <a:r>
              <a:rPr lang="cs-CZ" dirty="0" smtClean="0"/>
              <a:t>– cyklus realistických románů        o Francii let 1890 – 1940 ( </a:t>
            </a:r>
            <a:r>
              <a:rPr lang="cs-CZ" u="sng" dirty="0" smtClean="0"/>
              <a:t>Basilejské zvony, Karneval života, </a:t>
            </a:r>
            <a:r>
              <a:rPr lang="cs-CZ" u="sng" dirty="0" err="1" smtClean="0"/>
              <a:t>Aurelián</a:t>
            </a:r>
            <a:r>
              <a:rPr lang="cs-CZ" u="sng" dirty="0" smtClean="0"/>
              <a:t> </a:t>
            </a:r>
            <a:r>
              <a:rPr lang="cs-CZ" dirty="0" smtClean="0"/>
              <a:t>aj.)</a:t>
            </a:r>
          </a:p>
          <a:p>
            <a:pPr marL="0" indent="0">
              <a:buNone/>
            </a:pPr>
            <a:r>
              <a:rPr lang="cs-CZ" u="sng" dirty="0" smtClean="0"/>
              <a:t>Věčný pohyb </a:t>
            </a:r>
            <a:r>
              <a:rPr lang="cs-CZ" dirty="0" smtClean="0"/>
              <a:t>– básnická sbírka</a:t>
            </a:r>
          </a:p>
          <a:p>
            <a:pPr marL="0" indent="0">
              <a:buNone/>
            </a:pPr>
            <a:r>
              <a:rPr lang="cs-CZ" u="sng" dirty="0" smtClean="0"/>
              <a:t>Komunisté</a:t>
            </a:r>
            <a:r>
              <a:rPr lang="cs-CZ" dirty="0" smtClean="0"/>
              <a:t> – román o odboji ze 2. svět. války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704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DALŠÍ AUTOŘI MEZIVÁLEČNÉ 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Jean </a:t>
            </a:r>
            <a:r>
              <a:rPr lang="cs-CZ" b="1" u="sng" dirty="0" err="1" smtClean="0"/>
              <a:t>Cocteau</a:t>
            </a:r>
            <a:endParaRPr lang="cs-CZ" b="1" u="sng" dirty="0" smtClean="0"/>
          </a:p>
          <a:p>
            <a:r>
              <a:rPr lang="cs-CZ" dirty="0" smtClean="0"/>
              <a:t>francouzský básník, prozaik, dramatik, divadelní a filmový scénárista, režisér, herec…</a:t>
            </a:r>
          </a:p>
          <a:p>
            <a:pPr marL="0" indent="0">
              <a:buNone/>
            </a:pPr>
            <a:r>
              <a:rPr lang="cs-CZ" u="sng" dirty="0" smtClean="0"/>
              <a:t>Lidský hlas, Krásný necita</a:t>
            </a:r>
            <a:r>
              <a:rPr lang="cs-CZ" dirty="0" smtClean="0"/>
              <a:t> – působivá monodramata</a:t>
            </a:r>
          </a:p>
          <a:p>
            <a:pPr marL="0" indent="0">
              <a:buNone/>
            </a:pPr>
            <a:r>
              <a:rPr lang="cs-CZ" u="sng" dirty="0" smtClean="0"/>
              <a:t>Svatebčané na </a:t>
            </a:r>
            <a:r>
              <a:rPr lang="cs-CZ" u="sng" dirty="0" err="1" smtClean="0"/>
              <a:t>Eiffelovce</a:t>
            </a:r>
            <a:r>
              <a:rPr lang="cs-CZ" u="sng" dirty="0" smtClean="0"/>
              <a:t> </a:t>
            </a:r>
            <a:r>
              <a:rPr lang="cs-CZ" dirty="0" smtClean="0"/>
              <a:t>– jednoaktovka, básnická hříčka</a:t>
            </a:r>
          </a:p>
          <a:p>
            <a:pPr marL="0" indent="0">
              <a:buNone/>
            </a:pPr>
            <a:r>
              <a:rPr lang="cs-CZ" b="1" u="sng" dirty="0" smtClean="0"/>
              <a:t>Thomas </a:t>
            </a:r>
            <a:r>
              <a:rPr lang="cs-CZ" b="1" u="sng" dirty="0" err="1" smtClean="0"/>
              <a:t>Stearns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Eliot</a:t>
            </a:r>
            <a:endParaRPr lang="cs-CZ" b="1" u="sng" dirty="0" smtClean="0"/>
          </a:p>
          <a:p>
            <a:r>
              <a:rPr lang="cs-CZ" dirty="0" smtClean="0"/>
              <a:t>anglický básník, dramatik a kritik amerického původu</a:t>
            </a:r>
          </a:p>
          <a:p>
            <a:pPr marL="0" indent="0">
              <a:buNone/>
            </a:pPr>
            <a:r>
              <a:rPr lang="cs-CZ" u="sng" dirty="0" smtClean="0"/>
              <a:t>Pustina</a:t>
            </a:r>
            <a:r>
              <a:rPr lang="cs-CZ" dirty="0" smtClean="0"/>
              <a:t> – složitá básnická dramatická skladba – poema</a:t>
            </a:r>
          </a:p>
          <a:p>
            <a:pPr marL="0" indent="0">
              <a:buNone/>
            </a:pP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Christian </a:t>
            </a:r>
            <a:r>
              <a:rPr lang="cs-CZ" b="1" u="sng" dirty="0" err="1" smtClean="0"/>
              <a:t>Morgenstern</a:t>
            </a:r>
            <a:endParaRPr lang="cs-CZ" b="1" u="sng" dirty="0" smtClean="0"/>
          </a:p>
          <a:p>
            <a:r>
              <a:rPr lang="cs-CZ" dirty="0" smtClean="0"/>
              <a:t>Německý básník, novinář, dramaturg, překladatel</a:t>
            </a:r>
          </a:p>
          <a:p>
            <a:pPr marL="0" indent="0">
              <a:buNone/>
            </a:pPr>
            <a:r>
              <a:rPr lang="cs-CZ" u="sng" dirty="0" smtClean="0"/>
              <a:t>Šibeniční písně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groteskní verše, slovní hříčky, objevující poetiku nesmyslu, vizuální grafické básně, básně tzv. abstraktní poezie (shluky hlásek, slabik)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40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DALŠÍ AUTOŘI MEZIVÁLEČNÉ 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Sergej </a:t>
            </a:r>
            <a:r>
              <a:rPr lang="cs-CZ" b="1" u="sng" dirty="0" err="1" smtClean="0"/>
              <a:t>Jesenin</a:t>
            </a:r>
            <a:endParaRPr lang="cs-CZ" b="1" u="sng" dirty="0" smtClean="0"/>
          </a:p>
          <a:p>
            <a:r>
              <a:rPr lang="cs-CZ" dirty="0" smtClean="0"/>
              <a:t>ruský básník, tvůrce přírodní lyriky s ohlasy lidových písní, označován za posledního básníka ruské vesnice, lyrik lásky</a:t>
            </a:r>
          </a:p>
          <a:p>
            <a:pPr marL="0" indent="0">
              <a:buNone/>
            </a:pPr>
            <a:r>
              <a:rPr lang="cs-CZ" u="sng" dirty="0" smtClean="0"/>
              <a:t>Zpověď chuligána </a:t>
            </a:r>
            <a:r>
              <a:rPr lang="cs-CZ" dirty="0" smtClean="0"/>
              <a:t>– poetizace bohémství</a:t>
            </a:r>
          </a:p>
          <a:p>
            <a:pPr marL="0" indent="0">
              <a:buNone/>
            </a:pPr>
            <a:r>
              <a:rPr lang="cs-CZ" u="sng" dirty="0" smtClean="0"/>
              <a:t>Anna </a:t>
            </a:r>
            <a:r>
              <a:rPr lang="cs-CZ" u="sng" dirty="0" err="1" smtClean="0"/>
              <a:t>Sněgina</a:t>
            </a:r>
            <a:r>
              <a:rPr lang="cs-CZ" u="sng" dirty="0" smtClean="0"/>
              <a:t> </a:t>
            </a:r>
            <a:r>
              <a:rPr lang="cs-CZ" dirty="0" smtClean="0"/>
              <a:t>– lyrická poema, teskné obrazy rodné vesnice + romantická historie básníkovy lásky</a:t>
            </a:r>
          </a:p>
          <a:p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Robinson </a:t>
            </a:r>
            <a:r>
              <a:rPr lang="cs-CZ" b="1" u="sng" dirty="0" err="1" smtClean="0"/>
              <a:t>Jeffers</a:t>
            </a:r>
            <a:r>
              <a:rPr lang="cs-CZ" dirty="0" smtClean="0"/>
              <a:t> – americký básník</a:t>
            </a:r>
          </a:p>
          <a:p>
            <a:pPr marL="0" indent="0">
              <a:buNone/>
            </a:pPr>
            <a:r>
              <a:rPr lang="cs-CZ" u="sng" dirty="0" smtClean="0"/>
              <a:t>Hřebec grošák, Pastýřka putující k dubnu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lyrickoepické povídky, úvahy o vztahu člověka a přírody</a:t>
            </a:r>
          </a:p>
          <a:p>
            <a:pPr marL="0" indent="0">
              <a:buNone/>
            </a:pPr>
            <a:r>
              <a:rPr lang="cs-CZ" u="sng" dirty="0" smtClean="0"/>
              <a:t>Básně z Jestřábí věže </a:t>
            </a:r>
            <a:r>
              <a:rPr lang="cs-CZ" dirty="0" smtClean="0"/>
              <a:t>– lyrickoepická sbírka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27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/>
          <a:lstStyle/>
          <a:p>
            <a:r>
              <a:rPr lang="cs-CZ" dirty="0" smtClean="0"/>
              <a:t>1. Co si představujete pod pojmem avantgarda?</a:t>
            </a:r>
          </a:p>
          <a:p>
            <a:r>
              <a:rPr lang="cs-CZ" dirty="0" smtClean="0"/>
              <a:t>2.Které umělecké směry vznikají v poezii na počátku 20. století?</a:t>
            </a:r>
          </a:p>
          <a:p>
            <a:r>
              <a:rPr lang="cs-CZ" dirty="0" smtClean="0"/>
              <a:t>3. Jak se projevuje kubismus, kdo patří k jeho představitelům?</a:t>
            </a:r>
          </a:p>
          <a:p>
            <a:r>
              <a:rPr lang="cs-CZ" dirty="0" smtClean="0"/>
              <a:t>4. Co je dadaismus?</a:t>
            </a:r>
          </a:p>
          <a:p>
            <a:r>
              <a:rPr lang="cs-CZ" dirty="0" smtClean="0"/>
              <a:t>5. Kdo patří k představitelům surrealismu?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330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/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0185 - 2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112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263</TotalTime>
  <Words>1088</Words>
  <Application>Microsoft Office PowerPoint</Application>
  <PresentationFormat>Předvádění na obrazovce (4:3)</PresentationFormat>
  <Paragraphs>133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Urbanistický</vt:lpstr>
      <vt:lpstr>Prezentace aplikace PowerPoint</vt:lpstr>
      <vt:lpstr>ANOTACE</vt:lpstr>
      <vt:lpstr>LITERATURA 1. POLOVINY       20. STOLETÍ</vt:lpstr>
      <vt:lpstr>SPOLEČENSKO – HISTORICKÉ POZADÍ</vt:lpstr>
      <vt:lpstr>AVANTGARDA</vt:lpstr>
      <vt:lpstr>NOVÉ UMĚLECKÉ SMĚRY</vt:lpstr>
      <vt:lpstr>PŘEDSTAVITELÉ FUTURISMU</vt:lpstr>
      <vt:lpstr>NOVÉ UMĚLECKÉ SMĚRY</vt:lpstr>
      <vt:lpstr>PŘEDSTAVITELÉ - FRANCIE</vt:lpstr>
      <vt:lpstr>PŘEDSTAVITELÉ -RUSKO</vt:lpstr>
      <vt:lpstr>NOVÉ UMĚLECKÉ SMĚRY</vt:lpstr>
      <vt:lpstr>PŘEDSTAVITELÉ</vt:lpstr>
      <vt:lpstr>NOVÉ UMĚLECKÉ SMĚRY</vt:lpstr>
      <vt:lpstr>PŘEDSTAVITELÉ SURREALISMU</vt:lpstr>
      <vt:lpstr>PŘEDSTAVITELÉ SURREALISMU</vt:lpstr>
      <vt:lpstr>PŘEDSTAVITELÉ SURREALISMU</vt:lpstr>
      <vt:lpstr>DALŠÍ AUTOŘI MEZIVÁLEČNÉ POEZIE</vt:lpstr>
      <vt:lpstr>DALŠÍ AUTOŘI MEZIVÁLEČNÉ POEZIE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1. POLOVINY 20. STOLETÍ</dc:title>
  <dc:creator>UZIVATEL</dc:creator>
  <cp:lastModifiedBy>reznickovakarla</cp:lastModifiedBy>
  <cp:revision>27</cp:revision>
  <dcterms:created xsi:type="dcterms:W3CDTF">2013-06-29T08:11:14Z</dcterms:created>
  <dcterms:modified xsi:type="dcterms:W3CDTF">2013-07-03T07:41:42Z</dcterms:modified>
</cp:coreProperties>
</file>