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AE312D9-F0F3-4C12-904A-EE7F4C25399E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748AA4-7E47-4BCA-A68C-8093C1A1F7C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2407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338477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ČESKÁ POEZIE- UMĚLECKÉ SMĚRY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 pol. 20. </a:t>
            </a:r>
            <a:r>
              <a:rPr lang="cs-CZ" b="1" smtClean="0"/>
              <a:t>stol.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100320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Záměrem této prezentace je seznámení žáků </a:t>
            </a:r>
            <a:r>
              <a:rPr lang="cs-CZ" dirty="0" smtClean="0"/>
              <a:t>       s </a:t>
            </a:r>
            <a:r>
              <a:rPr lang="cs-CZ" dirty="0" smtClean="0"/>
              <a:t>uměleckými směry, které se uplatňují v české poezii v 1. polovině 20.století. Žáci si uvědomí, </a:t>
            </a:r>
            <a:r>
              <a:rPr lang="cs-CZ" dirty="0" smtClean="0"/>
              <a:t> že </a:t>
            </a:r>
            <a:r>
              <a:rPr lang="cs-CZ" dirty="0" smtClean="0"/>
              <a:t>česká poezie se stává součástí poezie světové.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40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V 1. POLOVINĚ </a:t>
            </a:r>
            <a:r>
              <a:rPr lang="cs-CZ" dirty="0" smtClean="0"/>
              <a:t>    20</a:t>
            </a:r>
            <a:r>
              <a:rPr lang="cs-CZ" dirty="0" smtClean="0"/>
              <a:t>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ČESKÁ POEZIE</a:t>
            </a:r>
          </a:p>
          <a:p>
            <a:r>
              <a:rPr lang="cs-CZ" dirty="0" smtClean="0"/>
              <a:t>UMĚLECKÉ SMĚRY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766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SPOLEČENSKO – HISTORICKÉ POZADÍ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28. 10. 1918 – vznik samostatného Československa, presidentem T. G. Masaryk</a:t>
            </a:r>
          </a:p>
          <a:p>
            <a:r>
              <a:rPr lang="cs-CZ" dirty="0" smtClean="0"/>
              <a:t>20. léta – období hospodářského rozvoje, politické plurality, kulturního a intelektuálního růstu a zábavy</a:t>
            </a:r>
          </a:p>
          <a:p>
            <a:r>
              <a:rPr lang="cs-CZ" dirty="0" smtClean="0"/>
              <a:t>rychlé budování státního aparátu, rozvoj řemesel a průmyslu, elektrifikace</a:t>
            </a:r>
          </a:p>
          <a:p>
            <a:r>
              <a:rPr lang="cs-CZ" dirty="0" smtClean="0"/>
              <a:t>30. léta – světová hospodářská krize + sociální a politické problémy</a:t>
            </a:r>
          </a:p>
          <a:p>
            <a:r>
              <a:rPr lang="cs-CZ" dirty="0" smtClean="0"/>
              <a:t>radikalizace názorů, vznik totalitních stran </a:t>
            </a:r>
          </a:p>
          <a:p>
            <a:r>
              <a:rPr lang="cs-CZ" dirty="0" smtClean="0"/>
              <a:t>Mnichovská dohoda (září 1938), vyhlášení Protektorátu Čechy a Morava (15. 3. 1939) </a:t>
            </a:r>
          </a:p>
          <a:p>
            <a:r>
              <a:rPr lang="cs-CZ" dirty="0" smtClean="0"/>
              <a:t>2. světová válka – největší vojenský konflikt v dějinách lidstva</a:t>
            </a:r>
          </a:p>
          <a:p>
            <a:r>
              <a:rPr lang="cs-CZ" dirty="0" smtClean="0"/>
              <a:t>přímé ohrožení  existence  českého národa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82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UMĚLECKÉ SMĚRY V ČESKÉ LITERATUŘE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doznívání války (Dyk, Sova, Toman)</a:t>
            </a:r>
          </a:p>
          <a:p>
            <a:r>
              <a:rPr lang="cs-CZ" dirty="0" smtClean="0"/>
              <a:t>vstup nové generace</a:t>
            </a:r>
          </a:p>
          <a:p>
            <a:r>
              <a:rPr lang="cs-CZ" dirty="0" smtClean="0"/>
              <a:t>vyhraňování skupin podle ideologického zaměření autorů</a:t>
            </a:r>
          </a:p>
          <a:p>
            <a:r>
              <a:rPr lang="cs-CZ" dirty="0" smtClean="0"/>
              <a:t>za války a krátce po ní vlna vitalismu  (Šrámek, Neumann, Wolker)</a:t>
            </a:r>
          </a:p>
          <a:p>
            <a:r>
              <a:rPr lang="cs-CZ" dirty="0" smtClean="0"/>
              <a:t>pronikání avantgardních směrů</a:t>
            </a:r>
          </a:p>
          <a:p>
            <a:r>
              <a:rPr lang="cs-CZ" dirty="0" smtClean="0"/>
              <a:t>1920 založen v Praze </a:t>
            </a:r>
            <a:r>
              <a:rPr lang="cs-CZ" b="1" dirty="0" smtClean="0"/>
              <a:t>Devětsil</a:t>
            </a:r>
            <a:r>
              <a:rPr lang="cs-CZ" dirty="0" smtClean="0"/>
              <a:t>- sdružení levicových avantgardních umělců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1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UMĚLECKÉ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Proletářské umění </a:t>
            </a:r>
            <a:r>
              <a:rPr lang="cs-CZ" dirty="0" smtClean="0"/>
              <a:t>– 1. pol. 20. let 20.stol.</a:t>
            </a:r>
          </a:p>
          <a:p>
            <a:r>
              <a:rPr lang="cs-CZ" dirty="0" smtClean="0"/>
              <a:t>reakce na sociální bídu a důsledky války</a:t>
            </a:r>
          </a:p>
          <a:p>
            <a:r>
              <a:rPr lang="cs-CZ" dirty="0" smtClean="0"/>
              <a:t>vliv komunistického poválečného režimu</a:t>
            </a:r>
          </a:p>
          <a:p>
            <a:r>
              <a:rPr lang="cs-CZ" dirty="0" smtClean="0"/>
              <a:t>kritika sociální nespravedlnosti, příprava revoluce</a:t>
            </a:r>
          </a:p>
          <a:p>
            <a:r>
              <a:rPr lang="cs-CZ" dirty="0" smtClean="0"/>
              <a:t>požadavky: třídnost, revolučnost, kolektivismus, politická angažovanost, optimismus</a:t>
            </a:r>
          </a:p>
          <a:p>
            <a:pPr marL="0" indent="0">
              <a:buNone/>
            </a:pPr>
            <a:r>
              <a:rPr lang="cs-CZ" u="sng" dirty="0" smtClean="0"/>
              <a:t>Teoretické stati</a:t>
            </a:r>
            <a:r>
              <a:rPr lang="cs-CZ" dirty="0" smtClean="0"/>
              <a:t>: Jiří Wolker, Proletářské umění (1922 v časopise Var)</a:t>
            </a:r>
          </a:p>
          <a:p>
            <a:r>
              <a:rPr lang="cs-CZ" dirty="0" smtClean="0"/>
              <a:t>S. K. Neumann, O proletářské poezii (1923) – časopisy Červen, Kmen, Proletkult, teoretik a literární kritik Antonín Matěj Píša</a:t>
            </a:r>
          </a:p>
          <a:p>
            <a:pPr marL="0" indent="0">
              <a:buNone/>
            </a:pPr>
            <a:r>
              <a:rPr lang="cs-CZ" u="sng" dirty="0" smtClean="0"/>
              <a:t>Hlavní představitelé</a:t>
            </a:r>
            <a:r>
              <a:rPr lang="cs-CZ" dirty="0" smtClean="0"/>
              <a:t>: J. Wolker, S. K. Neumann, J. Hořejší, počáteční sbírky J. Hory, J. Seiferta, K. Biebla, v próze I. Olbracht, M. Majerová, V. Vančura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285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UMĚLECKÉ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Poetismus</a:t>
            </a:r>
            <a:r>
              <a:rPr lang="cs-CZ" dirty="0" smtClean="0"/>
              <a:t> – 2. pol. 20.let 20. stol.</a:t>
            </a:r>
          </a:p>
          <a:p>
            <a:r>
              <a:rPr lang="cs-CZ" dirty="0" smtClean="0"/>
              <a:t>jediný avantgardní umělecký proud českého původu uznávaný mezinárodně</a:t>
            </a:r>
          </a:p>
          <a:p>
            <a:r>
              <a:rPr lang="cs-CZ" u="sng" dirty="0" smtClean="0"/>
              <a:t>Inspirace</a:t>
            </a:r>
            <a:r>
              <a:rPr lang="cs-CZ" dirty="0" smtClean="0"/>
              <a:t> – hravost dadaismu, spojitost s Devětsilem, uplatňoval se i v divadle, výtvarném umění, písňové tvorbě, </a:t>
            </a:r>
            <a:r>
              <a:rPr lang="cs-CZ" dirty="0" smtClean="0"/>
              <a:t>   v </a:t>
            </a:r>
            <a:r>
              <a:rPr lang="cs-CZ" dirty="0" smtClean="0"/>
              <a:t>životním stylu = umění života, umění žít a užívat</a:t>
            </a:r>
          </a:p>
          <a:p>
            <a:r>
              <a:rPr lang="cs-CZ" u="sng" dirty="0" smtClean="0"/>
              <a:t>Znaky</a:t>
            </a:r>
            <a:r>
              <a:rPr lang="cs-CZ" dirty="0" smtClean="0"/>
              <a:t>: </a:t>
            </a:r>
            <a:r>
              <a:rPr lang="cs-CZ" b="1" dirty="0" smtClean="0"/>
              <a:t>obdiv k technice, velkoměstu</a:t>
            </a:r>
            <a:r>
              <a:rPr lang="cs-CZ" dirty="0" smtClean="0"/>
              <a:t>, inspirace- cirkus, pouťové zábavy, filmová groteska, jazz, naivní umění, cestování, exotika</a:t>
            </a:r>
          </a:p>
          <a:p>
            <a:r>
              <a:rPr lang="cs-CZ" b="1" dirty="0" smtClean="0"/>
              <a:t>odmítnutí konvencí</a:t>
            </a:r>
            <a:r>
              <a:rPr lang="cs-CZ" dirty="0" smtClean="0"/>
              <a:t>: nové výrazové prostředky, řada volných </a:t>
            </a:r>
            <a:r>
              <a:rPr lang="cs-CZ" b="1" dirty="0" smtClean="0"/>
              <a:t>asociací představ, </a:t>
            </a:r>
            <a:r>
              <a:rPr lang="cs-CZ" dirty="0" smtClean="0"/>
              <a:t>sklon k parodii</a:t>
            </a:r>
          </a:p>
          <a:p>
            <a:r>
              <a:rPr lang="cs-CZ" b="1" dirty="0" smtClean="0"/>
              <a:t>spontánní fantazie, obrazotvornost</a:t>
            </a:r>
            <a:r>
              <a:rPr lang="cs-CZ" dirty="0" smtClean="0"/>
              <a:t>, citovost = obohacení výrazové stránky poezie</a:t>
            </a:r>
          </a:p>
          <a:p>
            <a:r>
              <a:rPr lang="cs-CZ" b="1" dirty="0" smtClean="0"/>
              <a:t>apolitičnost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561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UMĚLECKÉ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 smtClean="0"/>
              <a:t>Poetismus</a:t>
            </a:r>
          </a:p>
          <a:p>
            <a:r>
              <a:rPr lang="cs-CZ" u="sng" dirty="0" smtClean="0"/>
              <a:t>Teoretické stati</a:t>
            </a:r>
            <a:r>
              <a:rPr lang="cs-CZ" dirty="0" smtClean="0"/>
              <a:t>: K. </a:t>
            </a:r>
            <a:r>
              <a:rPr lang="cs-CZ" dirty="0" err="1" smtClean="0"/>
              <a:t>Teige</a:t>
            </a:r>
            <a:r>
              <a:rPr lang="cs-CZ" dirty="0" smtClean="0"/>
              <a:t> – Poetismus, V. Nezval – Papoušek na motocyklu (čas. Host 1924), </a:t>
            </a:r>
            <a:r>
              <a:rPr lang="cs-CZ" dirty="0" err="1" smtClean="0"/>
              <a:t>Teige</a:t>
            </a:r>
            <a:r>
              <a:rPr lang="cs-CZ" dirty="0" smtClean="0"/>
              <a:t> a Nezval – Druhý manifest poetismu (1928); sborník Devětsil, brněnský časopis Pásmo, měsíčník </a:t>
            </a:r>
            <a:r>
              <a:rPr lang="cs-CZ" dirty="0" err="1" smtClean="0"/>
              <a:t>ReD</a:t>
            </a:r>
            <a:r>
              <a:rPr lang="cs-CZ" dirty="0" smtClean="0"/>
              <a:t> (Revue Devětsilu)</a:t>
            </a:r>
          </a:p>
          <a:p>
            <a:pPr marL="0" indent="0">
              <a:buNone/>
            </a:pPr>
            <a:r>
              <a:rPr lang="cs-CZ" u="sng" dirty="0" smtClean="0"/>
              <a:t>Hlavní představitelé</a:t>
            </a:r>
            <a:r>
              <a:rPr lang="cs-CZ" dirty="0" smtClean="0"/>
              <a:t>: V. Nezval, K. Biebl, J. Seifert, </a:t>
            </a:r>
            <a:r>
              <a:rPr lang="cs-CZ" dirty="0" smtClean="0"/>
              <a:t>    V</a:t>
            </a:r>
            <a:r>
              <a:rPr lang="cs-CZ" dirty="0" smtClean="0"/>
              <a:t>. Vančura, rané hry Voskovce a Wericha, písně J. Ježka a E. F. Buriana, výtvarníci J. Štýrský, </a:t>
            </a:r>
            <a:r>
              <a:rPr lang="cs-CZ" dirty="0" err="1" smtClean="0"/>
              <a:t>Toayen</a:t>
            </a:r>
            <a:r>
              <a:rPr lang="cs-CZ" dirty="0" smtClean="0"/>
              <a:t>, </a:t>
            </a:r>
            <a:r>
              <a:rPr lang="cs-CZ" dirty="0" smtClean="0"/>
              <a:t> Fr</a:t>
            </a:r>
            <a:r>
              <a:rPr lang="cs-CZ" dirty="0" smtClean="0"/>
              <a:t>. Muzika, K. </a:t>
            </a:r>
            <a:r>
              <a:rPr lang="cs-CZ" dirty="0" err="1" smtClean="0"/>
              <a:t>Teige</a:t>
            </a:r>
            <a:r>
              <a:rPr lang="cs-CZ" dirty="0" smtClean="0"/>
              <a:t>, režiséři J. </a:t>
            </a:r>
            <a:r>
              <a:rPr lang="cs-CZ" dirty="0" err="1" smtClean="0"/>
              <a:t>Honzl</a:t>
            </a:r>
            <a:r>
              <a:rPr lang="cs-CZ" dirty="0" smtClean="0"/>
              <a:t>, J. </a:t>
            </a:r>
            <a:r>
              <a:rPr lang="cs-CZ" dirty="0" err="1" smtClean="0"/>
              <a:t>Frejka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42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UMĚLECKÉ </a:t>
            </a:r>
            <a:r>
              <a:rPr lang="cs-CZ" dirty="0" smtClean="0"/>
              <a:t>SMĚRY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Surrealismus</a:t>
            </a:r>
            <a:r>
              <a:rPr lang="cs-CZ" dirty="0" smtClean="0"/>
              <a:t> – 30. léta, vliv A. Bretona </a:t>
            </a:r>
          </a:p>
          <a:p>
            <a:r>
              <a:rPr lang="cs-CZ" dirty="0" smtClean="0"/>
              <a:t>V. Nezval a K. </a:t>
            </a:r>
            <a:r>
              <a:rPr lang="cs-CZ" dirty="0" err="1" smtClean="0"/>
              <a:t>Teige</a:t>
            </a:r>
            <a:r>
              <a:rPr lang="cs-CZ" dirty="0" smtClean="0"/>
              <a:t> oznámili v květnu 1934 vyústění poetismu v surrealismus = vznik Surrealistické skupiny (rozpuštěna Nezvalem 1938 s politických důvodů</a:t>
            </a:r>
          </a:p>
          <a:p>
            <a:pPr marL="0" indent="0">
              <a:buNone/>
            </a:pPr>
            <a:r>
              <a:rPr lang="cs-CZ" u="sng" dirty="0" smtClean="0"/>
              <a:t>Znaky</a:t>
            </a:r>
            <a:r>
              <a:rPr lang="cs-CZ" dirty="0" smtClean="0"/>
              <a:t>: </a:t>
            </a:r>
            <a:r>
              <a:rPr lang="cs-CZ" b="1" dirty="0" smtClean="0"/>
              <a:t>odpor k válce, fašismu a náboženství</a:t>
            </a:r>
          </a:p>
          <a:p>
            <a:r>
              <a:rPr lang="cs-CZ" b="1" dirty="0" smtClean="0"/>
              <a:t>levicová orientace </a:t>
            </a:r>
          </a:p>
          <a:p>
            <a:r>
              <a:rPr lang="cs-CZ" b="1" dirty="0" smtClean="0"/>
              <a:t>inspirace</a:t>
            </a:r>
            <a:r>
              <a:rPr lang="cs-CZ" dirty="0" smtClean="0"/>
              <a:t> – sny, sexuální představy, halucinace, obliba hrůzy, šílenství, nahodilost, popření vlivu rozumu a logiky</a:t>
            </a:r>
          </a:p>
          <a:p>
            <a:r>
              <a:rPr lang="cs-CZ" b="1" dirty="0" smtClean="0"/>
              <a:t>psychický automatismus </a:t>
            </a:r>
            <a:r>
              <a:rPr lang="cs-CZ" dirty="0" smtClean="0"/>
              <a:t>– obraz nitra, podvědomí člověka</a:t>
            </a:r>
          </a:p>
          <a:p>
            <a:r>
              <a:rPr lang="cs-CZ" b="1" dirty="0" smtClean="0"/>
              <a:t>zrušení dosavadního pravidelného verše</a:t>
            </a:r>
          </a:p>
          <a:p>
            <a:pPr marL="0" indent="0">
              <a:buNone/>
            </a:pPr>
            <a:r>
              <a:rPr lang="cs-CZ" u="sng" dirty="0" smtClean="0"/>
              <a:t>Hlavní představitelé</a:t>
            </a:r>
            <a:r>
              <a:rPr lang="cs-CZ" dirty="0" smtClean="0"/>
              <a:t>: K. </a:t>
            </a:r>
            <a:r>
              <a:rPr lang="cs-CZ" dirty="0" err="1" smtClean="0"/>
              <a:t>Teige</a:t>
            </a:r>
            <a:r>
              <a:rPr lang="cs-CZ" dirty="0" smtClean="0"/>
              <a:t>, V. Nezval, K. Biebl, </a:t>
            </a:r>
            <a:r>
              <a:rPr lang="cs-CZ" dirty="0" smtClean="0"/>
              <a:t>malíři              J</a:t>
            </a:r>
            <a:r>
              <a:rPr lang="cs-CZ" dirty="0" smtClean="0"/>
              <a:t>. Štýrský, </a:t>
            </a:r>
            <a:r>
              <a:rPr lang="cs-CZ" dirty="0" err="1" smtClean="0"/>
              <a:t>Toyen</a:t>
            </a:r>
            <a:r>
              <a:rPr lang="cs-CZ" dirty="0" smtClean="0"/>
              <a:t>, režisér J. </a:t>
            </a:r>
            <a:r>
              <a:rPr lang="cs-CZ" dirty="0" err="1" smtClean="0"/>
              <a:t>Honzl</a:t>
            </a:r>
            <a:r>
              <a:rPr lang="cs-CZ" dirty="0" smtClean="0"/>
              <a:t>, skladatel J. Ježek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938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UMĚLECKÉ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Spirituální proud </a:t>
            </a:r>
            <a:r>
              <a:rPr lang="cs-CZ" dirty="0" smtClean="0"/>
              <a:t>– 30. a 40.léta</a:t>
            </a:r>
          </a:p>
          <a:p>
            <a:r>
              <a:rPr lang="cs-CZ" dirty="0" smtClean="0"/>
              <a:t>založen na symbolické obraznosti, směřuje </a:t>
            </a:r>
            <a:r>
              <a:rPr lang="cs-CZ" dirty="0" smtClean="0"/>
              <a:t>         k </a:t>
            </a:r>
            <a:r>
              <a:rPr lang="cs-CZ" dirty="0" smtClean="0"/>
              <a:t>věčným hodnotám, vliv existencionalismu, meditativnost, náročná abstraktnost, vnitřní svár, expresivní vyjádření smutku, </a:t>
            </a:r>
            <a:r>
              <a:rPr lang="cs-CZ" dirty="0" err="1" smtClean="0"/>
              <a:t>úvahovost</a:t>
            </a: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Představitelé</a:t>
            </a:r>
            <a:r>
              <a:rPr lang="cs-CZ" dirty="0" smtClean="0"/>
              <a:t>: Fr. Halas, V. Holan, Fr. Hrubín, </a:t>
            </a:r>
            <a:r>
              <a:rPr lang="cs-CZ" dirty="0" smtClean="0"/>
              <a:t>     V</a:t>
            </a:r>
            <a:r>
              <a:rPr lang="cs-CZ" dirty="0" smtClean="0"/>
              <a:t>. Závada,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546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52128"/>
          </a:xfrm>
        </p:spPr>
        <p:txBody>
          <a:bodyPr/>
          <a:lstStyle/>
          <a:p>
            <a:r>
              <a:rPr lang="cs-CZ" dirty="0" smtClean="0"/>
              <a:t>UMĚLECKÉ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Katolický proud </a:t>
            </a:r>
          </a:p>
          <a:p>
            <a:r>
              <a:rPr lang="cs-CZ" dirty="0" err="1" smtClean="0"/>
              <a:t>křesťansko</a:t>
            </a:r>
            <a:r>
              <a:rPr lang="cs-CZ" dirty="0" smtClean="0"/>
              <a:t> – humanistická duchovní orientace autorů – víra v absolutní jistotu božské autority a </a:t>
            </a:r>
            <a:r>
              <a:rPr lang="cs-CZ" dirty="0" smtClean="0"/>
              <a:t>    v </a:t>
            </a:r>
            <a:r>
              <a:rPr lang="cs-CZ" dirty="0" smtClean="0"/>
              <a:t>bezvýhradnou platnost křesťanských mravních zásad</a:t>
            </a:r>
          </a:p>
          <a:p>
            <a:r>
              <a:rPr lang="cs-CZ" dirty="0" smtClean="0"/>
              <a:t>návrat k poetice barokního umění, k odkazu </a:t>
            </a:r>
            <a:r>
              <a:rPr lang="cs-CZ" dirty="0" smtClean="0"/>
              <a:t>            O</a:t>
            </a:r>
            <a:r>
              <a:rPr lang="cs-CZ" dirty="0" smtClean="0"/>
              <a:t>. Březiny, hledání východisek z krizového stavu světa; časopisy Archa, Akord, Řád, Tvář, Vyšehrad</a:t>
            </a:r>
          </a:p>
          <a:p>
            <a:pPr marL="0" indent="0">
              <a:buNone/>
            </a:pPr>
            <a:r>
              <a:rPr lang="cs-CZ" u="sng" dirty="0" smtClean="0"/>
              <a:t>Představitelé:</a:t>
            </a:r>
            <a:r>
              <a:rPr lang="cs-CZ" dirty="0" smtClean="0"/>
              <a:t> J. Zahradníček, Kl. </a:t>
            </a:r>
            <a:r>
              <a:rPr lang="cs-CZ" dirty="0" err="1" smtClean="0"/>
              <a:t>Bochořák</a:t>
            </a:r>
            <a:r>
              <a:rPr lang="cs-CZ" dirty="0" smtClean="0"/>
              <a:t>, B. </a:t>
            </a:r>
            <a:r>
              <a:rPr lang="cs-CZ" dirty="0" err="1" smtClean="0"/>
              <a:t>Reynek</a:t>
            </a:r>
            <a:r>
              <a:rPr lang="cs-CZ" dirty="0" smtClean="0"/>
              <a:t>, V. Renč, </a:t>
            </a:r>
            <a:r>
              <a:rPr lang="cs-CZ" dirty="0" err="1" smtClean="0"/>
              <a:t>Zd</a:t>
            </a:r>
            <a:r>
              <a:rPr lang="cs-CZ" dirty="0" smtClean="0"/>
              <a:t>. Rotrekl, </a:t>
            </a:r>
            <a:r>
              <a:rPr lang="cs-CZ" dirty="0" err="1" smtClean="0"/>
              <a:t>Vl</a:t>
            </a:r>
            <a:r>
              <a:rPr lang="cs-CZ" dirty="0" smtClean="0"/>
              <a:t>. </a:t>
            </a:r>
            <a:r>
              <a:rPr lang="cs-CZ" dirty="0" err="1" smtClean="0"/>
              <a:t>Vokolek</a:t>
            </a:r>
            <a:r>
              <a:rPr lang="cs-CZ" dirty="0" smtClean="0"/>
              <a:t>, J. </a:t>
            </a:r>
            <a:r>
              <a:rPr lang="cs-CZ" dirty="0" err="1" smtClean="0"/>
              <a:t>Kostohryz</a:t>
            </a:r>
            <a:r>
              <a:rPr lang="cs-CZ" dirty="0" smtClean="0"/>
              <a:t>, </a:t>
            </a:r>
            <a:r>
              <a:rPr lang="cs-CZ" dirty="0" smtClean="0"/>
              <a:t>          Fr</a:t>
            </a:r>
            <a:r>
              <a:rPr lang="cs-CZ" dirty="0" smtClean="0"/>
              <a:t>. </a:t>
            </a:r>
            <a:r>
              <a:rPr lang="cs-CZ" dirty="0" err="1" smtClean="0"/>
              <a:t>Lazecký</a:t>
            </a:r>
            <a:r>
              <a:rPr lang="cs-CZ" dirty="0" smtClean="0"/>
              <a:t>, I. Slavík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80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1. Které umělecké směry se uplatňují v české poezii na počátku 20. století?</a:t>
            </a:r>
          </a:p>
          <a:p>
            <a:r>
              <a:rPr lang="cs-CZ" dirty="0" smtClean="0"/>
              <a:t>2. Co je Devětsil? Které básnické směry z něj vyšly?</a:t>
            </a:r>
          </a:p>
          <a:p>
            <a:r>
              <a:rPr lang="cs-CZ" dirty="0" smtClean="0"/>
              <a:t>3. Co je proletářské umění?</a:t>
            </a:r>
          </a:p>
          <a:p>
            <a:r>
              <a:rPr lang="cs-CZ" dirty="0" smtClean="0"/>
              <a:t>4. Který je jediný umělecký směr, který vznikl pouze v české poezii? Jaké má znaky?</a:t>
            </a:r>
          </a:p>
          <a:p>
            <a:r>
              <a:rPr lang="cs-CZ" dirty="0" smtClean="0"/>
              <a:t>5. Kdo je zakladatelem surrealistické skupiny?</a:t>
            </a:r>
          </a:p>
          <a:p>
            <a:r>
              <a:rPr lang="cs-CZ" dirty="0" smtClean="0"/>
              <a:t>6. Kteří básníci patří k představitelům spirituálního proudu?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275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0185 - 2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316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91</TotalTime>
  <Words>963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Urbanistický</vt:lpstr>
      <vt:lpstr>Prezentace aplikace PowerPoint</vt:lpstr>
      <vt:lpstr>ANOTACE</vt:lpstr>
      <vt:lpstr>LITERATURA V 1. POLOVINĚ     20. STOLETÍ</vt:lpstr>
      <vt:lpstr>SPOLEČENSKO – HISTORICKÉ POZADÍ</vt:lpstr>
      <vt:lpstr>UMĚLECKÉ SMĚRY V ČESKÉ LITERATUŘE</vt:lpstr>
      <vt:lpstr>UMĚLECKÉ SMĚRY</vt:lpstr>
      <vt:lpstr>UMĚLECKÉ SMĚRY</vt:lpstr>
      <vt:lpstr>UMĚLECKÉ SMĚRY</vt:lpstr>
      <vt:lpstr>UMĚLECKÉ SMĚRY </vt:lpstr>
      <vt:lpstr>UMĚLECKÉ SMĚRY</vt:lpstr>
      <vt:lpstr>UMĚLECKÉ SMĚRY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V 1. POLOVINĚ 20. STOLETÍ</dc:title>
  <dc:creator>UZIVATEL</dc:creator>
  <cp:lastModifiedBy>UZIVATEL</cp:lastModifiedBy>
  <cp:revision>16</cp:revision>
  <cp:lastPrinted>2013-06-29T13:27:32Z</cp:lastPrinted>
  <dcterms:created xsi:type="dcterms:W3CDTF">2013-06-29T13:10:36Z</dcterms:created>
  <dcterms:modified xsi:type="dcterms:W3CDTF">2013-07-01T19:01:59Z</dcterms:modified>
</cp:coreProperties>
</file>