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87" d="100"/>
          <a:sy n="87" d="100"/>
        </p:scale>
        <p:origin x="-106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EAF6F6C-5410-4E1F-A464-ED54DD9CC562}" type="datetimeFigureOut">
              <a:rPr lang="cs-CZ" smtClean="0"/>
              <a:t>3.7.2013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D909D3A9-C7BF-4A87-BC6A-20E17F3281C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8852" y="0"/>
            <a:ext cx="95551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3419475" y="2133600"/>
            <a:ext cx="367280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Mgr. Marie Havránková</a:t>
            </a:r>
            <a:endParaRPr lang="cs-CZ" b="1" dirty="0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3419474" y="2708275"/>
            <a:ext cx="324075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dirty="0" smtClean="0"/>
              <a:t>POETISMUS  A SURREALISMUS</a:t>
            </a:r>
            <a:endParaRPr lang="cs-CZ" b="1" dirty="0"/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3449927" y="3429000"/>
            <a:ext cx="256929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 dirty="0" smtClean="0"/>
              <a:t>Literatura 1. pol. 20. </a:t>
            </a:r>
            <a:r>
              <a:rPr lang="cs-CZ" b="1" smtClean="0"/>
              <a:t>stol.</a:t>
            </a:r>
            <a:endParaRPr lang="cs-CZ" b="1" dirty="0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3449927" y="4005263"/>
            <a:ext cx="1292539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cs-CZ" b="1" dirty="0" smtClean="0"/>
              <a:t>2. </a:t>
            </a:r>
            <a:r>
              <a:rPr lang="cs-CZ" b="1" dirty="0"/>
              <a:t>ročník</a:t>
            </a:r>
          </a:p>
        </p:txBody>
      </p:sp>
      <p:sp>
        <p:nvSpPr>
          <p:cNvPr id="32777" name="Rectangle 9"/>
          <p:cNvSpPr>
            <a:spLocks noChangeArrowheads="1"/>
          </p:cNvSpPr>
          <p:nvPr/>
        </p:nvSpPr>
        <p:spPr bwMode="auto">
          <a:xfrm>
            <a:off x="3419475" y="5229225"/>
            <a:ext cx="146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cs-CZ" b="1"/>
              <a:t>Srpen 2012 </a:t>
            </a:r>
          </a:p>
        </p:txBody>
      </p:sp>
    </p:spTree>
    <p:extLst>
      <p:ext uri="{BB962C8B-B14F-4D97-AF65-F5344CB8AC3E}">
        <p14:creationId xmlns:p14="http://schemas.microsoft.com/office/powerpoint/2010/main" val="384518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této prezentaci se žáci seznámí s básníky, kteří ve své tvorbě uplatňovali prvky poetismu a surrealismu. Budou se věnovat zejména básnické tvorbě Konstantina Biebla.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7987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LITERATURA V 1. POLOVINĚ     20. STOLETÍ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POETISMUS A SURREALISMUS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7224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POETISMUS A SURREALISMUS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u="sng" dirty="0" smtClean="0"/>
              <a:t>Vítězslav Nezval </a:t>
            </a:r>
            <a:r>
              <a:rPr lang="cs-CZ" dirty="0" smtClean="0"/>
              <a:t>– nejvýznamnější představitel poetismu a surrealismu v české literatuře</a:t>
            </a:r>
          </a:p>
          <a:p>
            <a:r>
              <a:rPr lang="cs-CZ" dirty="0" smtClean="0"/>
              <a:t>spolu s Karlem </a:t>
            </a:r>
            <a:r>
              <a:rPr lang="cs-CZ" dirty="0" err="1" smtClean="0"/>
              <a:t>Teigem</a:t>
            </a:r>
            <a:r>
              <a:rPr lang="cs-CZ" dirty="0" smtClean="0"/>
              <a:t> autor manifestů poetismu a surrealismu</a:t>
            </a:r>
          </a:p>
          <a:p>
            <a:pPr marL="0" indent="0">
              <a:buNone/>
            </a:pPr>
            <a:r>
              <a:rPr lang="cs-CZ" b="1" u="sng" dirty="0" smtClean="0"/>
              <a:t>Jaroslav Seifert</a:t>
            </a:r>
          </a:p>
          <a:p>
            <a:r>
              <a:rPr lang="cs-CZ" dirty="0" smtClean="0"/>
              <a:t>k poetismu patří básnické sbírky </a:t>
            </a:r>
            <a:r>
              <a:rPr lang="cs-CZ" u="sng" dirty="0" smtClean="0"/>
              <a:t>Na vlnách TSF, Slavík zpívá špatně, Poštovní holub</a:t>
            </a:r>
          </a:p>
          <a:p>
            <a:pPr marL="0" indent="0">
              <a:buNone/>
            </a:pPr>
            <a:r>
              <a:rPr lang="cs-CZ" b="1" u="sng" dirty="0" smtClean="0"/>
              <a:t>František Halas</a:t>
            </a:r>
          </a:p>
          <a:p>
            <a:r>
              <a:rPr lang="cs-CZ" dirty="0" smtClean="0"/>
              <a:t>stopy proletářské poezie a poetismu nese sbírka </a:t>
            </a:r>
            <a:r>
              <a:rPr lang="cs-CZ" u="sng" dirty="0" smtClean="0"/>
              <a:t>Sépie</a:t>
            </a:r>
          </a:p>
          <a:p>
            <a:pPr marL="0" indent="0">
              <a:buNone/>
            </a:pPr>
            <a:r>
              <a:rPr lang="cs-CZ" b="1" u="sng" dirty="0" smtClean="0"/>
              <a:t>Vladimír Holan</a:t>
            </a:r>
          </a:p>
          <a:p>
            <a:r>
              <a:rPr lang="cs-CZ" dirty="0" smtClean="0"/>
              <a:t>vliv poetismu se objevuje ve sbírce </a:t>
            </a:r>
            <a:r>
              <a:rPr lang="cs-CZ" b="1" u="sng" dirty="0" smtClean="0"/>
              <a:t>Blouznivý vějíř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3778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KONSTANTIN BIEBL (1898 – 1951)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29600" cy="4325112"/>
          </a:xfrm>
        </p:spPr>
        <p:txBody>
          <a:bodyPr/>
          <a:lstStyle/>
          <a:p>
            <a:r>
              <a:rPr lang="cs-CZ" dirty="0" smtClean="0"/>
              <a:t>lyrický básník, představitel proletářské poezie, poetismu a surrealismu</a:t>
            </a:r>
          </a:p>
          <a:p>
            <a:r>
              <a:rPr lang="cs-CZ" dirty="0" smtClean="0"/>
              <a:t>za 1. světové války na frontě, kde byl raněn</a:t>
            </a:r>
          </a:p>
          <a:p>
            <a:r>
              <a:rPr lang="cs-CZ" dirty="0" smtClean="0"/>
              <a:t>nedokončil studia medicíny a začal se věnovat literatuře</a:t>
            </a:r>
          </a:p>
          <a:p>
            <a:r>
              <a:rPr lang="cs-CZ" dirty="0" smtClean="0"/>
              <a:t>člen Devětsilu, přátelství s J. Wolkerem</a:t>
            </a:r>
          </a:p>
          <a:p>
            <a:r>
              <a:rPr lang="cs-CZ" dirty="0" smtClean="0"/>
              <a:t>ve 20. letech cesty – Sumatra, Jáva, Ceylon, Alžír, Tunis</a:t>
            </a:r>
          </a:p>
        </p:txBody>
      </p:sp>
    </p:spTree>
    <p:extLst>
      <p:ext uri="{BB962C8B-B14F-4D97-AF65-F5344CB8AC3E}">
        <p14:creationId xmlns:p14="http://schemas.microsoft.com/office/powerpoint/2010/main" val="85969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KONSTANTIN BIEBL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 smtClean="0"/>
              <a:t>Proletářská poezie:</a:t>
            </a:r>
          </a:p>
          <a:p>
            <a:pPr marL="0" indent="0">
              <a:buNone/>
            </a:pPr>
            <a:r>
              <a:rPr lang="cs-CZ" b="1" u="sng" dirty="0" smtClean="0"/>
              <a:t>Cesta k lidem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poezie prostých věcí, chlapeckého pohledu        na svět (spoluautorství se strýcem Arnoštem Rážem)</a:t>
            </a:r>
          </a:p>
          <a:p>
            <a:pPr marL="0" indent="0">
              <a:buNone/>
            </a:pPr>
            <a:r>
              <a:rPr lang="cs-CZ" b="1" u="sng" dirty="0" smtClean="0"/>
              <a:t>Věrný hlas </a:t>
            </a:r>
            <a:r>
              <a:rPr lang="cs-CZ" dirty="0" smtClean="0"/>
              <a:t>(věnováno památce J. Wolkera)</a:t>
            </a:r>
          </a:p>
          <a:p>
            <a:pPr marL="0" indent="0">
              <a:buNone/>
            </a:pPr>
            <a:r>
              <a:rPr lang="cs-CZ" b="1" u="sng" dirty="0" smtClean="0"/>
              <a:t>Zlom</a:t>
            </a:r>
          </a:p>
          <a:p>
            <a:pPr marL="0" indent="0">
              <a:buNone/>
            </a:pPr>
            <a:r>
              <a:rPr lang="cs-CZ" b="1" u="sng" dirty="0" smtClean="0"/>
              <a:t>Zloděj z Bagdádu </a:t>
            </a:r>
            <a:r>
              <a:rPr lang="cs-CZ" dirty="0" smtClean="0"/>
              <a:t>– </a:t>
            </a:r>
          </a:p>
          <a:p>
            <a:r>
              <a:rPr lang="cs-CZ" dirty="0" smtClean="0"/>
              <a:t>soucit s trpícími, melancholie, tlumený skromný výraz, motivy poezie srdce i válečná zkušenost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12970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1066800"/>
          </a:xfrm>
        </p:spPr>
        <p:txBody>
          <a:bodyPr/>
          <a:lstStyle/>
          <a:p>
            <a:r>
              <a:rPr lang="cs-CZ" dirty="0" smtClean="0"/>
              <a:t>KONSTANTIN BIEBL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3251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Poetismus:</a:t>
            </a:r>
          </a:p>
          <a:p>
            <a:pPr marL="0" indent="0">
              <a:buNone/>
            </a:pPr>
            <a:r>
              <a:rPr lang="cs-CZ" b="1" u="sng" dirty="0" smtClean="0"/>
              <a:t>Zlatými řetězy –</a:t>
            </a:r>
          </a:p>
          <a:p>
            <a:r>
              <a:rPr lang="cs-CZ" dirty="0" smtClean="0"/>
              <a:t>hravá obraznost, experimenty se slovy</a:t>
            </a:r>
          </a:p>
          <a:p>
            <a:pPr marL="0" indent="0"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 lodí, jež dováží čaj a kávu – </a:t>
            </a:r>
          </a:p>
          <a:p>
            <a:r>
              <a:rPr lang="cs-CZ" dirty="0"/>
              <a:t>z</a:t>
            </a:r>
            <a:r>
              <a:rPr lang="cs-CZ" dirty="0" smtClean="0"/>
              <a:t>vláštní podoba poetistického exotismu</a:t>
            </a:r>
          </a:p>
          <a:p>
            <a:r>
              <a:rPr lang="cs-CZ" dirty="0" smtClean="0"/>
              <a:t>křehká obraznost + zážitky z války + zkušenosti z cesty          do tropů, obdiv k tropické přírodě + touha po vzdáleném domově, milostná tematika, zážitky z mládí</a:t>
            </a:r>
          </a:p>
          <a:p>
            <a:pPr marL="0" indent="0">
              <a:buNone/>
            </a:pPr>
            <a:r>
              <a:rPr lang="cs-CZ" b="1" u="sng" dirty="0" smtClean="0"/>
              <a:t>Nový Ikaros – </a:t>
            </a:r>
          </a:p>
          <a:p>
            <a:r>
              <a:rPr lang="cs-CZ" dirty="0" smtClean="0"/>
              <a:t>vrchol nazírání na svět v jeho problematičnosti</a:t>
            </a:r>
          </a:p>
          <a:p>
            <a:r>
              <a:rPr lang="cs-CZ" dirty="0" smtClean="0"/>
              <a:t>báseň – pásmo (4 zpěvy)</a:t>
            </a:r>
          </a:p>
          <a:p>
            <a:r>
              <a:rPr lang="cs-CZ" dirty="0" smtClean="0"/>
              <a:t>básník = Ikaros  se vznáší v prostoru a času</a:t>
            </a:r>
          </a:p>
          <a:p>
            <a:r>
              <a:rPr lang="cs-CZ" dirty="0" smtClean="0"/>
              <a:t>volný proud představ, spojení poetistické hravosti                      s existencionální úzkostí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473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1066800"/>
          </a:xfrm>
        </p:spPr>
        <p:txBody>
          <a:bodyPr/>
          <a:lstStyle/>
          <a:p>
            <a:r>
              <a:rPr lang="cs-CZ" dirty="0" smtClean="0"/>
              <a:t>KONSTANTIN BIEBL - DÍLO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3251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Surrealismus:</a:t>
            </a:r>
          </a:p>
          <a:p>
            <a:pPr marL="0" indent="0">
              <a:buNone/>
            </a:pPr>
            <a:r>
              <a:rPr lang="cs-CZ" b="1" u="sng" dirty="0" smtClean="0"/>
              <a:t>Nebe, peklo, ráj, Zrcadlo noci – </a:t>
            </a:r>
          </a:p>
          <a:p>
            <a:r>
              <a:rPr lang="cs-CZ" dirty="0" smtClean="0"/>
              <a:t>volný proud asociací</a:t>
            </a:r>
          </a:p>
          <a:p>
            <a:pPr marL="0" indent="0">
              <a:buNone/>
            </a:pPr>
            <a:r>
              <a:rPr lang="cs-CZ" b="1" dirty="0" smtClean="0"/>
              <a:t>Poslední tvůrčí období</a:t>
            </a:r>
            <a:r>
              <a:rPr lang="cs-CZ" dirty="0" smtClean="0"/>
              <a:t>  (1940 – 1950):</a:t>
            </a:r>
          </a:p>
          <a:p>
            <a:pPr marL="0" indent="0">
              <a:buNone/>
            </a:pPr>
            <a:r>
              <a:rPr lang="cs-CZ" b="1" u="sng" dirty="0" smtClean="0"/>
              <a:t>Bez obav –</a:t>
            </a:r>
          </a:p>
          <a:p>
            <a:r>
              <a:rPr lang="cs-CZ" dirty="0" smtClean="0"/>
              <a:t>tematicky pestrá sbírka </a:t>
            </a:r>
          </a:p>
          <a:p>
            <a:r>
              <a:rPr lang="cs-CZ" dirty="0"/>
              <a:t>z</a:t>
            </a:r>
            <a:r>
              <a:rPr lang="cs-CZ" dirty="0" smtClean="0"/>
              <a:t>ážitky z války, sociální motivy i současná budovatelská tematika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238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 Kteří básníci ve své tvorbě vycházejí                   z poetismu a surrealismu?</a:t>
            </a:r>
          </a:p>
          <a:p>
            <a:r>
              <a:rPr lang="cs-CZ" dirty="0" smtClean="0"/>
              <a:t>2. Která díla Konstantina Biebla patří k proletářské poezii, která k poetismu a která         k surrealismu?</a:t>
            </a:r>
          </a:p>
          <a:p>
            <a:r>
              <a:rPr lang="cs-CZ" dirty="0" smtClean="0"/>
              <a:t>3. Ve které sbírce využívá Konstantin Biebl zážitky ze svých cest do ciziny?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5203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680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325112"/>
          </a:xfrm>
        </p:spPr>
        <p:txBody>
          <a:bodyPr/>
          <a:lstStyle/>
          <a:p>
            <a:r>
              <a:rPr lang="cs-CZ" dirty="0" smtClean="0"/>
              <a:t>SOCHROVÁ Marie. </a:t>
            </a:r>
            <a:r>
              <a:rPr lang="cs-CZ" i="1" dirty="0" smtClean="0"/>
              <a:t>Literatura v kostce pro SŠ. </a:t>
            </a:r>
            <a:r>
              <a:rPr lang="cs-CZ" dirty="0" smtClean="0"/>
              <a:t>Havlíčkův Brod: Fragment, 2007, ISBN 978 – 80 – 253 – 0185 - 2</a:t>
            </a:r>
          </a:p>
          <a:p>
            <a:r>
              <a:rPr lang="cs-CZ" i="1" dirty="0" smtClean="0"/>
              <a:t>Odmaturuj z literatury</a:t>
            </a:r>
            <a:r>
              <a:rPr lang="cs-CZ" dirty="0" smtClean="0"/>
              <a:t>. Brno: </a:t>
            </a:r>
            <a:r>
              <a:rPr lang="cs-CZ" dirty="0" err="1" smtClean="0"/>
              <a:t>Didaktis</a:t>
            </a:r>
            <a:r>
              <a:rPr lang="cs-CZ" dirty="0" smtClean="0"/>
              <a:t>, 2002, ISBN 80 – 86285 - 37 – 5</a:t>
            </a:r>
          </a:p>
          <a:p>
            <a:r>
              <a:rPr lang="cs-CZ" dirty="0" smtClean="0"/>
              <a:t>KUDRYS Milan, FETTER W. Richard. </a:t>
            </a:r>
            <a:r>
              <a:rPr lang="cs-CZ" i="1" dirty="0" smtClean="0"/>
              <a:t>Nástin dějin literatury</a:t>
            </a:r>
            <a:r>
              <a:rPr lang="cs-CZ" dirty="0" smtClean="0"/>
              <a:t>. Praha: Fortuna, 1995, ISBN   80 – 7168 – 208 - X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1875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57</TotalTime>
  <Words>493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Prezentace aplikace PowerPoint</vt:lpstr>
      <vt:lpstr>ANOTACE</vt:lpstr>
      <vt:lpstr>LITERATURA V 1. POLOVINĚ     20. STOLETÍ</vt:lpstr>
      <vt:lpstr>POETISMUS A SURREALISMUS</vt:lpstr>
      <vt:lpstr>KONSTANTIN BIEBL (1898 – 1951)</vt:lpstr>
      <vt:lpstr>KONSTANTIN BIEBL - DÍLO</vt:lpstr>
      <vt:lpstr>KONSTANTIN BIEBL - DÍLO</vt:lpstr>
      <vt:lpstr>KONSTANTIN BIEBL - DÍLO</vt:lpstr>
      <vt:lpstr>OTÁZKY PRO OPAKOVÁNÍ</vt:lpstr>
      <vt:lpstr>ZDROJE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V 1. POLOVINĚ 20. STOLETÍ</dc:title>
  <dc:creator>UZIVATEL</dc:creator>
  <cp:lastModifiedBy>reznickovakarla</cp:lastModifiedBy>
  <cp:revision>14</cp:revision>
  <dcterms:created xsi:type="dcterms:W3CDTF">2013-06-29T16:19:50Z</dcterms:created>
  <dcterms:modified xsi:type="dcterms:W3CDTF">2013-07-03T07:52:44Z</dcterms:modified>
</cp:coreProperties>
</file>