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11F43B2-2FA9-479D-884C-A14EB5FC94A3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0BED567-FE27-41F1-A85D-58E8E81E9F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6007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5" y="2708275"/>
            <a:ext cx="194461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JAROSLAV SEIFERT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</a:t>
            </a:r>
            <a:r>
              <a:rPr lang="cs-CZ" b="1" smtClean="0"/>
              <a:t>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73603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seznámí s básnickým dílem Jaroslava Seiferta, </a:t>
            </a:r>
            <a:r>
              <a:rPr lang="cs-CZ" smtClean="0"/>
              <a:t>jehož celoživotní tvorba </a:t>
            </a:r>
            <a:r>
              <a:rPr lang="cs-CZ" dirty="0" smtClean="0"/>
              <a:t>byla oceněna Nobelovou cenou za literaturu. Záměrem je získat zájem žáků o jeho tvorbu.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4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71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básník, publicista, překladatel</a:t>
            </a:r>
          </a:p>
          <a:p>
            <a:r>
              <a:rPr lang="cs-CZ" dirty="0" smtClean="0"/>
              <a:t>nositel Nobelovy ceny za literaturu (1984)</a:t>
            </a:r>
          </a:p>
          <a:p>
            <a:r>
              <a:rPr lang="cs-CZ" dirty="0" smtClean="0"/>
              <a:t>v době normalizace zákaz publikační činnosti</a:t>
            </a:r>
          </a:p>
          <a:p>
            <a:r>
              <a:rPr lang="cs-CZ" dirty="0" smtClean="0"/>
              <a:t>signatář Charty 77</a:t>
            </a:r>
          </a:p>
          <a:p>
            <a:r>
              <a:rPr lang="cs-CZ" dirty="0" smtClean="0"/>
              <a:t>nedokončil studia na gymnáziu, pracoval jako novinář –    Rudé právo, brněnská Rovnost</a:t>
            </a:r>
          </a:p>
          <a:p>
            <a:r>
              <a:rPr lang="cs-CZ" dirty="0" smtClean="0"/>
              <a:t>spoluzakladatel Devětsilu, podílel se na tvorbě avantgardních časopisů Disk a Pásmo</a:t>
            </a:r>
          </a:p>
          <a:p>
            <a:r>
              <a:rPr lang="cs-CZ" dirty="0" smtClean="0"/>
              <a:t>po vyloučení s KSČ  pracoval v </a:t>
            </a:r>
            <a:r>
              <a:rPr lang="cs-CZ" dirty="0" err="1" smtClean="0"/>
              <a:t>soc.dem</a:t>
            </a:r>
            <a:r>
              <a:rPr lang="cs-CZ" dirty="0" smtClean="0"/>
              <a:t>. tisku, redigoval knižnice Slunovrat a Generace</a:t>
            </a:r>
          </a:p>
          <a:p>
            <a:r>
              <a:rPr lang="cs-CZ" dirty="0" smtClean="0"/>
              <a:t>od r. 1950 se věnuje výhradně literární činnosti, byl nucen se několikrát odmlčet</a:t>
            </a:r>
          </a:p>
          <a:p>
            <a:r>
              <a:rPr lang="cs-CZ" dirty="0" smtClean="0"/>
              <a:t>po vystoupení na 2. sjezdu Svazu československých spisovatelů zvolen 1969 jeho předsedou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443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Proletářská poezie:</a:t>
            </a:r>
          </a:p>
          <a:p>
            <a:pPr marL="0" indent="0">
              <a:buNone/>
            </a:pPr>
            <a:r>
              <a:rPr lang="cs-CZ" b="1" u="sng" dirty="0" smtClean="0"/>
              <a:t>Město v slzách, Samá láska - </a:t>
            </a:r>
          </a:p>
          <a:p>
            <a:r>
              <a:rPr lang="cs-CZ" dirty="0" smtClean="0"/>
              <a:t>představa světa bez bídy a nenávisti, touha léčit potěšit, soucit s chudými</a:t>
            </a:r>
          </a:p>
          <a:p>
            <a:pPr marL="0" indent="0">
              <a:buNone/>
            </a:pPr>
            <a:r>
              <a:rPr lang="cs-CZ" b="1" dirty="0" smtClean="0"/>
              <a:t>Poetismus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b="1" u="sng" dirty="0" smtClean="0"/>
              <a:t>Na vlnách TSF </a:t>
            </a:r>
            <a:r>
              <a:rPr lang="cs-CZ" dirty="0" smtClean="0"/>
              <a:t>(později jako </a:t>
            </a:r>
            <a:r>
              <a:rPr lang="cs-CZ" b="1" u="sng" dirty="0" smtClean="0"/>
              <a:t>Svatební cesta</a:t>
            </a:r>
            <a:r>
              <a:rPr lang="cs-CZ" dirty="0" smtClean="0"/>
              <a:t>) - </a:t>
            </a:r>
          </a:p>
          <a:p>
            <a:r>
              <a:rPr lang="cs-CZ" dirty="0" smtClean="0"/>
              <a:t>lyrický deník z cesty do Francie, okouzlení moderní technikou, neproblematické vidění světa, chvála velkoměsta</a:t>
            </a:r>
          </a:p>
          <a:p>
            <a:r>
              <a:rPr lang="cs-CZ" dirty="0" smtClean="0"/>
              <a:t>básně – obrazy, působí nejen slovem, ale i typy písma</a:t>
            </a:r>
          </a:p>
          <a:p>
            <a:r>
              <a:rPr lang="cs-CZ" dirty="0" smtClean="0"/>
              <a:t>volná asociace představ, radostná hravost</a:t>
            </a:r>
          </a:p>
          <a:p>
            <a:pPr marL="0" indent="0">
              <a:buNone/>
            </a:pPr>
            <a:r>
              <a:rPr lang="cs-CZ" b="1" u="sng" dirty="0" smtClean="0"/>
              <a:t>Slavík zpívá špatně, Poštovní holub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obraz krásy života a světa, poezie času a ticha, poetika všedních věcí,          ale i neklid a smutek, dozvuky 1. světové války</a:t>
            </a:r>
          </a:p>
          <a:p>
            <a:r>
              <a:rPr lang="cs-CZ" dirty="0" smtClean="0"/>
              <a:t>téma cestování; písňová forma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53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30. léta: </a:t>
            </a:r>
          </a:p>
          <a:p>
            <a:pPr marL="0" indent="0">
              <a:buNone/>
            </a:pPr>
            <a:r>
              <a:rPr lang="cs-CZ" b="1" u="sng" dirty="0" smtClean="0"/>
              <a:t>Jablko z klína, Ruce Venušiny, Jaro, sbohem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intimní subjektivní lyrika, melancholické vzpomínky zvl. na matku, ztracený svět dětství, krása české krajiny, láska jako trvalá inspirace, sen X skutečnost</a:t>
            </a:r>
          </a:p>
          <a:p>
            <a:r>
              <a:rPr lang="cs-CZ" dirty="0" smtClean="0"/>
              <a:t>melodický verš, písňovost</a:t>
            </a:r>
          </a:p>
          <a:p>
            <a:pPr marL="0" indent="0">
              <a:buNone/>
            </a:pPr>
            <a:r>
              <a:rPr lang="cs-CZ" b="1" u="sng" dirty="0" smtClean="0"/>
              <a:t>Osm dní </a:t>
            </a:r>
            <a:r>
              <a:rPr lang="cs-CZ" dirty="0" smtClean="0"/>
              <a:t>– cyklus elegií k úmrtí T. G. Masaryka</a:t>
            </a:r>
          </a:p>
          <a:p>
            <a:r>
              <a:rPr lang="cs-CZ" dirty="0" smtClean="0"/>
              <a:t>básnická pocta (kresby Josefa Čapka)</a:t>
            </a:r>
          </a:p>
          <a:p>
            <a:pPr marL="0" indent="0">
              <a:buNone/>
            </a:pPr>
            <a:r>
              <a:rPr lang="cs-CZ" b="1" u="sng" dirty="0" smtClean="0"/>
              <a:t>Zhasněte světla </a:t>
            </a:r>
            <a:r>
              <a:rPr lang="cs-CZ" dirty="0" smtClean="0"/>
              <a:t>– aktuální poezie</a:t>
            </a:r>
          </a:p>
          <a:p>
            <a:r>
              <a:rPr lang="cs-CZ" dirty="0" smtClean="0"/>
              <a:t>reakce na mnichovskou zradu, výraz naděje, krása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54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Za okupace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b="1" u="sng" dirty="0" smtClean="0"/>
              <a:t>Vějíř Boženy Němcové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verše k 120. výročí autorčina narození</a:t>
            </a:r>
          </a:p>
          <a:p>
            <a:r>
              <a:rPr lang="cs-CZ" dirty="0" smtClean="0"/>
              <a:t>tragika jejího osudu i symbol českého jazyka       a domova</a:t>
            </a:r>
          </a:p>
          <a:p>
            <a:pPr marL="0" indent="0">
              <a:buNone/>
            </a:pPr>
            <a:r>
              <a:rPr lang="cs-CZ" b="1" u="sng" dirty="0" smtClean="0"/>
              <a:t>Světlem oděná, Kamenný most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Praha minulosti  a básníkova mládí, trvalá jistota i symbol existence národa</a:t>
            </a:r>
          </a:p>
          <a:p>
            <a:r>
              <a:rPr lang="cs-CZ" dirty="0" smtClean="0"/>
              <a:t>protiokupační verše, alegorie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53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Poválečné období</a:t>
            </a:r>
            <a:r>
              <a:rPr lang="cs-CZ" dirty="0" smtClean="0"/>
              <a:t>:</a:t>
            </a:r>
          </a:p>
          <a:p>
            <a:r>
              <a:rPr lang="cs-CZ" dirty="0" smtClean="0"/>
              <a:t>čistá melodická lyrika, tradiční rýmovaný verš</a:t>
            </a:r>
          </a:p>
          <a:p>
            <a:pPr marL="0" indent="0">
              <a:buNone/>
            </a:pPr>
            <a:r>
              <a:rPr lang="cs-CZ" b="1" u="sng" dirty="0" smtClean="0"/>
              <a:t>Přilba hlíny </a:t>
            </a:r>
            <a:r>
              <a:rPr lang="cs-CZ" dirty="0" smtClean="0"/>
              <a:t>– básně z let války</a:t>
            </a:r>
          </a:p>
          <a:p>
            <a:r>
              <a:rPr lang="cs-CZ" dirty="0" smtClean="0"/>
              <a:t>zážitky z května 1945, osvobození a </a:t>
            </a:r>
            <a:r>
              <a:rPr lang="cs-CZ" dirty="0" err="1" smtClean="0"/>
              <a:t>kkonec</a:t>
            </a:r>
            <a:r>
              <a:rPr lang="cs-CZ" dirty="0" smtClean="0"/>
              <a:t> války</a:t>
            </a:r>
          </a:p>
          <a:p>
            <a:pPr marL="0" indent="0">
              <a:buNone/>
            </a:pPr>
            <a:r>
              <a:rPr lang="cs-CZ" b="1" u="sng" dirty="0" smtClean="0"/>
              <a:t>Píseň o Viktorce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paralela: Viktorčin tragický osud X lidský úděl         B. Němcové</a:t>
            </a:r>
          </a:p>
          <a:p>
            <a:pPr marL="0" indent="0">
              <a:buNone/>
            </a:pPr>
            <a:r>
              <a:rPr lang="cs-CZ" b="1" u="sng" dirty="0" smtClean="0"/>
              <a:t>Maminka</a:t>
            </a:r>
            <a:r>
              <a:rPr lang="cs-CZ" dirty="0" smtClean="0"/>
              <a:t>- vzpomínky z dětství</a:t>
            </a:r>
          </a:p>
          <a:p>
            <a:r>
              <a:rPr lang="cs-CZ" dirty="0" smtClean="0"/>
              <a:t>upřímný synovský cit </a:t>
            </a:r>
            <a:r>
              <a:rPr lang="cs-CZ" dirty="0" err="1" smtClean="0"/>
              <a:t>ásky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Šel malíř chudě do světa </a:t>
            </a:r>
            <a:r>
              <a:rPr lang="cs-CZ" dirty="0" smtClean="0"/>
              <a:t>– inspirace obrazy          M. Alše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03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60. – 80. léta</a:t>
            </a:r>
            <a:r>
              <a:rPr lang="cs-CZ" dirty="0" smtClean="0"/>
              <a:t>:</a:t>
            </a:r>
          </a:p>
          <a:p>
            <a:r>
              <a:rPr lang="cs-CZ" dirty="0" smtClean="0"/>
              <a:t>tvorba po desetileté odmlce (těžká nemoc), reflexivní lyrika</a:t>
            </a:r>
          </a:p>
          <a:p>
            <a:r>
              <a:rPr lang="cs-CZ" dirty="0" smtClean="0"/>
              <a:t>zásadní změna výrazu i formy: uvolněný nerýmovaný verš, rytmizovaná próza, bez složitých básnických obrazů, mluvní styl</a:t>
            </a:r>
          </a:p>
          <a:p>
            <a:r>
              <a:rPr lang="cs-CZ" b="1" u="sng" dirty="0" smtClean="0"/>
              <a:t>Koncert na ostrově, Halleyova kometa, Odlévání zvonů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bilanční poezie, úvahy, intimní osobní vyznání, nepatetický pohled na svět, pocit úzkosti z totalitní moci, hořké životní zkušenosti, zkušenosti stáří</a:t>
            </a:r>
          </a:p>
          <a:p>
            <a:r>
              <a:rPr lang="cs-CZ" b="1" u="sng" dirty="0" smtClean="0"/>
              <a:t>Morový sloup </a:t>
            </a:r>
            <a:r>
              <a:rPr lang="cs-CZ" dirty="0" smtClean="0"/>
              <a:t>– verše z let 1968 – 1970</a:t>
            </a:r>
          </a:p>
          <a:p>
            <a:r>
              <a:rPr lang="cs-CZ" dirty="0" smtClean="0"/>
              <a:t>původně v samizdatové podobě (edice Petlice), pak v exilu</a:t>
            </a:r>
          </a:p>
          <a:p>
            <a:r>
              <a:rPr lang="cs-CZ" dirty="0" smtClean="0"/>
              <a:t>hořké reakce na dobu po sovětské okupaci, nesouhlas s normalizací a komunistickým režimem, pocit samoty, degradace lidskosti, strach ze smrti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95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066800"/>
          </a:xfrm>
        </p:spPr>
        <p:txBody>
          <a:bodyPr/>
          <a:lstStyle/>
          <a:p>
            <a:r>
              <a:rPr lang="cs-CZ" dirty="0" smtClean="0"/>
              <a:t>JAROSLAV SEIFERT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Deštník z Piccadilly, Býti básníkem </a:t>
            </a:r>
            <a:r>
              <a:rPr lang="cs-CZ" dirty="0" smtClean="0"/>
              <a:t>–</a:t>
            </a:r>
          </a:p>
          <a:p>
            <a:r>
              <a:rPr lang="cs-CZ" dirty="0"/>
              <a:t>i</a:t>
            </a:r>
            <a:r>
              <a:rPr lang="cs-CZ" dirty="0" smtClean="0"/>
              <a:t>ntimní a reflexivní lyrika, okouzlení světem, účtování se životem, smíření</a:t>
            </a:r>
          </a:p>
          <a:p>
            <a:r>
              <a:rPr lang="cs-CZ" dirty="0" smtClean="0"/>
              <a:t>téma Prahy, umění, otázky smyslu života a poezie</a:t>
            </a:r>
          </a:p>
          <a:p>
            <a:r>
              <a:rPr lang="cs-CZ" b="1" u="sng" dirty="0" smtClean="0"/>
              <a:t>Všecky krásy světa </a:t>
            </a:r>
            <a:r>
              <a:rPr lang="cs-CZ" dirty="0" smtClean="0"/>
              <a:t>– vzpomínková kniha</a:t>
            </a:r>
          </a:p>
          <a:p>
            <a:r>
              <a:rPr lang="cs-CZ" dirty="0" smtClean="0"/>
              <a:t>evokuje jak pocit radosti, tak bolest krušných životních okamžiků a pomíjivosti</a:t>
            </a:r>
          </a:p>
          <a:p>
            <a:r>
              <a:rPr lang="cs-CZ" dirty="0" smtClean="0"/>
              <a:t>nejdříve v samizdatových opisech, pak v exilu</a:t>
            </a:r>
          </a:p>
          <a:p>
            <a:r>
              <a:rPr lang="cs-CZ" dirty="0" smtClean="0"/>
              <a:t>1982 v cenzurovaném oficiálním vydání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97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1. Které básnické sbírky J. Seiferta patří                      k proletářské poezii, které k poetismu?</a:t>
            </a:r>
          </a:p>
          <a:p>
            <a:r>
              <a:rPr lang="cs-CZ" dirty="0" smtClean="0"/>
              <a:t>2. Jaké poezii se věnoval ve 30.letech, kterou sbírkou reagoval na mnichovskou zradu?</a:t>
            </a:r>
          </a:p>
          <a:p>
            <a:r>
              <a:rPr lang="cs-CZ" dirty="0" smtClean="0"/>
              <a:t>3. Která Seifertova díla vznikla za okupace,                 na co reagují?</a:t>
            </a:r>
          </a:p>
          <a:p>
            <a:r>
              <a:rPr lang="cs-CZ" dirty="0" smtClean="0"/>
              <a:t>4. Jak se jmenují sbírky věnované Boženě Němcové?</a:t>
            </a:r>
          </a:p>
          <a:p>
            <a:r>
              <a:rPr lang="cs-CZ" dirty="0" smtClean="0"/>
              <a:t>5. Která sbírka vyjadřuje vzpomínky na domov,        na dětství?</a:t>
            </a:r>
          </a:p>
          <a:p>
            <a:r>
              <a:rPr lang="cs-CZ" dirty="0" smtClean="0"/>
              <a:t>6.Jak se jmenuje Seifertova vzpomínková kniha?</a:t>
            </a:r>
          </a:p>
          <a:p>
            <a:r>
              <a:rPr lang="cs-CZ" dirty="0" smtClean="0"/>
              <a:t>7. Jak byla oceněna celoživotní básnická tvorba         J. Seiferta?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34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/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0185 - 2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07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84</TotalTime>
  <Words>812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Prezentace aplikace PowerPoint</vt:lpstr>
      <vt:lpstr>ANOTACE</vt:lpstr>
      <vt:lpstr>LITERATURA 1. POLOVINY        20. STOLETÍ</vt:lpstr>
      <vt:lpstr>JAROSLAV SEIFERT</vt:lpstr>
      <vt:lpstr>JAROSLAV SEIFERT - DÍLO</vt:lpstr>
      <vt:lpstr>JAROSLAV SEIFERT - DÍLO</vt:lpstr>
      <vt:lpstr>JAROSLAV SEIFERT - DÍLO</vt:lpstr>
      <vt:lpstr>JAROSLAV SEIFERT - DÍLO</vt:lpstr>
      <vt:lpstr>JAROSLAV SEIFERT - DÍLO</vt:lpstr>
      <vt:lpstr>JAROSLAV SEIFERT - DÍLO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14</cp:revision>
  <dcterms:created xsi:type="dcterms:W3CDTF">2013-06-29T19:53:01Z</dcterms:created>
  <dcterms:modified xsi:type="dcterms:W3CDTF">2013-07-03T07:47:42Z</dcterms:modified>
</cp:coreProperties>
</file>