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20454AC-4921-467B-B19D-455070924E9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C9B6E06-DF40-4C52-B0B6-7533172ECC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4567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67280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PŘEDSTAVITELÉ SPIRITUÁLNÍ POEZIE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</a:t>
            </a:r>
            <a:r>
              <a:rPr lang="cs-CZ" b="1" smtClean="0"/>
              <a:t>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58324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budeme zabývat tvorbou básníků, kteří patří k tzv. spirituální poezii. Cílem je získat zájem žáků o jejich básnickou tvorbu.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PŘEDSTAVITELÉ </a:t>
            </a:r>
            <a:r>
              <a:rPr lang="cs-CZ" smtClean="0"/>
              <a:t>SPIRITUÁLNÍ POEZIE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91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FRANTIŠEK  HALAS (1901 – 1949)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básník a překladatel, představitel spirituálního proudu</a:t>
            </a:r>
          </a:p>
          <a:p>
            <a:r>
              <a:rPr lang="cs-CZ" dirty="0" smtClean="0"/>
              <a:t>v Brně se vyučil knihkupcem</a:t>
            </a:r>
          </a:p>
          <a:p>
            <a:r>
              <a:rPr lang="cs-CZ" dirty="0" smtClean="0"/>
              <a:t>v počátcích tvorby ovlivněn Jiřím Mahenem a Bedřichem Václavkem</a:t>
            </a:r>
          </a:p>
          <a:p>
            <a:r>
              <a:rPr lang="cs-CZ" dirty="0" smtClean="0"/>
              <a:t>s nimi řídil časopisy vydávané brněnským Devětsilem</a:t>
            </a:r>
          </a:p>
          <a:p>
            <a:r>
              <a:rPr lang="cs-CZ" dirty="0" smtClean="0"/>
              <a:t>v Praze působil jako redaktor</a:t>
            </a:r>
          </a:p>
          <a:p>
            <a:r>
              <a:rPr lang="cs-CZ" dirty="0" smtClean="0"/>
              <a:t>před 2. světovou válkou patřil k nejuznávanějším autorům zvláště mezi mladou generací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/>
          <a:lstStyle/>
          <a:p>
            <a:r>
              <a:rPr lang="cs-CZ" dirty="0" smtClean="0"/>
              <a:t>FRANTIŠEK HALAS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 poloviny 30.let:</a:t>
            </a:r>
          </a:p>
          <a:p>
            <a:pPr marL="0" indent="0">
              <a:buNone/>
            </a:pPr>
            <a:r>
              <a:rPr lang="cs-CZ" b="1" u="sng" dirty="0" smtClean="0"/>
              <a:t>Sépie</a:t>
            </a:r>
            <a:r>
              <a:rPr lang="cs-CZ" dirty="0" smtClean="0"/>
              <a:t> – stopy proletářské poezie a poetismu</a:t>
            </a:r>
          </a:p>
          <a:p>
            <a:r>
              <a:rPr lang="cs-CZ" dirty="0" smtClean="0"/>
              <a:t>odraz neradostných osobních zážitků</a:t>
            </a:r>
          </a:p>
          <a:p>
            <a:r>
              <a:rPr lang="cs-CZ" dirty="0" smtClean="0"/>
              <a:t>disharmonie, hořkost a deprese, motiv smrti</a:t>
            </a:r>
          </a:p>
          <a:p>
            <a:pPr marL="0" indent="0">
              <a:buNone/>
            </a:pPr>
            <a:r>
              <a:rPr lang="cs-CZ" b="1" u="sng" dirty="0" smtClean="0"/>
              <a:t>Kohout plaší smrt </a:t>
            </a:r>
            <a:r>
              <a:rPr lang="cs-CZ" dirty="0" smtClean="0"/>
              <a:t>– myslitelská, filozofující poezie</a:t>
            </a:r>
          </a:p>
          <a:p>
            <a:r>
              <a:rPr lang="cs-CZ" dirty="0" smtClean="0"/>
              <a:t>převaha motivů zániku a samoty, úzkosti, symbolika barev</a:t>
            </a:r>
          </a:p>
          <a:p>
            <a:r>
              <a:rPr lang="cs-CZ" dirty="0" smtClean="0"/>
              <a:t>kohout je symbolem mezi dnem a nocí, životem a smrtí</a:t>
            </a:r>
          </a:p>
          <a:p>
            <a:pPr marL="0" indent="0">
              <a:buNone/>
            </a:pPr>
            <a:r>
              <a:rPr lang="cs-CZ" b="1" u="sng" dirty="0" smtClean="0"/>
              <a:t>Tvář, Tiše, Hořec </a:t>
            </a:r>
            <a:r>
              <a:rPr lang="cs-CZ" dirty="0" smtClean="0"/>
              <a:t>– melodičtější poezie</a:t>
            </a:r>
          </a:p>
          <a:p>
            <a:r>
              <a:rPr lang="cs-CZ" dirty="0" smtClean="0"/>
              <a:t>báseň </a:t>
            </a:r>
            <a:r>
              <a:rPr lang="cs-CZ" i="1" dirty="0" smtClean="0"/>
              <a:t>Staré ženy </a:t>
            </a:r>
            <a:r>
              <a:rPr lang="cs-CZ" dirty="0" smtClean="0"/>
              <a:t>– bolest stárnutí, samota X S. K. Neumann báseň </a:t>
            </a:r>
            <a:r>
              <a:rPr lang="cs-CZ" i="1" dirty="0" smtClean="0"/>
              <a:t>Staří dělníci – </a:t>
            </a:r>
            <a:r>
              <a:rPr lang="cs-CZ" dirty="0" smtClean="0"/>
              <a:t>jejich dojemná krása       a aktivita</a:t>
            </a:r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16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/>
          <a:lstStyle/>
          <a:p>
            <a:r>
              <a:rPr lang="cs-CZ" dirty="0" smtClean="0"/>
              <a:t>FRANTIŠEK HALAS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2. pol. 30. let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b="1" u="sng" dirty="0" smtClean="0"/>
              <a:t>Dokořán </a:t>
            </a:r>
            <a:r>
              <a:rPr lang="cs-CZ" dirty="0" smtClean="0"/>
              <a:t>– lyrika občanská a společenská </a:t>
            </a:r>
          </a:p>
          <a:p>
            <a:r>
              <a:rPr lang="cs-CZ" dirty="0" smtClean="0"/>
              <a:t>obraz dramatického světového napětí,             proti fašismu</a:t>
            </a:r>
          </a:p>
          <a:p>
            <a:pPr marL="0" indent="0">
              <a:buNone/>
            </a:pPr>
            <a:r>
              <a:rPr lang="cs-CZ" b="1" u="sng" dirty="0" smtClean="0"/>
              <a:t>Torzo naděje </a:t>
            </a:r>
            <a:r>
              <a:rPr lang="cs-CZ" dirty="0" smtClean="0"/>
              <a:t>– občanská lyrika</a:t>
            </a:r>
          </a:p>
          <a:p>
            <a:r>
              <a:rPr lang="cs-CZ" dirty="0" smtClean="0"/>
              <a:t>reakce na mobilizaci, mnichovskou zradu,  pozice mluvčího národa (b. Zpěv úzkosti)</a:t>
            </a:r>
          </a:p>
          <a:p>
            <a:r>
              <a:rPr lang="cs-CZ" dirty="0" smtClean="0"/>
              <a:t>posila národního sebevědomí – husitská  a svatováclavská tradice</a:t>
            </a:r>
          </a:p>
        </p:txBody>
      </p:sp>
    </p:spTree>
    <p:extLst>
      <p:ext uri="{BB962C8B-B14F-4D97-AF65-F5344CB8AC3E}">
        <p14:creationId xmlns:p14="http://schemas.microsoft.com/office/powerpoint/2010/main" val="206109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FRANTIŠEK HALAS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Období okupace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b="1" u="sng" dirty="0" smtClean="0"/>
              <a:t>Naše paní Božena Němcová </a:t>
            </a:r>
            <a:r>
              <a:rPr lang="cs-CZ" dirty="0" smtClean="0"/>
              <a:t>– k 120. výročí narození</a:t>
            </a:r>
          </a:p>
          <a:p>
            <a:r>
              <a:rPr lang="cs-CZ" dirty="0" smtClean="0"/>
              <a:t>tragický osud spisovatelky = vzor národní hrdosti a síly, symbolická krása její řeči</a:t>
            </a:r>
          </a:p>
          <a:p>
            <a:pPr marL="0" indent="0">
              <a:buNone/>
            </a:pPr>
            <a:r>
              <a:rPr lang="cs-CZ" b="1" u="sng" dirty="0" smtClean="0"/>
              <a:t>Ladění </a:t>
            </a:r>
            <a:r>
              <a:rPr lang="cs-CZ" dirty="0" smtClean="0"/>
              <a:t>– výrazová prostota dětských říkanek, melodičnost, krása jazyka, určeno dětem (synovi)</a:t>
            </a:r>
          </a:p>
          <a:p>
            <a:pPr marL="0" indent="0">
              <a:buNone/>
            </a:pPr>
            <a:r>
              <a:rPr lang="cs-CZ" b="1" u="sng" dirty="0" smtClean="0"/>
              <a:t>Já se tam vrátím </a:t>
            </a:r>
            <a:r>
              <a:rPr lang="cs-CZ" dirty="0" smtClean="0"/>
              <a:t>– básnická lyrizovaná próza</a:t>
            </a:r>
          </a:p>
          <a:p>
            <a:r>
              <a:rPr lang="cs-CZ" dirty="0" smtClean="0"/>
              <a:t>oslava  rodného kraje (</a:t>
            </a:r>
            <a:r>
              <a:rPr lang="cs-CZ" dirty="0" err="1" smtClean="0"/>
              <a:t>Kunštátsko</a:t>
            </a:r>
            <a:r>
              <a:rPr lang="cs-CZ" dirty="0" smtClean="0"/>
              <a:t>), životní jistota domova, melodičnost a zpěvnost výrazu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28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r>
              <a:rPr lang="cs-CZ" dirty="0" smtClean="0"/>
              <a:t>FRANTIŠEK HALAS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 2. svět. válce:</a:t>
            </a:r>
          </a:p>
          <a:p>
            <a:pPr marL="0" indent="0">
              <a:buNone/>
            </a:pPr>
            <a:r>
              <a:rPr lang="cs-CZ" b="1" u="sng" dirty="0" smtClean="0"/>
              <a:t>V řadě </a:t>
            </a:r>
            <a:r>
              <a:rPr lang="cs-CZ" dirty="0" smtClean="0"/>
              <a:t>– politická poezie, básně z okupace</a:t>
            </a:r>
          </a:p>
          <a:p>
            <a:r>
              <a:rPr lang="cs-CZ" dirty="0" smtClean="0"/>
              <a:t>oslava hrdinství bojovníků na barikádách</a:t>
            </a:r>
          </a:p>
          <a:p>
            <a:pPr marL="0" indent="0">
              <a:buNone/>
            </a:pPr>
            <a:r>
              <a:rPr lang="cs-CZ" b="1" u="sng" dirty="0" smtClean="0"/>
              <a:t>A co? </a:t>
            </a:r>
            <a:r>
              <a:rPr lang="cs-CZ" dirty="0" smtClean="0"/>
              <a:t>– posmrtně vydaná sbírka</a:t>
            </a:r>
          </a:p>
          <a:p>
            <a:r>
              <a:rPr lang="cs-CZ" dirty="0" smtClean="0"/>
              <a:t>obraz rozděleného světa, svržení atomové bomby, obavy z nové války</a:t>
            </a:r>
          </a:p>
          <a:p>
            <a:r>
              <a:rPr lang="cs-CZ" dirty="0" smtClean="0"/>
              <a:t>úvahy o smyslu básnické tvorby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97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VLADIMÍR HOLAN (1905 – 1980)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/>
          <a:lstStyle/>
          <a:p>
            <a:r>
              <a:rPr lang="cs-CZ" dirty="0" smtClean="0"/>
              <a:t>básník světového významu, překladatel</a:t>
            </a:r>
          </a:p>
          <a:p>
            <a:r>
              <a:rPr lang="cs-CZ" dirty="0" smtClean="0"/>
              <a:t>tvůrce náročné meditativní poezie</a:t>
            </a:r>
          </a:p>
          <a:p>
            <a:r>
              <a:rPr lang="cs-CZ" dirty="0" smtClean="0"/>
              <a:t>po maturitě pracoval jako dělník</a:t>
            </a:r>
          </a:p>
          <a:p>
            <a:r>
              <a:rPr lang="cs-CZ" dirty="0" smtClean="0"/>
              <a:t>od r. 1933 redigoval časopis Umělecké besedy Život a v r. 1939 – 1940 Program D 40</a:t>
            </a:r>
          </a:p>
          <a:p>
            <a:r>
              <a:rPr lang="cs-CZ" dirty="0" smtClean="0"/>
              <a:t>r. 1969 navržen na Nobelovu cenu</a:t>
            </a:r>
          </a:p>
          <a:p>
            <a:r>
              <a:rPr lang="cs-CZ" dirty="0"/>
              <a:t>r</a:t>
            </a:r>
            <a:r>
              <a:rPr lang="cs-CZ" dirty="0" smtClean="0"/>
              <a:t>. 1991 udělen Řád TGM in memoriam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40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VLADIMÍR HOLAN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Do r. 1938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b="1" u="sng" dirty="0" smtClean="0"/>
              <a:t>Blouznivý vějíř </a:t>
            </a:r>
            <a:r>
              <a:rPr lang="cs-CZ" dirty="0" smtClean="0"/>
              <a:t>– ovlivněno poetismem</a:t>
            </a:r>
          </a:p>
          <a:p>
            <a:pPr marL="0" indent="0">
              <a:buNone/>
            </a:pPr>
            <a:r>
              <a:rPr lang="cs-CZ" b="1" u="sng" dirty="0" smtClean="0"/>
              <a:t>Triumf smrti, Vanutí, Oblouk </a:t>
            </a:r>
            <a:r>
              <a:rPr lang="cs-CZ" dirty="0" smtClean="0"/>
              <a:t>– experimentální, náročná poezie, protiklady: bytí X nicota, časovost X věčnost, tematika lidského bytí, úvahy o smyslu života</a:t>
            </a:r>
          </a:p>
          <a:p>
            <a:pPr marL="0" indent="0">
              <a:buNone/>
            </a:pPr>
            <a:r>
              <a:rPr lang="cs-CZ" b="1" u="sng" dirty="0" smtClean="0"/>
              <a:t>Kameni, přicházíš </a:t>
            </a:r>
            <a:r>
              <a:rPr lang="cs-CZ" dirty="0" smtClean="0"/>
              <a:t>– reflexivní lyrika</a:t>
            </a:r>
          </a:p>
          <a:p>
            <a:r>
              <a:rPr lang="cs-CZ" dirty="0" smtClean="0"/>
              <a:t>vrchol experimentu s jazykem</a:t>
            </a:r>
          </a:p>
          <a:p>
            <a:r>
              <a:rPr lang="cs-CZ" dirty="0" smtClean="0"/>
              <a:t>ohlas světového dění, odkazy k velkým osobnostem minulosti ( na Máchu)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61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VLADIMÍR HOLAN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Konec 30.let</a:t>
            </a:r>
            <a:r>
              <a:rPr lang="cs-CZ" dirty="0" smtClean="0"/>
              <a:t> – obrat k občanské poezii:</a:t>
            </a:r>
          </a:p>
          <a:p>
            <a:r>
              <a:rPr lang="cs-CZ" i="1" dirty="0" smtClean="0"/>
              <a:t>Září 1938 </a:t>
            </a:r>
            <a:r>
              <a:rPr lang="cs-CZ" dirty="0" smtClean="0"/>
              <a:t>– obraz mobilizace, </a:t>
            </a:r>
            <a:r>
              <a:rPr lang="cs-CZ" i="1" dirty="0" smtClean="0"/>
              <a:t>Odpověď Francii </a:t>
            </a:r>
            <a:r>
              <a:rPr lang="cs-CZ" dirty="0" smtClean="0"/>
              <a:t>– reakce na Mnichov, </a:t>
            </a:r>
            <a:r>
              <a:rPr lang="cs-CZ" i="1" dirty="0" smtClean="0"/>
              <a:t>Sen</a:t>
            </a:r>
            <a:r>
              <a:rPr lang="cs-CZ" dirty="0" smtClean="0"/>
              <a:t> – obraz protektorátní Prahy, </a:t>
            </a:r>
            <a:r>
              <a:rPr lang="cs-CZ" i="1" dirty="0" smtClean="0"/>
              <a:t>Zpěv tříkrálový </a:t>
            </a:r>
            <a:r>
              <a:rPr lang="cs-CZ" dirty="0" smtClean="0"/>
              <a:t>– památce mrtvých v Habeši a ve Španělsku = souborně –</a:t>
            </a:r>
            <a:r>
              <a:rPr lang="cs-CZ" b="1" u="sng" dirty="0" smtClean="0"/>
              <a:t>Havraním brkem </a:t>
            </a:r>
            <a:r>
              <a:rPr lang="cs-CZ" dirty="0" smtClean="0"/>
              <a:t>(1946)</a:t>
            </a:r>
          </a:p>
          <a:p>
            <a:pPr marL="0" indent="0">
              <a:buNone/>
            </a:pPr>
            <a:r>
              <a:rPr lang="cs-CZ" b="1" u="sng" dirty="0" err="1" smtClean="0"/>
              <a:t>Záhřmotí</a:t>
            </a:r>
            <a:r>
              <a:rPr lang="cs-CZ" dirty="0" smtClean="0"/>
              <a:t> – sbírka intimní lyriky</a:t>
            </a:r>
          </a:p>
          <a:p>
            <a:pPr marL="0" indent="0">
              <a:buNone/>
            </a:pPr>
            <a:r>
              <a:rPr lang="cs-CZ" b="1" u="sng" dirty="0" smtClean="0"/>
              <a:t>První testament, Terezka Planetová, Cesta mraku </a:t>
            </a:r>
            <a:r>
              <a:rPr lang="cs-CZ" dirty="0" smtClean="0"/>
              <a:t>– lyrickoepické příběhy, tragické osudy</a:t>
            </a:r>
          </a:p>
          <a:p>
            <a:r>
              <a:rPr lang="cs-CZ" dirty="0" smtClean="0"/>
              <a:t>hledání smyslu života a tvorby, životních jistot, krásy a lásky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530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VLADIMÍR HOLAN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 2. svět</a:t>
            </a:r>
            <a:r>
              <a:rPr lang="cs-CZ" b="1" dirty="0"/>
              <a:t>.</a:t>
            </a:r>
            <a:r>
              <a:rPr lang="cs-CZ" b="1" dirty="0" smtClean="0"/>
              <a:t> válce:</a:t>
            </a:r>
          </a:p>
          <a:p>
            <a:pPr marL="0" indent="0">
              <a:buNone/>
            </a:pPr>
            <a:r>
              <a:rPr lang="cs-CZ" b="1" u="sng" dirty="0" smtClean="0"/>
              <a:t>Dokument</a:t>
            </a:r>
            <a:r>
              <a:rPr lang="cs-CZ" dirty="0" smtClean="0"/>
              <a:t> – soubor čtyř skladeb, ohlas konce války a osvobození:</a:t>
            </a:r>
          </a:p>
          <a:p>
            <a:r>
              <a:rPr lang="cs-CZ" u="sng" dirty="0" smtClean="0"/>
              <a:t>Dík Sovětskému svazu, Panychida </a:t>
            </a:r>
            <a:r>
              <a:rPr lang="cs-CZ" dirty="0" smtClean="0"/>
              <a:t>– za všechny umučené (polemika s Bohem, jeho netečnost k hrůzám války), </a:t>
            </a:r>
            <a:r>
              <a:rPr lang="cs-CZ" u="sng" dirty="0" err="1" smtClean="0"/>
              <a:t>Rudoarmejci</a:t>
            </a:r>
            <a:r>
              <a:rPr lang="cs-CZ" u="sng" dirty="0" smtClean="0"/>
              <a:t> </a:t>
            </a:r>
            <a:r>
              <a:rPr lang="cs-CZ" dirty="0" smtClean="0"/>
              <a:t>– portréty prostých ruských vojáků, </a:t>
            </a:r>
            <a:r>
              <a:rPr lang="cs-CZ" u="sng" dirty="0" smtClean="0"/>
              <a:t>Tobě</a:t>
            </a:r>
            <a:r>
              <a:rPr lang="cs-CZ" dirty="0" smtClean="0"/>
              <a:t> – útočné glosy dobových událostí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65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VLADIMÍR HOLAN -DÍLO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Od 60.let </a:t>
            </a:r>
            <a:r>
              <a:rPr lang="cs-CZ" dirty="0" smtClean="0"/>
              <a:t>(po patnáctiletém nuceném odmlčení):</a:t>
            </a:r>
          </a:p>
          <a:p>
            <a:r>
              <a:rPr lang="cs-CZ" b="1" u="sng" dirty="0" smtClean="0"/>
              <a:t>Bolest</a:t>
            </a:r>
            <a:r>
              <a:rPr lang="cs-CZ" dirty="0" smtClean="0"/>
              <a:t> – sbírka lyrických veršů z let 1949 – 1955 – o utrpení nejen osobním</a:t>
            </a:r>
          </a:p>
          <a:p>
            <a:r>
              <a:rPr lang="cs-CZ" i="1" dirty="0" smtClean="0"/>
              <a:t>Dvě linie tvorby: a) expresivní lyrika:</a:t>
            </a:r>
          </a:p>
          <a:p>
            <a:r>
              <a:rPr lang="cs-CZ" b="1" u="sng" dirty="0" smtClean="0"/>
              <a:t>Bez názvu, Na postupu, Trialog </a:t>
            </a:r>
            <a:r>
              <a:rPr lang="cs-CZ" dirty="0" smtClean="0"/>
              <a:t>– z dřívější doby</a:t>
            </a:r>
          </a:p>
          <a:p>
            <a:r>
              <a:rPr lang="cs-CZ" b="1" u="sng" dirty="0" smtClean="0"/>
              <a:t>Na </a:t>
            </a:r>
            <a:r>
              <a:rPr lang="cs-CZ" b="1" u="sng" dirty="0" err="1" smtClean="0"/>
              <a:t>sotnách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Asklépiovi</a:t>
            </a:r>
            <a:r>
              <a:rPr lang="cs-CZ" b="1" u="sng" dirty="0" smtClean="0"/>
              <a:t> kohouta </a:t>
            </a:r>
            <a:r>
              <a:rPr lang="cs-CZ" dirty="0" smtClean="0"/>
              <a:t>– krátké texty</a:t>
            </a:r>
          </a:p>
          <a:p>
            <a:r>
              <a:rPr lang="cs-CZ" dirty="0" smtClean="0"/>
              <a:t>Kontrastnost, hledání otázek a odpovědí</a:t>
            </a:r>
          </a:p>
          <a:p>
            <a:r>
              <a:rPr lang="cs-CZ" b="1" u="sng" dirty="0" smtClean="0"/>
              <a:t>Předposlední, Sbohem </a:t>
            </a:r>
            <a:r>
              <a:rPr lang="cs-CZ" dirty="0" smtClean="0"/>
              <a:t>– vydáno posmrtně</a:t>
            </a:r>
          </a:p>
          <a:p>
            <a:r>
              <a:rPr lang="cs-CZ" dirty="0" smtClean="0"/>
              <a:t>Opět náznakovost, hledání pravdy, smyslu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11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r>
              <a:rPr lang="cs-CZ" dirty="0" smtClean="0"/>
              <a:t>VLADIMÍR HOLAN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b) příběhy, lyrickoepické skladby:</a:t>
            </a:r>
          </a:p>
          <a:p>
            <a:pPr marL="0" indent="0">
              <a:buNone/>
            </a:pPr>
            <a:r>
              <a:rPr lang="cs-CZ" b="1" u="sng" dirty="0" smtClean="0"/>
              <a:t>Příběhy </a:t>
            </a:r>
            <a:r>
              <a:rPr lang="cs-CZ" dirty="0" smtClean="0"/>
              <a:t>– epika </a:t>
            </a:r>
          </a:p>
          <a:p>
            <a:r>
              <a:rPr lang="cs-CZ" dirty="0" smtClean="0"/>
              <a:t>soucit s bezbrannými a trpícími </a:t>
            </a:r>
          </a:p>
          <a:p>
            <a:pPr marL="0" indent="0">
              <a:buNone/>
            </a:pPr>
            <a:r>
              <a:rPr lang="cs-CZ" b="1" u="sng" dirty="0" err="1" smtClean="0"/>
              <a:t>Mozartiana</a:t>
            </a:r>
            <a:r>
              <a:rPr lang="cs-CZ" dirty="0"/>
              <a:t> </a:t>
            </a:r>
            <a:r>
              <a:rPr lang="cs-CZ" dirty="0" smtClean="0"/>
              <a:t>– cyklus osmi básní k 150. výročí premiéry Dona Giovanniho</a:t>
            </a:r>
          </a:p>
          <a:p>
            <a:r>
              <a:rPr lang="cs-CZ" dirty="0" smtClean="0"/>
              <a:t>láska a obdiv ke geniálnímu tvůrci, tragika jeho osobního života</a:t>
            </a:r>
          </a:p>
          <a:p>
            <a:pPr marL="0" indent="0">
              <a:buNone/>
            </a:pPr>
            <a:r>
              <a:rPr lang="cs-CZ" b="1" u="sng" dirty="0" smtClean="0"/>
              <a:t>Noc s Hamletem </a:t>
            </a:r>
            <a:r>
              <a:rPr lang="cs-CZ" dirty="0" smtClean="0"/>
              <a:t>(s epilogem </a:t>
            </a:r>
            <a:r>
              <a:rPr lang="cs-CZ" b="1" u="sng" dirty="0" smtClean="0"/>
              <a:t>Noc s Ofélií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meditativní skladba – pásmo</a:t>
            </a:r>
          </a:p>
          <a:p>
            <a:r>
              <a:rPr lang="cs-CZ" dirty="0" smtClean="0"/>
              <a:t>pomyslný noční dialog básníky s Hamletem a jinými význačnými osobnostmi – o tajemství života a významu básnického umění, o vztahu člověka a dějin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23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VILÉM ZÁVADA (1905 – 1982)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 Ostravska, překladatel</a:t>
            </a:r>
          </a:p>
          <a:p>
            <a:r>
              <a:rPr lang="cs-CZ" dirty="0" smtClean="0"/>
              <a:t>studium na filosofické fakultě</a:t>
            </a:r>
          </a:p>
          <a:p>
            <a:r>
              <a:rPr lang="cs-CZ" dirty="0" smtClean="0"/>
              <a:t>nakladatelský redaktor, pak zaměstnán            v Národní a univerzitní knihovně</a:t>
            </a:r>
          </a:p>
          <a:p>
            <a:r>
              <a:rPr lang="cs-CZ" dirty="0" smtClean="0"/>
              <a:t>pracoval ve Svazu spisovatelů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16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VILÉM ZÁVADA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Počáteční tvorba:</a:t>
            </a:r>
          </a:p>
          <a:p>
            <a:pPr marL="0" indent="0">
              <a:buNone/>
            </a:pPr>
            <a:r>
              <a:rPr lang="cs-CZ" b="1" u="sng" dirty="0" smtClean="0"/>
              <a:t>Panychida </a:t>
            </a:r>
            <a:r>
              <a:rPr lang="cs-CZ" dirty="0" smtClean="0"/>
              <a:t>– vyzrálá prvotina</a:t>
            </a:r>
          </a:p>
          <a:p>
            <a:r>
              <a:rPr lang="cs-CZ" dirty="0" smtClean="0"/>
              <a:t>tragický životní pocit (válka, smrt otce)</a:t>
            </a:r>
          </a:p>
          <a:p>
            <a:pPr marL="0" indent="0">
              <a:buNone/>
            </a:pPr>
            <a:r>
              <a:rPr lang="cs-CZ" b="1" u="sng" dirty="0" smtClean="0"/>
              <a:t>Siréna, Cesta pěšky </a:t>
            </a:r>
            <a:r>
              <a:rPr lang="cs-CZ" dirty="0" smtClean="0"/>
              <a:t>– sociální témata</a:t>
            </a:r>
          </a:p>
          <a:p>
            <a:r>
              <a:rPr lang="cs-CZ" dirty="0" smtClean="0"/>
              <a:t>svět hornické a hutnické práce, vztah k rodnému kraji</a:t>
            </a:r>
          </a:p>
          <a:p>
            <a:pPr marL="0" indent="0">
              <a:buNone/>
            </a:pPr>
            <a:r>
              <a:rPr lang="cs-CZ" b="1" u="sng" dirty="0" smtClean="0"/>
              <a:t>Hradní věž </a:t>
            </a:r>
            <a:r>
              <a:rPr lang="cs-CZ" dirty="0" smtClean="0"/>
              <a:t>– reakce na Mnichov a okupaci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  2. svět. válce:</a:t>
            </a:r>
          </a:p>
          <a:p>
            <a:pPr marL="0" indent="0">
              <a:buNone/>
            </a:pPr>
            <a:r>
              <a:rPr lang="cs-CZ" b="1" u="sng" dirty="0" smtClean="0"/>
              <a:t>Povstání z mrtvých </a:t>
            </a:r>
            <a:r>
              <a:rPr lang="cs-CZ" dirty="0" smtClean="0"/>
              <a:t>– básně z protektorátního období a osvobození</a:t>
            </a:r>
          </a:p>
          <a:p>
            <a:pPr marL="0" indent="0">
              <a:buNone/>
            </a:pPr>
            <a:r>
              <a:rPr lang="cs-CZ" b="1" u="sng" dirty="0" smtClean="0"/>
              <a:t>Polní kvítí </a:t>
            </a:r>
            <a:r>
              <a:rPr lang="cs-CZ" dirty="0" smtClean="0"/>
              <a:t>– pozitivnější vidění světa</a:t>
            </a:r>
          </a:p>
          <a:p>
            <a:r>
              <a:rPr lang="cs-CZ" dirty="0" smtClean="0"/>
              <a:t>důvěra v člověka  a budoucnost, rodný kraj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23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VILÉM ZÁVADA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Tvorba 70.let:</a:t>
            </a:r>
          </a:p>
          <a:p>
            <a:pPr marL="0" indent="0">
              <a:buNone/>
            </a:pPr>
            <a:r>
              <a:rPr lang="cs-CZ" b="1" u="sng" dirty="0" smtClean="0"/>
              <a:t>Jeden život </a:t>
            </a:r>
            <a:r>
              <a:rPr lang="cs-CZ" dirty="0" smtClean="0"/>
              <a:t>– autobiografická zpověď</a:t>
            </a:r>
          </a:p>
          <a:p>
            <a:r>
              <a:rPr lang="cs-CZ" dirty="0" smtClean="0"/>
              <a:t>návrat do rodného krajem vzpomínky na dětství</a:t>
            </a:r>
          </a:p>
          <a:p>
            <a:pPr marL="0" indent="0">
              <a:buNone/>
            </a:pPr>
            <a:r>
              <a:rPr lang="cs-CZ" b="1" u="sng" dirty="0" smtClean="0"/>
              <a:t>Na prahu, Živote, díky </a:t>
            </a:r>
            <a:r>
              <a:rPr lang="cs-CZ" dirty="0" smtClean="0"/>
              <a:t>– bilanční poezie</a:t>
            </a:r>
          </a:p>
          <a:p>
            <a:r>
              <a:rPr lang="cs-CZ" dirty="0" smtClean="0"/>
              <a:t>úvahy o smyslu života a poezie, protest proti totalitě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02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Jak se vyvíjela poezie Františka Halase od poloviny 30.let 20. století?</a:t>
            </a:r>
          </a:p>
          <a:p>
            <a:r>
              <a:rPr lang="cs-CZ" dirty="0" smtClean="0"/>
              <a:t>2. Kterými sbírkami reagoval na nástup fašismu, jaká témata zpracovává v době okupace?</a:t>
            </a:r>
          </a:p>
          <a:p>
            <a:r>
              <a:rPr lang="cs-CZ" dirty="0" smtClean="0"/>
              <a:t>3. Které lyrickoepické příběhy napsal Vladimír Holan?</a:t>
            </a:r>
          </a:p>
          <a:p>
            <a:r>
              <a:rPr lang="cs-CZ" dirty="0" smtClean="0"/>
              <a:t>4. Do kterých sbírek shrnul V. Holan básně reagující </a:t>
            </a:r>
            <a:r>
              <a:rPr lang="cs-CZ" dirty="0" err="1" smtClean="0"/>
              <a:t>nan</a:t>
            </a:r>
            <a:r>
              <a:rPr lang="cs-CZ" dirty="0" smtClean="0"/>
              <a:t> ohrožení národní existence a na konec války a osvobození?</a:t>
            </a:r>
          </a:p>
          <a:p>
            <a:r>
              <a:rPr lang="cs-CZ" dirty="0" smtClean="0"/>
              <a:t>5. Proč je Vilém Závada nazýván básníkem Ostravska?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48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/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0185 - 2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87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161</TotalTime>
  <Words>1074</Words>
  <Application>Microsoft Office PowerPoint</Application>
  <PresentationFormat>Předvádění na obrazovce (4:3)</PresentationFormat>
  <Paragraphs>122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Urbanistický</vt:lpstr>
      <vt:lpstr>Prezentace aplikace PowerPoint</vt:lpstr>
      <vt:lpstr>ANOTACE</vt:lpstr>
      <vt:lpstr>LITERATURA 1. POLOVINY       20. STOLETÍ</vt:lpstr>
      <vt:lpstr>FRANTIŠEK  HALAS (1901 – 1949)</vt:lpstr>
      <vt:lpstr>FRANTIŠEK HALAS - DÍLO</vt:lpstr>
      <vt:lpstr>FRANTIŠEK HALAS - DÍLO</vt:lpstr>
      <vt:lpstr>FRANTIŠEK HALAS - DÍLO</vt:lpstr>
      <vt:lpstr>FRANTIŠEK HALAS - DÍLO</vt:lpstr>
      <vt:lpstr>VLADIMÍR HOLAN (1905 – 1980)</vt:lpstr>
      <vt:lpstr>VLADIMÍR HOLAN - DÍLO</vt:lpstr>
      <vt:lpstr>VLADIMÍR HOLAN - DÍLO</vt:lpstr>
      <vt:lpstr>VLADIMÍR HOLAN - DÍLO</vt:lpstr>
      <vt:lpstr>VLADIMÍR HOLAN -DÍLO</vt:lpstr>
      <vt:lpstr>VLADIMÍR HOLAN - DÍLO</vt:lpstr>
      <vt:lpstr>VILÉM ZÁVADA (1905 – 1982)</vt:lpstr>
      <vt:lpstr>VILÉM ZÁVADA - DÍLO</vt:lpstr>
      <vt:lpstr>VILÉM ZÁVADA - DÍLO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20</cp:revision>
  <dcterms:created xsi:type="dcterms:W3CDTF">2013-06-30T05:38:53Z</dcterms:created>
  <dcterms:modified xsi:type="dcterms:W3CDTF">2013-07-03T08:04:55Z</dcterms:modified>
</cp:coreProperties>
</file>