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5" r:id="rId2"/>
    <p:sldId id="268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7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Obdélník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Obdélník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Obdélník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Obdélník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bdélník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Zaoblený obdélník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Zaoblený obdélník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Obdélník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C07A44CE-4C7E-43C1-91DD-AAEDD73ABD3C}" type="datetimeFigureOut">
              <a:rPr lang="cs-CZ" smtClean="0"/>
              <a:t>1.7.2013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0A2C75DD-EEBB-4209-8BF2-BF1215B49FB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7A44CE-4C7E-43C1-91DD-AAEDD73ABD3C}" type="datetimeFigureOut">
              <a:rPr lang="cs-CZ" smtClean="0"/>
              <a:t>1.7.2013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C75DD-EEBB-4209-8BF2-BF1215B49FB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7A44CE-4C7E-43C1-91DD-AAEDD73ABD3C}" type="datetimeFigureOut">
              <a:rPr lang="cs-CZ" smtClean="0"/>
              <a:t>1.7.2013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C75DD-EEBB-4209-8BF2-BF1215B49FB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7A44CE-4C7E-43C1-91DD-AAEDD73ABD3C}" type="datetimeFigureOut">
              <a:rPr lang="cs-CZ" smtClean="0"/>
              <a:t>1.7.2013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C75DD-EEBB-4209-8BF2-BF1215B49FB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6" name="Zástupný symbol pro datum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C07A44CE-4C7E-43C1-91DD-AAEDD73ABD3C}" type="datetimeFigureOut">
              <a:rPr lang="cs-CZ" smtClean="0"/>
              <a:t>1.7.2013</a:t>
            </a:fld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0A2C75DD-EEBB-4209-8BF2-BF1215B49FB4}" type="slidenum">
              <a:rPr lang="cs-CZ" smtClean="0"/>
              <a:t>‹#›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C07A44CE-4C7E-43C1-91DD-AAEDD73ABD3C}" type="datetimeFigureOut">
              <a:rPr lang="cs-CZ" smtClean="0"/>
              <a:t>1.7.2013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0A2C75DD-EEBB-4209-8BF2-BF1215B49FB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7A44CE-4C7E-43C1-91DD-AAEDD73ABD3C}" type="datetimeFigureOut">
              <a:rPr lang="cs-CZ" smtClean="0"/>
              <a:t>1.7.2013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C75DD-EEBB-4209-8BF2-BF1215B49FB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7A44CE-4C7E-43C1-91DD-AAEDD73ABD3C}" type="datetimeFigureOut">
              <a:rPr lang="cs-CZ" smtClean="0"/>
              <a:t>1.7.2013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C75DD-EEBB-4209-8BF2-BF1215B49FB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7A44CE-4C7E-43C1-91DD-AAEDD73ABD3C}" type="datetimeFigureOut">
              <a:rPr lang="cs-CZ" smtClean="0"/>
              <a:t>1.7.2013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C75DD-EEBB-4209-8BF2-BF1215B49FB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7A44CE-4C7E-43C1-91DD-AAEDD73ABD3C}" type="datetimeFigureOut">
              <a:rPr lang="cs-CZ" smtClean="0"/>
              <a:t>1.7.2013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C75DD-EEBB-4209-8BF2-BF1215B49FB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7A44CE-4C7E-43C1-91DD-AAEDD73ABD3C}" type="datetimeFigureOut">
              <a:rPr lang="cs-CZ" smtClean="0"/>
              <a:t>1.7.2013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C75DD-EEBB-4209-8BF2-BF1215B49FB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Obdélník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Obdélník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Obdélník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Obdélník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Obdélník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Zaoblený obdélník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Zaoblený obdélník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Obdélník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Obdélník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Obdélník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Obdélník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Obdélník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Obdélník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C07A44CE-4C7E-43C1-91DD-AAEDD73ABD3C}" type="datetimeFigureOut">
              <a:rPr lang="cs-CZ" smtClean="0"/>
              <a:t>1.7.2013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0A2C75DD-EEBB-4209-8BF2-BF1215B49FB4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1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88852" y="0"/>
            <a:ext cx="95551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773" name="Rectangle 5"/>
          <p:cNvSpPr>
            <a:spLocks noChangeArrowheads="1"/>
          </p:cNvSpPr>
          <p:nvPr/>
        </p:nvSpPr>
        <p:spPr bwMode="auto">
          <a:xfrm>
            <a:off x="3419475" y="2133600"/>
            <a:ext cx="3744813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cs-CZ" b="1" dirty="0" smtClean="0"/>
              <a:t>Mgr. Marie Havránková</a:t>
            </a:r>
            <a:endParaRPr lang="cs-CZ" b="1" dirty="0"/>
          </a:p>
        </p:txBody>
      </p:sp>
      <p:sp>
        <p:nvSpPr>
          <p:cNvPr id="32774" name="Rectangle 6"/>
          <p:cNvSpPr>
            <a:spLocks noChangeArrowheads="1"/>
          </p:cNvSpPr>
          <p:nvPr/>
        </p:nvSpPr>
        <p:spPr bwMode="auto">
          <a:xfrm>
            <a:off x="3419474" y="2708275"/>
            <a:ext cx="410485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cs-CZ" dirty="0" smtClean="0"/>
              <a:t>ODRAZ 1. SVĚT. VÁLKY </a:t>
            </a:r>
            <a:r>
              <a:rPr lang="cs-CZ" dirty="0" smtClean="0"/>
              <a:t> VE </a:t>
            </a:r>
            <a:r>
              <a:rPr lang="cs-CZ" dirty="0" smtClean="0"/>
              <a:t>SVĚTOVÉ LITERATUŘE</a:t>
            </a:r>
            <a:endParaRPr lang="cs-CZ" b="1" dirty="0"/>
          </a:p>
        </p:txBody>
      </p:sp>
      <p:sp>
        <p:nvSpPr>
          <p:cNvPr id="32775" name="Rectangle 7"/>
          <p:cNvSpPr>
            <a:spLocks noChangeArrowheads="1"/>
          </p:cNvSpPr>
          <p:nvPr/>
        </p:nvSpPr>
        <p:spPr bwMode="auto">
          <a:xfrm>
            <a:off x="3449927" y="3429000"/>
            <a:ext cx="2569293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cs-CZ" b="1" dirty="0" smtClean="0"/>
              <a:t>Literatura 1. pol. 20. stol.</a:t>
            </a:r>
            <a:endParaRPr lang="cs-CZ" b="1" dirty="0"/>
          </a:p>
        </p:txBody>
      </p:sp>
      <p:sp>
        <p:nvSpPr>
          <p:cNvPr id="32776" name="Rectangle 8"/>
          <p:cNvSpPr>
            <a:spLocks noChangeArrowheads="1"/>
          </p:cNvSpPr>
          <p:nvPr/>
        </p:nvSpPr>
        <p:spPr bwMode="auto">
          <a:xfrm>
            <a:off x="3449927" y="4005263"/>
            <a:ext cx="1292539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cs-CZ" b="1" dirty="0" smtClean="0"/>
              <a:t>2. </a:t>
            </a:r>
            <a:r>
              <a:rPr lang="cs-CZ" b="1" dirty="0"/>
              <a:t>ročník</a:t>
            </a:r>
          </a:p>
        </p:txBody>
      </p:sp>
      <p:sp>
        <p:nvSpPr>
          <p:cNvPr id="32777" name="Rectangle 9"/>
          <p:cNvSpPr>
            <a:spLocks noChangeArrowheads="1"/>
          </p:cNvSpPr>
          <p:nvPr/>
        </p:nvSpPr>
        <p:spPr bwMode="auto">
          <a:xfrm>
            <a:off x="3419475" y="5229225"/>
            <a:ext cx="14668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cs-CZ" b="1"/>
              <a:t>Srpen 2012 </a:t>
            </a:r>
          </a:p>
        </p:txBody>
      </p:sp>
    </p:spTree>
    <p:extLst>
      <p:ext uri="{BB962C8B-B14F-4D97-AF65-F5344CB8AC3E}">
        <p14:creationId xmlns:p14="http://schemas.microsoft.com/office/powerpoint/2010/main" val="12663488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 této prezentaci budou žáci seznámeni s tím, jak se osobní prožitky z války promítly do </a:t>
            </a:r>
            <a:r>
              <a:rPr lang="cs-CZ" smtClean="0"/>
              <a:t>tvorby světových autorů</a:t>
            </a:r>
            <a:r>
              <a:rPr lang="cs-CZ" dirty="0" smtClean="0"/>
              <a:t>. Uvědomí si hrůzu a nesmyslnost války. Materiál může žáky motivovat k četbě některého díla.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856902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LITERATURA 1. POLOVINY </a:t>
            </a:r>
            <a:r>
              <a:rPr lang="cs-CZ" dirty="0" smtClean="0"/>
              <a:t>      20</a:t>
            </a:r>
            <a:r>
              <a:rPr lang="cs-CZ" dirty="0" smtClean="0"/>
              <a:t>. STOLETÍ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ODRAZ 1. SVĚTOVÉ VÁLKY VE SVĚTOVÉ LITERATUŘE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022150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620688"/>
            <a:ext cx="8229600" cy="1066800"/>
          </a:xfrm>
        </p:spPr>
        <p:txBody>
          <a:bodyPr>
            <a:normAutofit/>
          </a:bodyPr>
          <a:lstStyle/>
          <a:p>
            <a:r>
              <a:rPr lang="cs-CZ" dirty="0" smtClean="0"/>
              <a:t>ODRAZ 1. SVĚTOVÉ VÁLKY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4325112"/>
          </a:xfrm>
        </p:spPr>
        <p:txBody>
          <a:bodyPr/>
          <a:lstStyle/>
          <a:p>
            <a:r>
              <a:rPr lang="cs-CZ" dirty="0" smtClean="0"/>
              <a:t>1. světová válka – hluboký společenský a duchovní otřes ve světě i v Evropě</a:t>
            </a:r>
          </a:p>
          <a:p>
            <a:r>
              <a:rPr lang="cs-CZ" dirty="0" smtClean="0"/>
              <a:t>v literatuře – nový termín = válečná próza </a:t>
            </a:r>
          </a:p>
          <a:p>
            <a:r>
              <a:rPr lang="cs-CZ" dirty="0" smtClean="0"/>
              <a:t>zobrazování válečné tematiky – vylíčit válečné hrůza a varovat před nimi</a:t>
            </a:r>
          </a:p>
          <a:p>
            <a:r>
              <a:rPr lang="cs-CZ" dirty="0" smtClean="0"/>
              <a:t>řada autorů líčí osobní zážitky</a:t>
            </a:r>
          </a:p>
          <a:p>
            <a:r>
              <a:rPr lang="cs-CZ" dirty="0" smtClean="0"/>
              <a:t>angažovanost  v protiválečném hnutí</a:t>
            </a:r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26468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764704"/>
            <a:ext cx="8229600" cy="1066800"/>
          </a:xfrm>
        </p:spPr>
        <p:txBody>
          <a:bodyPr>
            <a:normAutofit fontScale="90000"/>
          </a:bodyPr>
          <a:lstStyle/>
          <a:p>
            <a:r>
              <a:rPr lang="cs-CZ" sz="4000" dirty="0" smtClean="0"/>
              <a:t>ERICH MARIE REMARQUE (1898 – 1970</a:t>
            </a:r>
            <a:r>
              <a:rPr lang="cs-CZ" dirty="0" smtClean="0"/>
              <a:t>)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772816"/>
            <a:ext cx="8229600" cy="4325112"/>
          </a:xfrm>
        </p:spPr>
        <p:txBody>
          <a:bodyPr>
            <a:normAutofit fontScale="85000" lnSpcReduction="20000"/>
          </a:bodyPr>
          <a:lstStyle/>
          <a:p>
            <a:r>
              <a:rPr lang="cs-CZ" dirty="0" smtClean="0"/>
              <a:t>německý prozaik a dramatik</a:t>
            </a:r>
          </a:p>
          <a:p>
            <a:r>
              <a:rPr lang="cs-CZ" dirty="0" smtClean="0"/>
              <a:t>v 18 letech odveden na frontu</a:t>
            </a:r>
          </a:p>
          <a:p>
            <a:r>
              <a:rPr lang="cs-CZ" dirty="0" smtClean="0"/>
              <a:t>v nacistickém Německu zbaven občanství = emigrace</a:t>
            </a:r>
          </a:p>
          <a:p>
            <a:pPr marL="0" indent="0">
              <a:buNone/>
            </a:pPr>
            <a:r>
              <a:rPr lang="cs-CZ" b="1" dirty="0" smtClean="0"/>
              <a:t>DÍLO:</a:t>
            </a:r>
          </a:p>
          <a:p>
            <a:pPr marL="0" indent="0">
              <a:buNone/>
            </a:pPr>
            <a:r>
              <a:rPr lang="cs-CZ" b="1" u="sng" dirty="0" smtClean="0"/>
              <a:t>Na západní frontě klid </a:t>
            </a:r>
            <a:r>
              <a:rPr lang="cs-CZ" dirty="0" smtClean="0"/>
              <a:t>– generační román</a:t>
            </a:r>
          </a:p>
          <a:p>
            <a:r>
              <a:rPr lang="cs-CZ" dirty="0" smtClean="0"/>
              <a:t>osudy studentů bojujících na frontě – ztráta životních iluzí, protest proti nesmyslnosti války</a:t>
            </a:r>
          </a:p>
          <a:p>
            <a:pPr marL="0" indent="0">
              <a:buNone/>
            </a:pPr>
            <a:r>
              <a:rPr lang="cs-CZ" b="1" u="sng" dirty="0" smtClean="0"/>
              <a:t>Tři kamarádi, Miluj bližního svého </a:t>
            </a:r>
            <a:r>
              <a:rPr lang="cs-CZ" dirty="0" smtClean="0"/>
              <a:t>– oslava přátelství a lásky (prověřeno válkou)</a:t>
            </a:r>
          </a:p>
          <a:p>
            <a:pPr marL="0" indent="0">
              <a:buNone/>
            </a:pPr>
            <a:r>
              <a:rPr lang="cs-CZ" b="1" u="sng" dirty="0" smtClean="0"/>
              <a:t>Vítězný oblouk, Noc v Lisabonu </a:t>
            </a:r>
            <a:r>
              <a:rPr lang="cs-CZ" dirty="0" smtClean="0"/>
              <a:t>– osudy emigrantů</a:t>
            </a:r>
          </a:p>
          <a:p>
            <a:pPr marL="0" indent="0">
              <a:buNone/>
            </a:pPr>
            <a:r>
              <a:rPr lang="cs-CZ" b="1" u="sng" dirty="0" smtClean="0"/>
              <a:t>Jiskra života, Čas žít, čas umírat </a:t>
            </a:r>
            <a:r>
              <a:rPr lang="cs-CZ" dirty="0" smtClean="0"/>
              <a:t>– tematika nástupu fašismu</a:t>
            </a:r>
          </a:p>
          <a:p>
            <a:pPr marL="0" indent="0">
              <a:buNone/>
            </a:pPr>
            <a:r>
              <a:rPr lang="cs-CZ" b="1" u="sng" dirty="0" smtClean="0"/>
              <a:t>Černý obelisk </a:t>
            </a:r>
            <a:r>
              <a:rPr lang="cs-CZ" dirty="0" smtClean="0"/>
              <a:t>– znovu osudy vojáků z 1. svět. války</a:t>
            </a:r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930371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764704"/>
            <a:ext cx="8229600" cy="1066800"/>
          </a:xfrm>
        </p:spPr>
        <p:txBody>
          <a:bodyPr/>
          <a:lstStyle/>
          <a:p>
            <a:r>
              <a:rPr lang="cs-CZ" dirty="0" smtClean="0"/>
              <a:t>ARNOLD ZWEIG (1887 – 1968)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916832"/>
            <a:ext cx="8229600" cy="4325112"/>
          </a:xfrm>
        </p:spPr>
        <p:txBody>
          <a:bodyPr/>
          <a:lstStyle/>
          <a:p>
            <a:r>
              <a:rPr lang="cs-CZ" dirty="0" smtClean="0"/>
              <a:t>německý spisovatel prozaik a dramatik</a:t>
            </a:r>
          </a:p>
          <a:p>
            <a:r>
              <a:rPr lang="cs-CZ" dirty="0" smtClean="0"/>
              <a:t>před nacismem odešel do Palestiny</a:t>
            </a:r>
          </a:p>
          <a:p>
            <a:pPr marL="0" indent="0">
              <a:buNone/>
            </a:pPr>
            <a:r>
              <a:rPr lang="cs-CZ" b="1" dirty="0" smtClean="0"/>
              <a:t>DÍLO:</a:t>
            </a:r>
          </a:p>
          <a:p>
            <a:pPr marL="0" indent="0">
              <a:buNone/>
            </a:pPr>
            <a:r>
              <a:rPr lang="cs-CZ" b="1" u="sng" dirty="0" smtClean="0"/>
              <a:t>Velká válka bílých mužů </a:t>
            </a:r>
            <a:r>
              <a:rPr lang="cs-CZ" dirty="0" smtClean="0"/>
              <a:t>– rozsáhlý románový cyklus, téma 1. svět. Války</a:t>
            </a:r>
          </a:p>
          <a:p>
            <a:r>
              <a:rPr lang="cs-CZ" dirty="0" smtClean="0"/>
              <a:t>nejznámější román cyklu – </a:t>
            </a:r>
            <a:r>
              <a:rPr lang="cs-CZ" b="1" u="sng" dirty="0" smtClean="0"/>
              <a:t>Spor o seržanta Gríšu</a:t>
            </a:r>
            <a:r>
              <a:rPr lang="cs-CZ" dirty="0" smtClean="0"/>
              <a:t> – o tragickém osudu ruského zajatce 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011922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764704"/>
            <a:ext cx="8229600" cy="1066800"/>
          </a:xfrm>
        </p:spPr>
        <p:txBody>
          <a:bodyPr/>
          <a:lstStyle/>
          <a:p>
            <a:r>
              <a:rPr lang="cs-CZ" dirty="0" smtClean="0"/>
              <a:t>ROMAIN ROLLAND (1866 – 1944)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772816"/>
            <a:ext cx="8229600" cy="4325112"/>
          </a:xfrm>
        </p:spPr>
        <p:txBody>
          <a:bodyPr>
            <a:normAutofit fontScale="85000" lnSpcReduction="20000"/>
          </a:bodyPr>
          <a:lstStyle/>
          <a:p>
            <a:r>
              <a:rPr lang="cs-CZ" dirty="0" smtClean="0"/>
              <a:t>francouzský prozaik, dramatik, esejista, kritik</a:t>
            </a:r>
          </a:p>
          <a:p>
            <a:r>
              <a:rPr lang="cs-CZ" dirty="0" smtClean="0"/>
              <a:t>nositel Nobelovy ceny za literaturu (1915)</a:t>
            </a:r>
          </a:p>
          <a:p>
            <a:pPr marL="0" indent="0">
              <a:buNone/>
            </a:pPr>
            <a:r>
              <a:rPr lang="cs-CZ" b="1" dirty="0" smtClean="0"/>
              <a:t>DÍLO:</a:t>
            </a:r>
          </a:p>
          <a:p>
            <a:pPr marL="0" indent="0">
              <a:buNone/>
            </a:pPr>
            <a:r>
              <a:rPr lang="cs-CZ" b="1" u="sng" dirty="0" smtClean="0"/>
              <a:t>Jan Kryštof </a:t>
            </a:r>
            <a:r>
              <a:rPr lang="cs-CZ" dirty="0" smtClean="0"/>
              <a:t>– desetidílný román – řeka</a:t>
            </a:r>
          </a:p>
          <a:p>
            <a:r>
              <a:rPr lang="cs-CZ" dirty="0" smtClean="0"/>
              <a:t>komponován jako symfonie do 4 částí</a:t>
            </a:r>
          </a:p>
          <a:p>
            <a:r>
              <a:rPr lang="cs-CZ" dirty="0" smtClean="0"/>
              <a:t>osudy geniálního hudebního skladatele</a:t>
            </a:r>
          </a:p>
          <a:p>
            <a:pPr marL="0" indent="0">
              <a:buNone/>
            </a:pPr>
            <a:r>
              <a:rPr lang="cs-CZ" b="1" u="sng" dirty="0" smtClean="0"/>
              <a:t>Petr a Lucie </a:t>
            </a:r>
            <a:r>
              <a:rPr lang="cs-CZ" dirty="0" smtClean="0"/>
              <a:t>– protiválečná novela</a:t>
            </a:r>
          </a:p>
          <a:p>
            <a:r>
              <a:rPr lang="cs-CZ" dirty="0" smtClean="0"/>
              <a:t>shakespearovský motiv tragické lásky mladých lidí</a:t>
            </a:r>
          </a:p>
          <a:p>
            <a:pPr marL="0" indent="0">
              <a:buNone/>
            </a:pPr>
            <a:r>
              <a:rPr lang="cs-CZ" b="1" u="sng" dirty="0" smtClean="0"/>
              <a:t>Okouzlená duše </a:t>
            </a:r>
            <a:r>
              <a:rPr lang="cs-CZ" dirty="0" smtClean="0"/>
              <a:t>– psychologický román</a:t>
            </a:r>
          </a:p>
          <a:p>
            <a:r>
              <a:rPr lang="cs-CZ" dirty="0"/>
              <a:t>ž</a:t>
            </a:r>
            <a:r>
              <a:rPr lang="cs-CZ" dirty="0" smtClean="0"/>
              <a:t>ivotní zrání levicové intelektuálky v období před 1. svět. válkou a po ní</a:t>
            </a:r>
          </a:p>
          <a:p>
            <a:pPr marL="0" indent="0">
              <a:buNone/>
            </a:pPr>
            <a:r>
              <a:rPr lang="cs-CZ" b="1" u="sng" dirty="0" smtClean="0"/>
              <a:t>Dobrý člověk ještě žije </a:t>
            </a:r>
            <a:r>
              <a:rPr lang="cs-CZ" dirty="0" smtClean="0"/>
              <a:t>– úsměvný obraz venkovského života 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16267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HENRI BARBUSSE (1873 – 1935)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francouzský spisovatel a žurnalista</a:t>
            </a:r>
          </a:p>
          <a:p>
            <a:pPr marL="0" indent="0">
              <a:buNone/>
            </a:pPr>
            <a:r>
              <a:rPr lang="cs-CZ" b="1" dirty="0" smtClean="0"/>
              <a:t>DÍLO:</a:t>
            </a:r>
          </a:p>
          <a:p>
            <a:pPr marL="0" indent="0">
              <a:buNone/>
            </a:pPr>
            <a:r>
              <a:rPr lang="cs-CZ" b="1" u="sng" dirty="0" smtClean="0"/>
              <a:t>Oheň</a:t>
            </a:r>
            <a:r>
              <a:rPr lang="cs-CZ" dirty="0" smtClean="0"/>
              <a:t> – bezprostřední vlastní zážitky z fronty</a:t>
            </a:r>
          </a:p>
          <a:p>
            <a:r>
              <a:rPr lang="cs-CZ" dirty="0" smtClean="0"/>
              <a:t>otřesný deníkový záznam vojenské čety</a:t>
            </a:r>
          </a:p>
          <a:p>
            <a:r>
              <a:rPr lang="cs-CZ" dirty="0" smtClean="0"/>
              <a:t>kolektivní hrdina – četa</a:t>
            </a:r>
          </a:p>
          <a:p>
            <a:r>
              <a:rPr lang="cs-CZ" dirty="0" smtClean="0"/>
              <a:t>kompozice – pásmo scén, úvah, symbolických vizí a epizod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52853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836712"/>
            <a:ext cx="8229600" cy="1066800"/>
          </a:xfrm>
        </p:spPr>
        <p:txBody>
          <a:bodyPr>
            <a:normAutofit/>
          </a:bodyPr>
          <a:lstStyle/>
          <a:p>
            <a:r>
              <a:rPr lang="cs-CZ" dirty="0" smtClean="0"/>
              <a:t>ERNEST HEMINGWAY (1899 – 1961)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916832"/>
            <a:ext cx="8229600" cy="4325112"/>
          </a:xfrm>
        </p:spPr>
        <p:txBody>
          <a:bodyPr/>
          <a:lstStyle/>
          <a:p>
            <a:r>
              <a:rPr lang="cs-CZ" dirty="0"/>
              <a:t>a</a:t>
            </a:r>
            <a:r>
              <a:rPr lang="cs-CZ" dirty="0" smtClean="0"/>
              <a:t>merický prozaik a novinář, příslušník tzv. ztracené generace</a:t>
            </a:r>
          </a:p>
          <a:p>
            <a:r>
              <a:rPr lang="cs-CZ" dirty="0" smtClean="0"/>
              <a:t>nositel Nobelovy ceny za literaturu (1954)</a:t>
            </a:r>
          </a:p>
          <a:p>
            <a:r>
              <a:rPr lang="cs-CZ" dirty="0" smtClean="0"/>
              <a:t>za 1. svět. </a:t>
            </a:r>
            <a:r>
              <a:rPr lang="cs-CZ" dirty="0"/>
              <a:t>v</a:t>
            </a:r>
            <a:r>
              <a:rPr lang="cs-CZ" dirty="0" smtClean="0"/>
              <a:t>álky těžce raněn jako dobrovolník </a:t>
            </a:r>
            <a:r>
              <a:rPr lang="cs-CZ" dirty="0" smtClean="0"/>
              <a:t>    na </a:t>
            </a:r>
            <a:r>
              <a:rPr lang="cs-CZ" dirty="0" smtClean="0"/>
              <a:t>italské frontě</a:t>
            </a:r>
          </a:p>
          <a:p>
            <a:r>
              <a:rPr lang="cs-CZ" dirty="0" smtClean="0"/>
              <a:t>za španělské občanské války dopisovatelem   </a:t>
            </a:r>
            <a:r>
              <a:rPr lang="cs-CZ" dirty="0" smtClean="0"/>
              <a:t>      </a:t>
            </a:r>
            <a:r>
              <a:rPr lang="cs-CZ" dirty="0" smtClean="0"/>
              <a:t>v Madridu</a:t>
            </a:r>
          </a:p>
          <a:p>
            <a:r>
              <a:rPr lang="cs-CZ" dirty="0" smtClean="0"/>
              <a:t>žil </a:t>
            </a:r>
            <a:r>
              <a:rPr lang="cs-CZ" dirty="0" smtClean="0"/>
              <a:t>v Havaně na Kubě a v USA</a:t>
            </a:r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614331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836712"/>
            <a:ext cx="8229600" cy="1066800"/>
          </a:xfrm>
        </p:spPr>
        <p:txBody>
          <a:bodyPr/>
          <a:lstStyle/>
          <a:p>
            <a:r>
              <a:rPr lang="cs-CZ" dirty="0" smtClean="0"/>
              <a:t>ERNEST HEMINGWAY - DÍLO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844824"/>
            <a:ext cx="8229600" cy="4325112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b="1" u="sng" dirty="0" smtClean="0"/>
              <a:t>Muži bez žen, Vítěz bere ví</a:t>
            </a:r>
            <a:r>
              <a:rPr lang="cs-CZ" dirty="0" smtClean="0"/>
              <a:t>c – povídkové soubory</a:t>
            </a:r>
          </a:p>
          <a:p>
            <a:pPr marL="0" indent="0">
              <a:buNone/>
            </a:pPr>
            <a:r>
              <a:rPr lang="cs-CZ" b="1" u="sng" dirty="0" smtClean="0"/>
              <a:t>Sbohem, armádo </a:t>
            </a:r>
            <a:r>
              <a:rPr lang="cs-CZ" dirty="0" smtClean="0"/>
              <a:t>– válečný román z 1. svět. války</a:t>
            </a:r>
          </a:p>
          <a:p>
            <a:r>
              <a:rPr lang="cs-CZ" dirty="0" smtClean="0"/>
              <a:t>příběh tragické lásky amerického vojáka a anglické zdravotní sestry na italském bojišti</a:t>
            </a:r>
          </a:p>
          <a:p>
            <a:r>
              <a:rPr lang="cs-CZ" dirty="0" smtClean="0"/>
              <a:t>protest proti nesmyslnosti války ve jménu lidství</a:t>
            </a:r>
          </a:p>
          <a:p>
            <a:pPr marL="0" indent="0">
              <a:buNone/>
            </a:pPr>
            <a:r>
              <a:rPr lang="cs-CZ" b="1" u="sng" dirty="0" smtClean="0"/>
              <a:t>Komu zvoní hrana </a:t>
            </a:r>
            <a:r>
              <a:rPr lang="cs-CZ" dirty="0" smtClean="0"/>
              <a:t>– román, námětově čerpá  </a:t>
            </a:r>
            <a:r>
              <a:rPr lang="cs-CZ" dirty="0" smtClean="0"/>
              <a:t>          z </a:t>
            </a:r>
            <a:r>
              <a:rPr lang="cs-CZ" dirty="0" smtClean="0"/>
              <a:t>občanské  války ve Španělsku</a:t>
            </a:r>
          </a:p>
          <a:p>
            <a:pPr marL="0" indent="0">
              <a:buNone/>
            </a:pPr>
            <a:r>
              <a:rPr lang="cs-CZ" b="1" u="sng" dirty="0" smtClean="0"/>
              <a:t>Stařec a moře </a:t>
            </a:r>
            <a:r>
              <a:rPr lang="cs-CZ" dirty="0" smtClean="0"/>
              <a:t>– vrcholné dílo, novela</a:t>
            </a:r>
          </a:p>
          <a:p>
            <a:r>
              <a:rPr lang="cs-CZ" dirty="0" smtClean="0"/>
              <a:t>symbolická metafora o nezdolnosti lidského života </a:t>
            </a:r>
          </a:p>
          <a:p>
            <a:r>
              <a:rPr lang="cs-CZ" dirty="0" smtClean="0"/>
              <a:t>příběh kubánského rybáře Santiaga – </a:t>
            </a:r>
            <a:r>
              <a:rPr lang="cs-CZ" dirty="0" smtClean="0"/>
              <a:t>podobenství   </a:t>
            </a:r>
            <a:r>
              <a:rPr lang="cs-CZ" dirty="0" smtClean="0"/>
              <a:t>o věčném zápasu člověka s </a:t>
            </a:r>
            <a:r>
              <a:rPr lang="cs-CZ" dirty="0" smtClean="0"/>
              <a:t>přírodou 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127158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836712"/>
            <a:ext cx="8229600" cy="1066800"/>
          </a:xfrm>
        </p:spPr>
        <p:txBody>
          <a:bodyPr/>
          <a:lstStyle/>
          <a:p>
            <a:r>
              <a:rPr lang="cs-CZ" dirty="0" smtClean="0"/>
              <a:t>OTÁZKY PRO OPAKOVÁNÍ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844824"/>
            <a:ext cx="8229600" cy="4325112"/>
          </a:xfrm>
        </p:spPr>
        <p:txBody>
          <a:bodyPr>
            <a:normAutofit/>
          </a:bodyPr>
          <a:lstStyle/>
          <a:p>
            <a:r>
              <a:rPr lang="cs-CZ" dirty="0" smtClean="0"/>
              <a:t>1. Kteří autoři světové literatury se věnovali tematice 1. světové války?</a:t>
            </a:r>
          </a:p>
          <a:p>
            <a:r>
              <a:rPr lang="cs-CZ" dirty="0" smtClean="0"/>
              <a:t>2. Vysvětlete, proč vznikl pojem válečná próza právě jako odraz 1. světové války.</a:t>
            </a:r>
          </a:p>
          <a:p>
            <a:r>
              <a:rPr lang="cs-CZ" dirty="0" smtClean="0"/>
              <a:t>3. Který román E. M. </a:t>
            </a:r>
            <a:r>
              <a:rPr lang="cs-CZ" dirty="0" err="1" smtClean="0"/>
              <a:t>Remarqua</a:t>
            </a:r>
            <a:r>
              <a:rPr lang="cs-CZ" dirty="0" smtClean="0"/>
              <a:t> reaguje na 1. světovou válku?</a:t>
            </a:r>
          </a:p>
          <a:p>
            <a:r>
              <a:rPr lang="cs-CZ" dirty="0" smtClean="0"/>
              <a:t>4. Co zachytil R. Rolland v novele Petr a Lucie?</a:t>
            </a:r>
          </a:p>
          <a:p>
            <a:r>
              <a:rPr lang="cs-CZ" dirty="0" smtClean="0"/>
              <a:t>5. Co víte o tvorbě E. </a:t>
            </a:r>
            <a:r>
              <a:rPr lang="cs-CZ" dirty="0" err="1" smtClean="0"/>
              <a:t>Hemingwaye</a:t>
            </a:r>
            <a:r>
              <a:rPr lang="cs-CZ" dirty="0" smtClean="0"/>
              <a:t>? Co je námětem jeho novely Stařec a moře?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92395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692696"/>
            <a:ext cx="8229600" cy="1066800"/>
          </a:xfrm>
        </p:spPr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4325112"/>
          </a:xfrm>
        </p:spPr>
        <p:txBody>
          <a:bodyPr>
            <a:normAutofit fontScale="92500" lnSpcReduction="10000"/>
          </a:bodyPr>
          <a:lstStyle/>
          <a:p>
            <a:r>
              <a:rPr lang="cs-CZ" dirty="0" smtClean="0"/>
              <a:t>SOCHROVÁ Marie. </a:t>
            </a:r>
            <a:r>
              <a:rPr lang="cs-CZ" i="1" dirty="0" smtClean="0"/>
              <a:t>Literatura v kostce pro SŠ. </a:t>
            </a:r>
            <a:r>
              <a:rPr lang="cs-CZ" dirty="0" smtClean="0"/>
              <a:t>Havlíčkův Brod: Fragment, 2007, ISBN 978 – 80 – 253 – 0185 – 2</a:t>
            </a:r>
          </a:p>
          <a:p>
            <a:r>
              <a:rPr lang="cs-CZ" dirty="0" smtClean="0"/>
              <a:t>SOCHROVÁ Marie. </a:t>
            </a:r>
            <a:r>
              <a:rPr lang="cs-CZ" i="1" dirty="0" smtClean="0"/>
              <a:t>Literatura v kostce pro SŠ.</a:t>
            </a:r>
          </a:p>
          <a:p>
            <a:r>
              <a:rPr lang="cs-CZ" dirty="0" smtClean="0"/>
              <a:t>Havlíčkův Brod: Fragment, 3. vydání, ISBN 80 – 7200 – 332 - 1</a:t>
            </a:r>
          </a:p>
          <a:p>
            <a:r>
              <a:rPr lang="cs-CZ" i="1" dirty="0" smtClean="0"/>
              <a:t>Odmaturuj z literatury</a:t>
            </a:r>
            <a:r>
              <a:rPr lang="cs-CZ" dirty="0" smtClean="0"/>
              <a:t>. Brno: </a:t>
            </a:r>
            <a:r>
              <a:rPr lang="cs-CZ" dirty="0" err="1" smtClean="0"/>
              <a:t>Didaktis</a:t>
            </a:r>
            <a:r>
              <a:rPr lang="cs-CZ" dirty="0" smtClean="0"/>
              <a:t>, 2002, ISBN 80 – 86285 - 37 – 5</a:t>
            </a:r>
          </a:p>
          <a:p>
            <a:r>
              <a:rPr lang="cs-CZ" dirty="0" smtClean="0"/>
              <a:t>KUDRYS Milan, FETTER W. Richard. </a:t>
            </a:r>
            <a:r>
              <a:rPr lang="cs-CZ" i="1" dirty="0" smtClean="0"/>
              <a:t>Nástin dějin literatury</a:t>
            </a:r>
            <a:r>
              <a:rPr lang="cs-CZ" dirty="0" smtClean="0"/>
              <a:t>. Praha: Fortuna, 1995, ISBN   80 – 7168 – 208 - X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364495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Urbanistický">
  <a:themeElements>
    <a:clrScheme name="Urbanistický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Urbanistický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Urbanistický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81</TotalTime>
  <Words>711</Words>
  <Application>Microsoft Office PowerPoint</Application>
  <PresentationFormat>Předvádění na obrazovce (4:3)</PresentationFormat>
  <Paragraphs>79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Urbanistický</vt:lpstr>
      <vt:lpstr>Prezentace aplikace PowerPoint</vt:lpstr>
      <vt:lpstr>ANOTACE</vt:lpstr>
      <vt:lpstr>LITERATURA 1. POLOVINY       20. STOLETÍ</vt:lpstr>
      <vt:lpstr>ODRAZ 1. SVĚTOVÉ VÁLKY </vt:lpstr>
      <vt:lpstr>ERICH MARIE REMARQUE (1898 – 1970)</vt:lpstr>
      <vt:lpstr>ARNOLD ZWEIG (1887 – 1968)</vt:lpstr>
      <vt:lpstr>ROMAIN ROLLAND (1866 – 1944) </vt:lpstr>
      <vt:lpstr>HENRI BARBUSSE (1873 – 1935)</vt:lpstr>
      <vt:lpstr>ERNEST HEMINGWAY (1899 – 1961)</vt:lpstr>
      <vt:lpstr>ERNEST HEMINGWAY - DÍLO</vt:lpstr>
      <vt:lpstr>OTÁZKY PRO OPAKOVÁNÍ</vt:lpstr>
      <vt:lpstr>ZDROJE</vt:lpstr>
    </vt:vector>
  </TitlesOfParts>
  <Company>SOU UB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LITERATURA 1. POLOVINY 20. STOLETÍ</dc:title>
  <dc:creator>UZIVATEL</dc:creator>
  <cp:lastModifiedBy>UZIVATEL</cp:lastModifiedBy>
  <cp:revision>14</cp:revision>
  <dcterms:created xsi:type="dcterms:W3CDTF">2013-06-30T08:23:18Z</dcterms:created>
  <dcterms:modified xsi:type="dcterms:W3CDTF">2013-07-01T18:40:43Z</dcterms:modified>
</cp:coreProperties>
</file>