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71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63AE2699-71BA-4557-84C0-415A0390738C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4D5F0429-45C7-48DF-ADDA-937BC28192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E2699-71BA-4557-84C0-415A0390738C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F0429-45C7-48DF-ADDA-937BC28192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E2699-71BA-4557-84C0-415A0390738C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F0429-45C7-48DF-ADDA-937BC28192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E2699-71BA-4557-84C0-415A0390738C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F0429-45C7-48DF-ADDA-937BC28192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3AE2699-71BA-4557-84C0-415A0390738C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D5F0429-45C7-48DF-ADDA-937BC28192D6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63AE2699-71BA-4557-84C0-415A0390738C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4D5F0429-45C7-48DF-ADDA-937BC28192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E2699-71BA-4557-84C0-415A0390738C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F0429-45C7-48DF-ADDA-937BC28192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E2699-71BA-4557-84C0-415A0390738C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F0429-45C7-48DF-ADDA-937BC28192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E2699-71BA-4557-84C0-415A0390738C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F0429-45C7-48DF-ADDA-937BC28192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E2699-71BA-4557-84C0-415A0390738C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F0429-45C7-48DF-ADDA-937BC28192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E2699-71BA-4557-84C0-415A0390738C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F0429-45C7-48DF-ADDA-937BC28192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63AE2699-71BA-4557-84C0-415A0390738C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4D5F0429-45C7-48DF-ADDA-937BC28192D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88852" y="0"/>
            <a:ext cx="955516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3419475" y="2133600"/>
            <a:ext cx="3744813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b="1" dirty="0" smtClean="0"/>
              <a:t>Mgr. Marie Havránková</a:t>
            </a:r>
            <a:endParaRPr lang="cs-CZ" b="1" dirty="0"/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3419474" y="2708275"/>
            <a:ext cx="3960838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smtClean="0"/>
              <a:t>REAKCE ČESKÉ LITERATURY </a:t>
            </a:r>
            <a:r>
              <a:rPr lang="cs-CZ" dirty="0" smtClean="0"/>
              <a:t>NA 1. SVĚT. VÁLKU</a:t>
            </a:r>
            <a:endParaRPr lang="cs-CZ" b="1" dirty="0"/>
          </a:p>
        </p:txBody>
      </p:sp>
      <p:sp>
        <p:nvSpPr>
          <p:cNvPr id="32775" name="Rectangle 7"/>
          <p:cNvSpPr>
            <a:spLocks noChangeArrowheads="1"/>
          </p:cNvSpPr>
          <p:nvPr/>
        </p:nvSpPr>
        <p:spPr bwMode="auto">
          <a:xfrm>
            <a:off x="3449927" y="3429000"/>
            <a:ext cx="2569293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dirty="0" smtClean="0"/>
              <a:t>Literatura 1. pol. 20. stol.</a:t>
            </a:r>
            <a:endParaRPr lang="cs-CZ" b="1" dirty="0"/>
          </a:p>
        </p:txBody>
      </p:sp>
      <p:sp>
        <p:nvSpPr>
          <p:cNvPr id="32776" name="Rectangle 8"/>
          <p:cNvSpPr>
            <a:spLocks noChangeArrowheads="1"/>
          </p:cNvSpPr>
          <p:nvPr/>
        </p:nvSpPr>
        <p:spPr bwMode="auto">
          <a:xfrm>
            <a:off x="3449927" y="4005263"/>
            <a:ext cx="129253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b="1" dirty="0" smtClean="0"/>
              <a:t>2. </a:t>
            </a:r>
            <a:r>
              <a:rPr lang="cs-CZ" b="1" dirty="0"/>
              <a:t>ročník</a:t>
            </a:r>
          </a:p>
        </p:txBody>
      </p:sp>
      <p:sp>
        <p:nvSpPr>
          <p:cNvPr id="32777" name="Rectangle 9"/>
          <p:cNvSpPr>
            <a:spLocks noChangeArrowheads="1"/>
          </p:cNvSpPr>
          <p:nvPr/>
        </p:nvSpPr>
        <p:spPr bwMode="auto">
          <a:xfrm>
            <a:off x="3419475" y="5229225"/>
            <a:ext cx="1466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/>
              <a:t>Srpen 2012 </a:t>
            </a:r>
          </a:p>
        </p:txBody>
      </p:sp>
    </p:spTree>
    <p:extLst>
      <p:ext uri="{BB962C8B-B14F-4D97-AF65-F5344CB8AC3E}">
        <p14:creationId xmlns:p14="http://schemas.microsoft.com/office/powerpoint/2010/main" val="4128307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Záměrem této prezentace je seznámení žáků        s reakcí české literatury na 1. světovou válku. Prezentace se věnuje legionářské literatuře a zejména tvorbě Jaroslava Haška. Žáky má motivovat k přečtení jeho románu Osudy dobrého vojáka Švejka.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5497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LITERATURA 1. POLOVINY        20. STOLETÍ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REAKCE ČESKÉ LITERATURY NA 1. </a:t>
            </a:r>
            <a:r>
              <a:rPr lang="cs-CZ" smtClean="0"/>
              <a:t>SVĚTOVOU VÁLKU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794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ČESKÁ PRÓZA 1. POL. 20. STOL. </a:t>
            </a:r>
            <a:br>
              <a:rPr lang="cs-CZ" dirty="0" smtClean="0"/>
            </a:br>
            <a:r>
              <a:rPr lang="cs-CZ" dirty="0" smtClean="0"/>
              <a:t>ROZRŮZNĚNOST LITERATURY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2511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pokračování předchozích uměleckých tendencí: realistická, naturalistická a impresionistická próza</a:t>
            </a:r>
          </a:p>
          <a:p>
            <a:r>
              <a:rPr lang="cs-CZ" dirty="0" smtClean="0"/>
              <a:t>téma 1. svět. války, legionářská literatura</a:t>
            </a:r>
          </a:p>
          <a:p>
            <a:r>
              <a:rPr lang="cs-CZ" dirty="0" smtClean="0"/>
              <a:t>tzv. demokratický proud</a:t>
            </a:r>
          </a:p>
          <a:p>
            <a:r>
              <a:rPr lang="cs-CZ" dirty="0" smtClean="0"/>
              <a:t>psychologická próza</a:t>
            </a:r>
          </a:p>
          <a:p>
            <a:r>
              <a:rPr lang="cs-CZ" dirty="0" smtClean="0"/>
              <a:t>tzv. imaginativní (avantgardní) próza</a:t>
            </a:r>
          </a:p>
          <a:p>
            <a:r>
              <a:rPr lang="cs-CZ" dirty="0" smtClean="0"/>
              <a:t>katolicky orientovaná próza, ruralisté</a:t>
            </a:r>
          </a:p>
          <a:p>
            <a:r>
              <a:rPr lang="cs-CZ" dirty="0" smtClean="0"/>
              <a:t>sociální próza (socialistický realismus)</a:t>
            </a:r>
          </a:p>
          <a:p>
            <a:r>
              <a:rPr lang="cs-CZ" dirty="0" smtClean="0"/>
              <a:t>historická próza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6927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/>
          <a:lstStyle/>
          <a:p>
            <a:r>
              <a:rPr lang="cs-CZ" dirty="0" smtClean="0"/>
              <a:t>1. SVĚTOVÁ VÁLKA V ČESKÉ PRÓZE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325112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Téma 1. světové války:</a:t>
            </a:r>
          </a:p>
          <a:p>
            <a:r>
              <a:rPr lang="cs-CZ" i="1" dirty="0" smtClean="0"/>
              <a:t>otřesné zážitky z fronty:</a:t>
            </a:r>
          </a:p>
          <a:p>
            <a:pPr marL="0" indent="0">
              <a:buNone/>
            </a:pPr>
            <a:r>
              <a:rPr lang="cs-CZ" b="1" u="sng" dirty="0" smtClean="0"/>
              <a:t>Jaromír John </a:t>
            </a:r>
            <a:r>
              <a:rPr lang="cs-CZ" dirty="0" smtClean="0"/>
              <a:t>(1882 – 1952) </a:t>
            </a:r>
          </a:p>
          <a:p>
            <a:r>
              <a:rPr lang="cs-CZ" dirty="0" smtClean="0"/>
              <a:t>prozaik, estetik, výtvarný kritik</a:t>
            </a:r>
          </a:p>
          <a:p>
            <a:pPr marL="0" indent="0">
              <a:buNone/>
            </a:pPr>
            <a:r>
              <a:rPr lang="cs-CZ" b="1" u="sng" dirty="0" smtClean="0"/>
              <a:t>Večery na slamníku </a:t>
            </a:r>
            <a:r>
              <a:rPr lang="cs-CZ" dirty="0" smtClean="0"/>
              <a:t>– povídkový soubor</a:t>
            </a:r>
          </a:p>
          <a:p>
            <a:r>
              <a:rPr lang="cs-CZ" dirty="0" smtClean="0"/>
              <a:t>monology stylizované jako projevy prostých lidí zavlečených do války, postavy sympatické i politováníhodné i darebácké, stesk po domově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3391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/>
          <a:lstStyle/>
          <a:p>
            <a:r>
              <a:rPr lang="cs-CZ" dirty="0" smtClean="0"/>
              <a:t>JAROSLAV HAŠEK 1883 – 1923)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nedokončil studia na gymnáziu, učil se drogistou, maturoval na obchodní akademii</a:t>
            </a:r>
          </a:p>
          <a:p>
            <a:r>
              <a:rPr lang="cs-CZ" dirty="0" smtClean="0"/>
              <a:t>bohémský život a tuláctví = odpor ke společnosti a měšťáctví, konvencím, církvi</a:t>
            </a:r>
          </a:p>
          <a:p>
            <a:r>
              <a:rPr lang="cs-CZ" dirty="0" smtClean="0"/>
              <a:t>anarchista, působil v několika časopisech </a:t>
            </a:r>
          </a:p>
          <a:p>
            <a:r>
              <a:rPr lang="cs-CZ" dirty="0" smtClean="0"/>
              <a:t>za války voják rakouské armády, dostal se         do ruského zajetí, přešel k čsl. legiím</a:t>
            </a:r>
          </a:p>
          <a:p>
            <a:r>
              <a:rPr lang="cs-CZ" dirty="0" smtClean="0"/>
              <a:t>po říjnové revoluci vstoupil do bolševické Rudé armády (novinář, politický pracovník)</a:t>
            </a:r>
          </a:p>
          <a:p>
            <a:r>
              <a:rPr lang="cs-CZ" dirty="0" smtClean="0"/>
              <a:t>1920 – návrat do Čech, opět bohémský život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1938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29600" cy="1066800"/>
          </a:xfrm>
        </p:spPr>
        <p:txBody>
          <a:bodyPr/>
          <a:lstStyle/>
          <a:p>
            <a:r>
              <a:rPr lang="cs-CZ" dirty="0" smtClean="0"/>
              <a:t>JAROSLAV HAŠEK -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32511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/>
              <a:t>Předválečná tvorba:</a:t>
            </a:r>
          </a:p>
          <a:p>
            <a:r>
              <a:rPr lang="cs-CZ" b="1" u="sng" dirty="0" smtClean="0"/>
              <a:t>Májové výkřiky </a:t>
            </a:r>
            <a:r>
              <a:rPr lang="cs-CZ" dirty="0" smtClean="0"/>
              <a:t>– parodie dekadentních veršů</a:t>
            </a:r>
          </a:p>
          <a:p>
            <a:r>
              <a:rPr lang="cs-CZ" b="1" u="sng" dirty="0" smtClean="0"/>
              <a:t>Črty, povídky a humoresky </a:t>
            </a:r>
            <a:r>
              <a:rPr lang="cs-CZ" dirty="0" smtClean="0"/>
              <a:t>– soubor povídek     a reportáží z předválečných cest po R-U</a:t>
            </a:r>
          </a:p>
          <a:p>
            <a:r>
              <a:rPr lang="cs-CZ" b="1" u="sng" dirty="0" smtClean="0"/>
              <a:t>Trampoty pana </a:t>
            </a:r>
            <a:r>
              <a:rPr lang="cs-CZ" b="1" u="sng" dirty="0" err="1" smtClean="0"/>
              <a:t>Tenkráta</a:t>
            </a:r>
            <a:r>
              <a:rPr lang="cs-CZ" b="1" u="sng" dirty="0" smtClean="0"/>
              <a:t>, Průvodčí cizinců </a:t>
            </a:r>
            <a:r>
              <a:rPr lang="cs-CZ" dirty="0" smtClean="0"/>
              <a:t>– povídkové soubory</a:t>
            </a:r>
          </a:p>
          <a:p>
            <a:r>
              <a:rPr lang="cs-CZ" b="1" u="sng" dirty="0" smtClean="0"/>
              <a:t>Dobrý voják Švejk a jiné podivné historky </a:t>
            </a:r>
            <a:r>
              <a:rPr lang="cs-CZ" dirty="0" smtClean="0"/>
              <a:t>– povídky o vojáku, který svým chováním přivádí vojenský režim až k absurditě</a:t>
            </a:r>
          </a:p>
          <a:p>
            <a:r>
              <a:rPr lang="cs-CZ" b="1" u="sng" dirty="0" smtClean="0"/>
              <a:t>Dobrý voják Švejk v zajetí </a:t>
            </a:r>
            <a:r>
              <a:rPr lang="cs-CZ" dirty="0" smtClean="0"/>
              <a:t>(za pobytu v legiích)</a:t>
            </a:r>
          </a:p>
          <a:p>
            <a:r>
              <a:rPr lang="cs-CZ" dirty="0" smtClean="0"/>
              <a:t>protirakouský postoj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9878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764704"/>
            <a:ext cx="8229600" cy="1066800"/>
          </a:xfrm>
        </p:spPr>
        <p:txBody>
          <a:bodyPr/>
          <a:lstStyle/>
          <a:p>
            <a:r>
              <a:rPr lang="cs-CZ" dirty="0" smtClean="0"/>
              <a:t>JAROSLAV HAŠEK -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32511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u="sng" dirty="0" smtClean="0"/>
              <a:t>Osudy dobrého vojáka Švejka za světové války</a:t>
            </a:r>
          </a:p>
          <a:p>
            <a:r>
              <a:rPr lang="cs-CZ" dirty="0" smtClean="0"/>
              <a:t>tetralogie, nedokončený humoristický román</a:t>
            </a:r>
          </a:p>
          <a:p>
            <a:r>
              <a:rPr lang="cs-CZ" dirty="0" smtClean="0"/>
              <a:t>satira na rakouský militarismus</a:t>
            </a:r>
          </a:p>
          <a:p>
            <a:r>
              <a:rPr lang="cs-CZ" dirty="0" smtClean="0"/>
              <a:t>ironický obraz války, zpátečnictví a byrokracie rakouské monarchie</a:t>
            </a:r>
          </a:p>
          <a:p>
            <a:r>
              <a:rPr lang="cs-CZ" dirty="0" smtClean="0"/>
              <a:t>dvojakost hlavní postavy –prostomyslný naivní hlupák a dobrák X rafinovaný moudrý blázen (předstírá idiotství), představitel lidového odporu proti válce, násilí a ponižování člověka</a:t>
            </a:r>
          </a:p>
          <a:p>
            <a:r>
              <a:rPr lang="cs-CZ" dirty="0" smtClean="0"/>
              <a:t>absurdita války a byrokratismus na postavách Švejkových nadřízených (nadporučík Lukáš, poručík Dub, feldkurát </a:t>
            </a:r>
            <a:r>
              <a:rPr lang="cs-CZ" dirty="0" err="1" smtClean="0"/>
              <a:t>Katz</a:t>
            </a:r>
            <a:r>
              <a:rPr lang="cs-CZ" dirty="0" smtClean="0"/>
              <a:t>)</a:t>
            </a:r>
          </a:p>
          <a:p>
            <a:r>
              <a:rPr lang="cs-CZ" dirty="0" smtClean="0"/>
              <a:t>groteskní nadsázka – plnění absurdních rozkazů vytváří zmatek, rozklad armády zevnitř</a:t>
            </a:r>
          </a:p>
          <a:p>
            <a:r>
              <a:rPr lang="cs-CZ" dirty="0" smtClean="0"/>
              <a:t>nedějová, uvolněná forma, nespisovná čeština, vojenský slang, vulgarismy, germanismy, dokumentaristické postupy- citace vojenských rozkazů, vyhlášek; přísloví, průpovídky, písně</a:t>
            </a:r>
          </a:p>
          <a:p>
            <a:r>
              <a:rPr lang="cs-CZ" dirty="0" smtClean="0"/>
              <a:t>Román byl přeložen do mnoha jazyků, </a:t>
            </a:r>
            <a:r>
              <a:rPr lang="cs-CZ" dirty="0" err="1" smtClean="0"/>
              <a:t>zdramatizován,zfilmován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1023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/>
          <a:lstStyle/>
          <a:p>
            <a:r>
              <a:rPr lang="cs-CZ" dirty="0" smtClean="0"/>
              <a:t>JAROSLAV HAŠEK -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325112"/>
          </a:xfrm>
        </p:spPr>
        <p:txBody>
          <a:bodyPr>
            <a:normAutofit/>
          </a:bodyPr>
          <a:lstStyle/>
          <a:p>
            <a:r>
              <a:rPr lang="cs-CZ" b="1" dirty="0" smtClean="0"/>
              <a:t>Po návratu do Čech:</a:t>
            </a:r>
          </a:p>
          <a:p>
            <a:r>
              <a:rPr lang="cs-CZ" b="1" u="sng" dirty="0" smtClean="0"/>
              <a:t>Dva tucty povídek, Tři muži se žralokem</a:t>
            </a:r>
            <a:r>
              <a:rPr lang="cs-CZ" dirty="0" smtClean="0"/>
              <a:t>, </a:t>
            </a:r>
            <a:r>
              <a:rPr lang="cs-CZ" b="1" u="sng" dirty="0" smtClean="0"/>
              <a:t>Pepíček Nový, Mírová konference </a:t>
            </a:r>
            <a:r>
              <a:rPr lang="cs-CZ" dirty="0" smtClean="0"/>
              <a:t>–povídkové soubory</a:t>
            </a:r>
          </a:p>
          <a:p>
            <a:r>
              <a:rPr lang="cs-CZ" b="1" u="sng" dirty="0" smtClean="0"/>
              <a:t>Za války a za Sovětů v Rusku </a:t>
            </a:r>
            <a:r>
              <a:rPr lang="cs-CZ" dirty="0" smtClean="0"/>
              <a:t>–               pouze časopisecky</a:t>
            </a:r>
          </a:p>
          <a:p>
            <a:r>
              <a:rPr lang="cs-CZ" b="1" u="sng" dirty="0" smtClean="0"/>
              <a:t>Dějiny Strany mírného pokroku </a:t>
            </a:r>
            <a:r>
              <a:rPr lang="cs-CZ" dirty="0" smtClean="0"/>
              <a:t>–                o politické straně, kterou založil k zesměšnění voleb do Říšské rady r. 1911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5412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/>
          <a:lstStyle/>
          <a:p>
            <a:r>
              <a:rPr lang="cs-CZ" dirty="0" smtClean="0"/>
              <a:t>1. SVĚTOVÁ VÁLKA V ČESKÉ PRÓZE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325112"/>
          </a:xfrm>
        </p:spPr>
        <p:txBody>
          <a:bodyPr/>
          <a:lstStyle/>
          <a:p>
            <a:r>
              <a:rPr lang="cs-CZ" b="1" i="1" dirty="0" smtClean="0"/>
              <a:t>Legionářské literatura</a:t>
            </a:r>
            <a:r>
              <a:rPr lang="cs-CZ" i="1" dirty="0" smtClean="0"/>
              <a:t>:</a:t>
            </a:r>
          </a:p>
          <a:p>
            <a:r>
              <a:rPr lang="cs-CZ" dirty="0" smtClean="0"/>
              <a:t>tematika zahraničního odboje</a:t>
            </a:r>
          </a:p>
          <a:p>
            <a:r>
              <a:rPr lang="cs-CZ" dirty="0" smtClean="0"/>
              <a:t>autoři většinou skuteční účastníci bojů</a:t>
            </a:r>
          </a:p>
          <a:p>
            <a:r>
              <a:rPr lang="cs-CZ" dirty="0" smtClean="0"/>
              <a:t>odlišnost podle pravicové nebo levicové orientace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5496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PŘEDSTAVITELÉ LEGIONÁŘSKÉ LITERATURY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32511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u="sng" dirty="0"/>
              <a:t>Rudolf Medek </a:t>
            </a:r>
            <a:r>
              <a:rPr lang="cs-CZ" dirty="0"/>
              <a:t>(1890 – 1940)</a:t>
            </a:r>
          </a:p>
          <a:p>
            <a:r>
              <a:rPr lang="cs-CZ" dirty="0" smtClean="0"/>
              <a:t>básník</a:t>
            </a:r>
            <a:r>
              <a:rPr lang="cs-CZ" dirty="0"/>
              <a:t>, prozaik, dramatik, účastník bitvy </a:t>
            </a:r>
            <a:r>
              <a:rPr lang="cs-CZ" dirty="0" smtClean="0"/>
              <a:t>            u </a:t>
            </a:r>
            <a:r>
              <a:rPr lang="cs-CZ" dirty="0"/>
              <a:t>Zborova (1917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b="1" u="sng" dirty="0" smtClean="0"/>
              <a:t>Anabáze</a:t>
            </a:r>
            <a:r>
              <a:rPr lang="cs-CZ" dirty="0" smtClean="0"/>
              <a:t> – pětidílný román </a:t>
            </a:r>
          </a:p>
          <a:p>
            <a:r>
              <a:rPr lang="cs-CZ" dirty="0" smtClean="0"/>
              <a:t>kronikářské líčení válečných událostí v Rusku, zvl. bojů čsl. Legií na straně protibolševických sil</a:t>
            </a:r>
          </a:p>
          <a:p>
            <a:r>
              <a:rPr lang="cs-CZ" dirty="0" smtClean="0"/>
              <a:t>vyčerpávající cesta přes Sibiř do Vladivostoku a následné cesty domů, zborovská bitva</a:t>
            </a:r>
          </a:p>
          <a:p>
            <a:pPr marL="0" indent="0">
              <a:buNone/>
            </a:pPr>
            <a:r>
              <a:rPr lang="cs-CZ" b="1" u="sng" dirty="0" smtClean="0"/>
              <a:t>Plukovník Švec </a:t>
            </a:r>
            <a:r>
              <a:rPr lang="cs-CZ" dirty="0" smtClean="0"/>
              <a:t>– drama</a:t>
            </a:r>
          </a:p>
          <a:p>
            <a:pPr marL="0" indent="0">
              <a:buNone/>
            </a:pPr>
            <a:r>
              <a:rPr lang="cs-CZ" b="1" u="sng" dirty="0" smtClean="0"/>
              <a:t>Zborov</a:t>
            </a:r>
            <a:r>
              <a:rPr lang="cs-CZ" dirty="0" smtClean="0"/>
              <a:t> – patetická oslavná báseň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2277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PŘEDSTAVITELÉ LEGIONÁŘSKÉ LITERATURY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32511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u="sng" dirty="0" smtClean="0"/>
              <a:t>Josef Kopta </a:t>
            </a:r>
            <a:r>
              <a:rPr lang="cs-CZ" dirty="0" smtClean="0"/>
              <a:t>(1894 – 1962) </a:t>
            </a:r>
          </a:p>
          <a:p>
            <a:r>
              <a:rPr lang="cs-CZ" dirty="0" smtClean="0"/>
              <a:t>Básník, prozaik, publicista, účastník 1. svět. války</a:t>
            </a:r>
          </a:p>
          <a:p>
            <a:pPr marL="0" indent="0">
              <a:buNone/>
            </a:pPr>
            <a:r>
              <a:rPr lang="cs-CZ" b="1" u="sng" dirty="0" smtClean="0"/>
              <a:t>Třetí rota, Třetí rota na magistrále, Třetí rota doma</a:t>
            </a:r>
            <a:r>
              <a:rPr lang="cs-CZ" dirty="0" smtClean="0"/>
              <a:t> – románová trilogie</a:t>
            </a:r>
          </a:p>
          <a:p>
            <a:r>
              <a:rPr lang="cs-CZ" dirty="0" smtClean="0"/>
              <a:t>postup malé vojenské jednotky od Zborova přes Sibiř do Vladivostoku, sžívání legionářů s poměry   ve svobodném státě</a:t>
            </a:r>
          </a:p>
          <a:p>
            <a:r>
              <a:rPr lang="cs-CZ" dirty="0" smtClean="0"/>
              <a:t>pohled obyčejného vojáka</a:t>
            </a:r>
          </a:p>
          <a:p>
            <a:pPr marL="0" indent="0">
              <a:buNone/>
            </a:pPr>
            <a:r>
              <a:rPr lang="cs-CZ" b="1" u="sng" dirty="0" smtClean="0"/>
              <a:t>Cestou osvobození, Nejvěrnější hlas </a:t>
            </a:r>
            <a:r>
              <a:rPr lang="cs-CZ" dirty="0" smtClean="0"/>
              <a:t>– básnické sbírky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9307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PŘEDSTAVITELÉ LEGIONÁŘSKÉ LITERATURY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325112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cs-CZ" sz="7400" b="1" u="sng" dirty="0" smtClean="0"/>
              <a:t>František Langer </a:t>
            </a:r>
            <a:r>
              <a:rPr lang="cs-CZ" sz="7400" dirty="0" smtClean="0"/>
              <a:t>(1888 – 1965)</a:t>
            </a:r>
          </a:p>
          <a:p>
            <a:r>
              <a:rPr lang="cs-CZ" sz="7400" dirty="0" smtClean="0"/>
              <a:t>prozaik, dramatik, v legiích působil jako lékař</a:t>
            </a:r>
          </a:p>
          <a:p>
            <a:pPr marL="0" indent="0">
              <a:buNone/>
            </a:pPr>
            <a:r>
              <a:rPr lang="cs-CZ" sz="7400" b="1" u="sng" dirty="0" smtClean="0"/>
              <a:t>Železný vlk </a:t>
            </a:r>
            <a:r>
              <a:rPr lang="cs-CZ" sz="7400" dirty="0" smtClean="0"/>
              <a:t>– povídky o problémech v legiích</a:t>
            </a:r>
          </a:p>
          <a:p>
            <a:pPr marL="0" indent="0">
              <a:buNone/>
            </a:pPr>
            <a:r>
              <a:rPr lang="cs-CZ" sz="7400" b="1" u="sng" dirty="0" smtClean="0"/>
              <a:t>Jízdní hlídka </a:t>
            </a:r>
            <a:r>
              <a:rPr lang="cs-CZ" sz="7400" dirty="0" smtClean="0"/>
              <a:t>– drama </a:t>
            </a:r>
          </a:p>
          <a:p>
            <a:r>
              <a:rPr lang="cs-CZ" sz="7400" dirty="0" smtClean="0"/>
              <a:t>osudy skupiny legionářů obklíčených ruskými partyzány, boj proti přesile, téma viny a trestu</a:t>
            </a:r>
          </a:p>
          <a:p>
            <a:endParaRPr lang="cs-CZ" sz="7400" dirty="0"/>
          </a:p>
          <a:p>
            <a:pPr marL="0" indent="0">
              <a:buNone/>
            </a:pPr>
            <a:r>
              <a:rPr lang="cs-CZ" sz="7400" b="1" u="sng" dirty="0" smtClean="0"/>
              <a:t>Jaroslav Kratochvíl </a:t>
            </a:r>
            <a:r>
              <a:rPr lang="cs-CZ" sz="7400" dirty="0" smtClean="0"/>
              <a:t>(1885 – 1945)</a:t>
            </a:r>
          </a:p>
          <a:p>
            <a:r>
              <a:rPr lang="cs-CZ" sz="7400" dirty="0" smtClean="0"/>
              <a:t>důstojník čsl. legií, sympatizoval s bolševiky</a:t>
            </a:r>
          </a:p>
          <a:p>
            <a:pPr marL="0" indent="0">
              <a:buNone/>
            </a:pPr>
            <a:r>
              <a:rPr lang="cs-CZ" sz="7400" b="1" u="sng" dirty="0" smtClean="0"/>
              <a:t>Prameny</a:t>
            </a:r>
            <a:r>
              <a:rPr lang="cs-CZ" sz="7400" dirty="0" smtClean="0"/>
              <a:t> – dvojdílný nedokončený román</a:t>
            </a:r>
          </a:p>
          <a:p>
            <a:r>
              <a:rPr lang="cs-CZ" sz="7400" dirty="0" smtClean="0"/>
              <a:t>obraz složitých poměrů v Rusku v letech 1916 – 1918</a:t>
            </a:r>
          </a:p>
          <a:p>
            <a:endParaRPr lang="cs-CZ" sz="4400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3837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/>
          <a:lstStyle/>
          <a:p>
            <a:r>
              <a:rPr lang="cs-CZ" smtClean="0"/>
              <a:t>OTÁZKY PRO OPAKOVÁNÍ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25112"/>
          </a:xfrm>
        </p:spPr>
        <p:txBody>
          <a:bodyPr>
            <a:normAutofit/>
          </a:bodyPr>
          <a:lstStyle/>
          <a:p>
            <a:r>
              <a:rPr lang="cs-CZ" dirty="0" smtClean="0"/>
              <a:t>1. Kteří čeští autoři reagovali svojí tvorbou               na 1. svět. válku?</a:t>
            </a:r>
          </a:p>
          <a:p>
            <a:r>
              <a:rPr lang="cs-CZ" dirty="0" smtClean="0"/>
              <a:t>2. Co zobrazují ve svých dílech představitelé legionářské literatury?</a:t>
            </a:r>
          </a:p>
          <a:p>
            <a:r>
              <a:rPr lang="cs-CZ" dirty="0" smtClean="0"/>
              <a:t>3. Co víte o životě Jaroslava Haška?</a:t>
            </a:r>
          </a:p>
          <a:p>
            <a:r>
              <a:rPr lang="cs-CZ" dirty="0" smtClean="0"/>
              <a:t>4. Co víte o románě Osudy dobrého vojáka Švejka? Bylo to jediné Haškovo dílo, kde vystupuje postava Švejka?</a:t>
            </a:r>
          </a:p>
          <a:p>
            <a:r>
              <a:rPr lang="cs-CZ" dirty="0" smtClean="0"/>
              <a:t>5. Které povídkové knihy J. Hašek napsal?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6265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32511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SOCHROVÁ Marie. </a:t>
            </a:r>
            <a:r>
              <a:rPr lang="cs-CZ" i="1" dirty="0" smtClean="0"/>
              <a:t>Literatura v kostce pro SŠ. </a:t>
            </a:r>
            <a:r>
              <a:rPr lang="cs-CZ" dirty="0" smtClean="0"/>
              <a:t>Havlíčkův Brod: Fragment, 2007, ISBN 978 – 80 – 253 – 0185 – 2</a:t>
            </a:r>
          </a:p>
          <a:p>
            <a:r>
              <a:rPr lang="cs-CZ" dirty="0" smtClean="0"/>
              <a:t>SOCHROVÁ Marie. </a:t>
            </a:r>
            <a:r>
              <a:rPr lang="cs-CZ" i="1" dirty="0" smtClean="0"/>
              <a:t>Literatura v kostce pro SŠ.</a:t>
            </a:r>
          </a:p>
          <a:p>
            <a:r>
              <a:rPr lang="cs-CZ" dirty="0" smtClean="0"/>
              <a:t>Havlíčkův Brod: Fragment, 3. vydání, ISBN 80 – 7200 – 332 - 1</a:t>
            </a:r>
          </a:p>
          <a:p>
            <a:r>
              <a:rPr lang="cs-CZ" i="1" dirty="0" smtClean="0"/>
              <a:t>Odmaturuj z literatury</a:t>
            </a:r>
            <a:r>
              <a:rPr lang="cs-CZ" dirty="0" smtClean="0"/>
              <a:t>. Brno: </a:t>
            </a:r>
            <a:r>
              <a:rPr lang="cs-CZ" dirty="0" err="1" smtClean="0"/>
              <a:t>Didaktis</a:t>
            </a:r>
            <a:r>
              <a:rPr lang="cs-CZ" dirty="0" smtClean="0"/>
              <a:t>, 2002, ISBN 80 – 86285 - 37 – 5</a:t>
            </a:r>
          </a:p>
          <a:p>
            <a:r>
              <a:rPr lang="cs-CZ" dirty="0" smtClean="0"/>
              <a:t>KUDRYS Milan, FETTER W. Richard. </a:t>
            </a:r>
            <a:r>
              <a:rPr lang="cs-CZ" i="1" dirty="0" smtClean="0"/>
              <a:t>Nástin dějin literatury</a:t>
            </a:r>
            <a:r>
              <a:rPr lang="cs-CZ" dirty="0" smtClean="0"/>
              <a:t>. Praha: Fortuna, 1995, ISBN   80 – 7168 – 208 - X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2044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113</TotalTime>
  <Words>922</Words>
  <Application>Microsoft Office PowerPoint</Application>
  <PresentationFormat>Předvádění na obrazovce (4:3)</PresentationFormat>
  <Paragraphs>102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Urbanistický</vt:lpstr>
      <vt:lpstr>Prezentace aplikace PowerPoint</vt:lpstr>
      <vt:lpstr>ANOTACE</vt:lpstr>
      <vt:lpstr>LITERATURA 1. POLOVINY        20. STOLETÍ</vt:lpstr>
      <vt:lpstr>ČESKÁ PRÓZA 1. POL. 20. STOL.  ROZRŮZNĚNOST LITERATURY</vt:lpstr>
      <vt:lpstr>1. SVĚTOVÁ VÁLKA V ČESKÉ PRÓZE</vt:lpstr>
      <vt:lpstr>JAROSLAV HAŠEK 1883 – 1923)</vt:lpstr>
      <vt:lpstr>JAROSLAV HAŠEK - DÍLO</vt:lpstr>
      <vt:lpstr>JAROSLAV HAŠEK - DÍLO</vt:lpstr>
      <vt:lpstr>JAROSLAV HAŠEK - DÍLO</vt:lpstr>
      <vt:lpstr>1. SVĚTOVÁ VÁLKA V ČESKÉ PRÓZE</vt:lpstr>
      <vt:lpstr>PŘEDSTAVITELÉ LEGIONÁŘSKÉ LITERATURY</vt:lpstr>
      <vt:lpstr>PŘEDSTAVITELÉ LEGIONÁŘSKÉ LITERATURY</vt:lpstr>
      <vt:lpstr>PŘEDSTAVITELÉ LEGIONÁŘSKÉ LITERATURY</vt:lpstr>
      <vt:lpstr>OTÁZKY PRO OPAKOVÁNÍ</vt:lpstr>
      <vt:lpstr>ZDROJE</vt:lpstr>
    </vt:vector>
  </TitlesOfParts>
  <Company>SOU UB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LITERATURA 1. POLOVINY 20. STOLETÍ</dc:title>
  <dc:creator>UZIVATEL</dc:creator>
  <cp:lastModifiedBy>reznickovakarla</cp:lastModifiedBy>
  <cp:revision>18</cp:revision>
  <dcterms:created xsi:type="dcterms:W3CDTF">2013-06-30T09:42:23Z</dcterms:created>
  <dcterms:modified xsi:type="dcterms:W3CDTF">2013-07-03T08:02:25Z</dcterms:modified>
</cp:coreProperties>
</file>