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68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06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délník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Obdélník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Obdélník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Obdélník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bdélník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Zaoblený obdélník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Zaoblený obdélník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77187992-8B80-4A83-9AA1-3068F2D0DA24}" type="datetimeFigureOut">
              <a:rPr lang="cs-CZ" smtClean="0"/>
              <a:t>3.7.2013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16EA4962-E78D-41CE-BEDA-124D6B4CBF4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87992-8B80-4A83-9AA1-3068F2D0DA24}" type="datetimeFigureOut">
              <a:rPr lang="cs-CZ" smtClean="0"/>
              <a:t>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A4962-E78D-41CE-BEDA-124D6B4CBF4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87992-8B80-4A83-9AA1-3068F2D0DA24}" type="datetimeFigureOut">
              <a:rPr lang="cs-CZ" smtClean="0"/>
              <a:t>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A4962-E78D-41CE-BEDA-124D6B4CBF4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87992-8B80-4A83-9AA1-3068F2D0DA24}" type="datetimeFigureOut">
              <a:rPr lang="cs-CZ" smtClean="0"/>
              <a:t>3.7.2013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A4962-E78D-41CE-BEDA-124D6B4CBF4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datum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7187992-8B80-4A83-9AA1-3068F2D0DA24}" type="datetimeFigureOut">
              <a:rPr lang="cs-CZ" smtClean="0"/>
              <a:t>3.7.2013</a:t>
            </a:fld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6EA4962-E78D-41CE-BEDA-124D6B4CBF40}" type="slidenum">
              <a:rPr lang="cs-CZ" smtClean="0"/>
              <a:t>‹#›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77187992-8B80-4A83-9AA1-3068F2D0DA24}" type="datetimeFigureOut">
              <a:rPr lang="cs-CZ" smtClean="0"/>
              <a:t>3.7.2013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16EA4962-E78D-41CE-BEDA-124D6B4CBF4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87992-8B80-4A83-9AA1-3068F2D0DA24}" type="datetimeFigureOut">
              <a:rPr lang="cs-CZ" smtClean="0"/>
              <a:t>3.7.2013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A4962-E78D-41CE-BEDA-124D6B4CBF4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87992-8B80-4A83-9AA1-3068F2D0DA24}" type="datetimeFigureOut">
              <a:rPr lang="cs-CZ" smtClean="0"/>
              <a:t>3.7.2013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A4962-E78D-41CE-BEDA-124D6B4CBF4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87992-8B80-4A83-9AA1-3068F2D0DA24}" type="datetimeFigureOut">
              <a:rPr lang="cs-CZ" smtClean="0"/>
              <a:t>3.7.2013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A4962-E78D-41CE-BEDA-124D6B4CBF4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87992-8B80-4A83-9AA1-3068F2D0DA24}" type="datetimeFigureOut">
              <a:rPr lang="cs-CZ" smtClean="0"/>
              <a:t>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A4962-E78D-41CE-BEDA-124D6B4CBF4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87992-8B80-4A83-9AA1-3068F2D0DA24}" type="datetimeFigureOut">
              <a:rPr lang="cs-CZ" smtClean="0"/>
              <a:t>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A4962-E78D-41CE-BEDA-124D6B4CBF4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délník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Obdélník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Obdélník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Obdélník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Zaoblený obdélník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Zaoblený obdélník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Obdélník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Obdélník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Obdélník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Obdélník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Obdélník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77187992-8B80-4A83-9AA1-3068F2D0DA24}" type="datetimeFigureOut">
              <a:rPr lang="cs-CZ" smtClean="0"/>
              <a:t>3.7.2013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16EA4962-E78D-41CE-BEDA-124D6B4CBF4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88852" y="0"/>
            <a:ext cx="95551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3" name="Rectangle 5"/>
          <p:cNvSpPr>
            <a:spLocks noChangeArrowheads="1"/>
          </p:cNvSpPr>
          <p:nvPr/>
        </p:nvSpPr>
        <p:spPr bwMode="auto">
          <a:xfrm>
            <a:off x="3419475" y="2133600"/>
            <a:ext cx="352878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cs-CZ" b="1" dirty="0" smtClean="0"/>
              <a:t>Mgr. Marie Havránková</a:t>
            </a:r>
            <a:endParaRPr lang="cs-CZ" b="1" dirty="0"/>
          </a:p>
        </p:txBody>
      </p:sp>
      <p:sp>
        <p:nvSpPr>
          <p:cNvPr id="32774" name="Rectangle 6"/>
          <p:cNvSpPr>
            <a:spLocks noChangeArrowheads="1"/>
          </p:cNvSpPr>
          <p:nvPr/>
        </p:nvSpPr>
        <p:spPr bwMode="auto">
          <a:xfrm>
            <a:off x="3419474" y="2708275"/>
            <a:ext cx="396083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cs-CZ" dirty="0" smtClean="0"/>
              <a:t>DEMOKRATICKÝ PROUD V ČESKÉ LITERATUŘE</a:t>
            </a:r>
            <a:endParaRPr lang="cs-CZ" b="1" dirty="0"/>
          </a:p>
        </p:txBody>
      </p:sp>
      <p:sp>
        <p:nvSpPr>
          <p:cNvPr id="32775" name="Rectangle 7"/>
          <p:cNvSpPr>
            <a:spLocks noChangeArrowheads="1"/>
          </p:cNvSpPr>
          <p:nvPr/>
        </p:nvSpPr>
        <p:spPr bwMode="auto">
          <a:xfrm>
            <a:off x="3449927" y="3429000"/>
            <a:ext cx="256929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b="1" dirty="0" smtClean="0"/>
              <a:t>Literatura 1. pol. 20. stol.</a:t>
            </a:r>
            <a:endParaRPr lang="cs-CZ" b="1" dirty="0"/>
          </a:p>
        </p:txBody>
      </p:sp>
      <p:sp>
        <p:nvSpPr>
          <p:cNvPr id="32776" name="Rectangle 8"/>
          <p:cNvSpPr>
            <a:spLocks noChangeArrowheads="1"/>
          </p:cNvSpPr>
          <p:nvPr/>
        </p:nvSpPr>
        <p:spPr bwMode="auto">
          <a:xfrm>
            <a:off x="3449927" y="4005263"/>
            <a:ext cx="129253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cs-CZ" b="1" dirty="0" smtClean="0"/>
              <a:t>2. </a:t>
            </a:r>
            <a:r>
              <a:rPr lang="cs-CZ" b="1" dirty="0"/>
              <a:t>ročník</a:t>
            </a:r>
          </a:p>
        </p:txBody>
      </p:sp>
      <p:sp>
        <p:nvSpPr>
          <p:cNvPr id="32777" name="Rectangle 9"/>
          <p:cNvSpPr>
            <a:spLocks noChangeArrowheads="1"/>
          </p:cNvSpPr>
          <p:nvPr/>
        </p:nvSpPr>
        <p:spPr bwMode="auto">
          <a:xfrm>
            <a:off x="3419475" y="5229225"/>
            <a:ext cx="1466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b="1"/>
              <a:t>Srpen 2012 </a:t>
            </a:r>
          </a:p>
        </p:txBody>
      </p:sp>
    </p:spTree>
    <p:extLst>
      <p:ext uri="{BB962C8B-B14F-4D97-AF65-F5344CB8AC3E}">
        <p14:creationId xmlns:p14="http://schemas.microsoft.com/office/powerpoint/2010/main" val="2175181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 této prezentaci se žáci seznámí  s významnými představiteli demokratického proudu. Pochopí, že principy demokracie a humanismu lze uplatňovat i v osobním životě. Prezentace může žáky motivovat k zájmu o dílo autorů, případně  o televizní nebo filmové zpracování.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70846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LITERATURA V 1. POLOVINĚ     20. STOLETÍ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Demokratický proud v české literatuře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70550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1066800"/>
          </a:xfrm>
        </p:spPr>
        <p:txBody>
          <a:bodyPr/>
          <a:lstStyle/>
          <a:p>
            <a:r>
              <a:rPr lang="cs-CZ" dirty="0" smtClean="0"/>
              <a:t>DEMOKRATICKÝ PROUD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700808"/>
            <a:ext cx="8229600" cy="4325112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Autory demokratického proudu spojuje filozofický pragmatismus a uplatňování demokratických principů a humanismu v literární činnosti                   i  v osobním životě.</a:t>
            </a:r>
          </a:p>
          <a:p>
            <a:r>
              <a:rPr lang="cs-CZ" dirty="0" smtClean="0"/>
              <a:t>Autoři demokratického proudu pracovali jako novináři v Lidových novinách.</a:t>
            </a:r>
          </a:p>
          <a:p>
            <a:pPr marL="0" indent="0">
              <a:buNone/>
            </a:pPr>
            <a:r>
              <a:rPr lang="cs-CZ" b="1" u="sng" dirty="0" smtClean="0"/>
              <a:t>Představitelé:</a:t>
            </a:r>
          </a:p>
          <a:p>
            <a:r>
              <a:rPr lang="cs-CZ" b="1" dirty="0" smtClean="0"/>
              <a:t>Karel Čapek</a:t>
            </a:r>
          </a:p>
          <a:p>
            <a:r>
              <a:rPr lang="cs-CZ" b="1" dirty="0" smtClean="0"/>
              <a:t>Karel Poláček</a:t>
            </a:r>
          </a:p>
          <a:p>
            <a:r>
              <a:rPr lang="cs-CZ" b="1" dirty="0" smtClean="0"/>
              <a:t>Eduard Bass</a:t>
            </a:r>
          </a:p>
          <a:p>
            <a:r>
              <a:rPr lang="cs-CZ" b="1" dirty="0" smtClean="0"/>
              <a:t>Josef Čapek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274355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1066800"/>
          </a:xfrm>
        </p:spPr>
        <p:txBody>
          <a:bodyPr/>
          <a:lstStyle/>
          <a:p>
            <a:r>
              <a:rPr lang="cs-CZ" dirty="0" smtClean="0"/>
              <a:t>KAREL POLÁČEK (1892 – 1944)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844824"/>
            <a:ext cx="8229600" cy="4325112"/>
          </a:xfrm>
        </p:spPr>
        <p:txBody>
          <a:bodyPr/>
          <a:lstStyle/>
          <a:p>
            <a:r>
              <a:rPr lang="cs-CZ" dirty="0" smtClean="0"/>
              <a:t>Prozaik, humorista, kritik, novinář židovského původu</a:t>
            </a:r>
          </a:p>
          <a:p>
            <a:r>
              <a:rPr lang="cs-CZ" dirty="0" smtClean="0"/>
              <a:t>1. svět. </a:t>
            </a:r>
            <a:r>
              <a:rPr lang="cs-CZ" dirty="0"/>
              <a:t>v</a:t>
            </a:r>
            <a:r>
              <a:rPr lang="cs-CZ" dirty="0" smtClean="0"/>
              <a:t>álku prožil na ruské a srbské frontě</a:t>
            </a:r>
          </a:p>
          <a:p>
            <a:r>
              <a:rPr lang="cs-CZ" dirty="0" smtClean="0"/>
              <a:t>Pracoval v redakci Lidových novin – soudničky  a sloupky, vtipně glosoval události</a:t>
            </a:r>
          </a:p>
          <a:p>
            <a:r>
              <a:rPr lang="cs-CZ" dirty="0" smtClean="0"/>
              <a:t>1939 musel z rasových důvodů redakci opustit</a:t>
            </a:r>
          </a:p>
          <a:p>
            <a:r>
              <a:rPr lang="cs-CZ" dirty="0" smtClean="0"/>
              <a:t>1943 odvlečen do Terezína, odtud do Osvětimi, kde zahynul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79485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1066800"/>
          </a:xfrm>
        </p:spPr>
        <p:txBody>
          <a:bodyPr/>
          <a:lstStyle/>
          <a:p>
            <a:r>
              <a:rPr lang="cs-CZ" dirty="0" smtClean="0"/>
              <a:t>KAREL POLÁČEK - DÍLO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844824"/>
            <a:ext cx="8229600" cy="432511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b="1" u="sng" dirty="0" smtClean="0"/>
              <a:t>Muži v ofsajdu </a:t>
            </a:r>
            <a:r>
              <a:rPr lang="cs-CZ" dirty="0" smtClean="0"/>
              <a:t>– humoristický román</a:t>
            </a:r>
          </a:p>
          <a:p>
            <a:r>
              <a:rPr lang="cs-CZ" dirty="0" smtClean="0"/>
              <a:t>psychologie a vášnivost fotbalových fanoušků</a:t>
            </a:r>
          </a:p>
          <a:p>
            <a:r>
              <a:rPr lang="cs-CZ" dirty="0" smtClean="0"/>
              <a:t>otec a syn </a:t>
            </a:r>
            <a:r>
              <a:rPr lang="cs-CZ" dirty="0" err="1" smtClean="0"/>
              <a:t>Habáskovi</a:t>
            </a:r>
            <a:r>
              <a:rPr lang="cs-CZ" dirty="0" smtClean="0"/>
              <a:t>, stoupenci žižkovské Viktorky X pan Načeradec, obchodník, fanoušek Slávie; komické situace</a:t>
            </a:r>
          </a:p>
          <a:p>
            <a:pPr marL="0" indent="0">
              <a:buNone/>
            </a:pPr>
            <a:r>
              <a:rPr lang="cs-CZ" b="1" u="sng" dirty="0" smtClean="0"/>
              <a:t>Hostinec U Kamenného stolu </a:t>
            </a:r>
            <a:r>
              <a:rPr lang="cs-CZ" dirty="0" smtClean="0"/>
              <a:t>– </a:t>
            </a:r>
          </a:p>
          <a:p>
            <a:r>
              <a:rPr lang="cs-CZ" dirty="0" smtClean="0"/>
              <a:t>úsměvná próza o venkovských lázních a hostech</a:t>
            </a:r>
          </a:p>
          <a:p>
            <a:r>
              <a:rPr lang="cs-CZ" dirty="0" smtClean="0"/>
              <a:t>za okupace vyšla pod jménem malíře Vlastimila Rady</a:t>
            </a:r>
          </a:p>
          <a:p>
            <a:pPr marL="0" indent="0">
              <a:buNone/>
            </a:pPr>
            <a:r>
              <a:rPr lang="cs-CZ" b="1" u="sng" dirty="0" smtClean="0"/>
              <a:t>Dům na předměstí </a:t>
            </a:r>
            <a:r>
              <a:rPr lang="cs-CZ" dirty="0" smtClean="0"/>
              <a:t>– společenská kritika a satira</a:t>
            </a:r>
          </a:p>
          <a:p>
            <a:r>
              <a:rPr lang="cs-CZ" dirty="0" smtClean="0"/>
              <a:t>o majiteli činžovního domu a nájemnících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502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1066800"/>
          </a:xfrm>
        </p:spPr>
        <p:txBody>
          <a:bodyPr/>
          <a:lstStyle/>
          <a:p>
            <a:r>
              <a:rPr lang="cs-CZ" dirty="0" smtClean="0"/>
              <a:t>KAREL POLÁČEK - DÍLO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4325112"/>
          </a:xfrm>
        </p:spPr>
        <p:txBody>
          <a:bodyPr>
            <a:normAutofit fontScale="85000" lnSpcReduction="20000"/>
          </a:bodyPr>
          <a:lstStyle/>
          <a:p>
            <a:r>
              <a:rPr lang="cs-CZ" b="1" u="sng" dirty="0" smtClean="0"/>
              <a:t>Okresní město, Hrdinové táhnou do boje, Podzemní město, Vyprodáno</a:t>
            </a:r>
            <a:r>
              <a:rPr lang="cs-CZ" dirty="0" smtClean="0"/>
              <a:t> – románová pentalogie (5. díl nezvěstný) </a:t>
            </a:r>
          </a:p>
          <a:p>
            <a:r>
              <a:rPr lang="cs-CZ" dirty="0" smtClean="0"/>
              <a:t>obraz provinciálního městečka před 1. svět. válkou           a „malého českého člověka“</a:t>
            </a:r>
          </a:p>
          <a:p>
            <a:r>
              <a:rPr lang="cs-CZ" b="1" u="sng" dirty="0" smtClean="0"/>
              <a:t>Bylo nás pět </a:t>
            </a:r>
            <a:r>
              <a:rPr lang="cs-CZ" dirty="0" smtClean="0"/>
              <a:t>– úsměvná próza</a:t>
            </a:r>
          </a:p>
          <a:p>
            <a:r>
              <a:rPr lang="cs-CZ" dirty="0" smtClean="0"/>
              <a:t>vznik za protektorátu, vydáno posmrtně</a:t>
            </a:r>
          </a:p>
          <a:p>
            <a:r>
              <a:rPr lang="cs-CZ" dirty="0" smtClean="0"/>
              <a:t>svět maloměsta viděný očima dětí X svět dospělých</a:t>
            </a:r>
          </a:p>
          <a:p>
            <a:r>
              <a:rPr lang="cs-CZ" dirty="0" smtClean="0"/>
              <a:t>situační a slovní komika (dobrodružství, „vynálezy“, klukovské boje)</a:t>
            </a:r>
          </a:p>
          <a:p>
            <a:r>
              <a:rPr lang="cs-CZ" dirty="0" smtClean="0"/>
              <a:t>spojení zcela spisovných, až knižních výrazů se slovy expresivními, nářečními a  z obecné češtiny (</a:t>
            </a:r>
            <a:r>
              <a:rPr lang="cs-CZ" i="1" dirty="0" smtClean="0"/>
              <a:t>jelikož,  kulit vočadla, </a:t>
            </a:r>
            <a:r>
              <a:rPr lang="cs-CZ" i="1" dirty="0" err="1" smtClean="0"/>
              <a:t>prauda</a:t>
            </a:r>
            <a:r>
              <a:rPr lang="cs-CZ" i="1" dirty="0" smtClean="0"/>
              <a:t>, </a:t>
            </a:r>
            <a:r>
              <a:rPr lang="cs-CZ" i="1" dirty="0" err="1" smtClean="0"/>
              <a:t>dolejzá</a:t>
            </a:r>
            <a:r>
              <a:rPr lang="cs-CZ" i="1" dirty="0" smtClean="0"/>
              <a:t>)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1496758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1066800"/>
          </a:xfrm>
        </p:spPr>
        <p:txBody>
          <a:bodyPr/>
          <a:lstStyle/>
          <a:p>
            <a:r>
              <a:rPr lang="cs-CZ" dirty="0" smtClean="0"/>
              <a:t>EDUARD BASS (1888 – 1946)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325112"/>
          </a:xfrm>
        </p:spPr>
        <p:txBody>
          <a:bodyPr/>
          <a:lstStyle/>
          <a:p>
            <a:r>
              <a:rPr lang="cs-CZ" dirty="0" smtClean="0"/>
              <a:t>Prozaik, humorista, dramatik, novinář, kabaretní umělec</a:t>
            </a:r>
          </a:p>
          <a:p>
            <a:r>
              <a:rPr lang="cs-CZ" dirty="0" smtClean="0"/>
              <a:t>Působil jako textař a konferenciér v kabaretu Červená sedma</a:t>
            </a:r>
          </a:p>
          <a:p>
            <a:r>
              <a:rPr lang="cs-CZ" dirty="0" smtClean="0"/>
              <a:t>V Lidových novinách autor rozhlásků – veršovaných komentářů k týdenním událostem (700), psal i sloupky (kázáníčka), soudničky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49517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1066800"/>
          </a:xfrm>
        </p:spPr>
        <p:txBody>
          <a:bodyPr/>
          <a:lstStyle/>
          <a:p>
            <a:r>
              <a:rPr lang="cs-CZ" dirty="0" smtClean="0"/>
              <a:t>EDUARD BASS - DÍLO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4325112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b="1" u="sng" dirty="0" err="1" smtClean="0"/>
              <a:t>Klapzubova</a:t>
            </a:r>
            <a:r>
              <a:rPr lang="cs-CZ" b="1" u="sng" dirty="0" smtClean="0"/>
              <a:t> jedenáctka </a:t>
            </a:r>
            <a:r>
              <a:rPr lang="cs-CZ" dirty="0" smtClean="0"/>
              <a:t>– próza pro děti </a:t>
            </a:r>
          </a:p>
          <a:p>
            <a:r>
              <a:rPr lang="cs-CZ" dirty="0" smtClean="0"/>
              <a:t>fotbalové mužstvo 11 synů českého chalupníka, které se proslavilo  ve světě</a:t>
            </a:r>
          </a:p>
          <a:p>
            <a:r>
              <a:rPr lang="cs-CZ" dirty="0" smtClean="0"/>
              <a:t>touha získat svět poctivostí a důvtipem</a:t>
            </a:r>
          </a:p>
          <a:p>
            <a:pPr marL="0" indent="0">
              <a:buNone/>
            </a:pPr>
            <a:r>
              <a:rPr lang="cs-CZ" b="1" u="sng" dirty="0" smtClean="0"/>
              <a:t>Cirkus </a:t>
            </a:r>
            <a:r>
              <a:rPr lang="cs-CZ" b="1" u="sng" dirty="0" err="1" smtClean="0"/>
              <a:t>Humberto</a:t>
            </a:r>
            <a:r>
              <a:rPr lang="cs-CZ" b="1" u="sng" dirty="0" smtClean="0"/>
              <a:t> </a:t>
            </a:r>
            <a:r>
              <a:rPr lang="cs-CZ" dirty="0" smtClean="0"/>
              <a:t>– román z cirkusového prostředí, tzv. próza českého génia</a:t>
            </a:r>
          </a:p>
          <a:p>
            <a:r>
              <a:rPr lang="cs-CZ" dirty="0" smtClean="0"/>
              <a:t>oslava člověka, jeho tvůrčích schopností, píle, podnikavosti;    důvěra v českého člověka, jeho úspěšnost v cizině</a:t>
            </a:r>
          </a:p>
          <a:p>
            <a:r>
              <a:rPr lang="cs-CZ" dirty="0" smtClean="0"/>
              <a:t>hlavní postava – Vašek, syn jihočeského zedníka, prochází všemi stupni cirkusového výcviku v manéži – rychlá kariéra (sňatek), nakonec ředitel cirkusu</a:t>
            </a:r>
          </a:p>
          <a:p>
            <a:pPr marL="0" indent="0">
              <a:buNone/>
            </a:pPr>
            <a:r>
              <a:rPr lang="cs-CZ" b="1" u="sng" dirty="0" smtClean="0"/>
              <a:t>Lidé z maringotek </a:t>
            </a:r>
            <a:r>
              <a:rPr lang="cs-CZ" dirty="0" smtClean="0"/>
              <a:t>– novely </a:t>
            </a:r>
          </a:p>
          <a:p>
            <a:r>
              <a:rPr lang="cs-CZ" dirty="0" smtClean="0"/>
              <a:t>10 milostných příběhů, cirkusový dekameron – rámcová próza</a:t>
            </a:r>
          </a:p>
          <a:p>
            <a:r>
              <a:rPr lang="cs-CZ" dirty="0" smtClean="0"/>
              <a:t>vyprávění artistů během jedné noci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92160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1066800"/>
          </a:xfrm>
        </p:spPr>
        <p:txBody>
          <a:bodyPr/>
          <a:lstStyle/>
          <a:p>
            <a:r>
              <a:rPr lang="cs-CZ" dirty="0" smtClean="0"/>
              <a:t>JOSEF ČAPEK (1887 – 1945)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844824"/>
            <a:ext cx="8229600" cy="4325112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malíř, grafik, spisovatel</a:t>
            </a:r>
          </a:p>
          <a:p>
            <a:r>
              <a:rPr lang="cs-CZ" dirty="0" smtClean="0"/>
              <a:t>1939 zatčen a celou dobu 2. svět. války vězněn</a:t>
            </a:r>
          </a:p>
          <a:p>
            <a:r>
              <a:rPr lang="cs-CZ" dirty="0" smtClean="0"/>
              <a:t>zemřel v koncentračním táboře </a:t>
            </a:r>
          </a:p>
          <a:p>
            <a:r>
              <a:rPr lang="cs-CZ" b="1" dirty="0" smtClean="0"/>
              <a:t>DÍLO:</a:t>
            </a:r>
          </a:p>
          <a:p>
            <a:r>
              <a:rPr lang="cs-CZ" b="1" u="sng" dirty="0" err="1" smtClean="0"/>
              <a:t>Lelio</a:t>
            </a:r>
            <a:r>
              <a:rPr lang="cs-CZ" b="1" u="sng" dirty="0" smtClean="0"/>
              <a:t> </a:t>
            </a:r>
            <a:r>
              <a:rPr lang="cs-CZ" dirty="0" smtClean="0"/>
              <a:t>– soubor povídek, zachycení atmosféry smutku a zoufalství (válka)</a:t>
            </a:r>
          </a:p>
          <a:p>
            <a:r>
              <a:rPr lang="cs-CZ" b="1" u="sng" dirty="0" smtClean="0"/>
              <a:t>Kulhavý poutník </a:t>
            </a:r>
            <a:r>
              <a:rPr lang="cs-CZ" dirty="0" smtClean="0"/>
              <a:t>– kniha na pomezí prózy a eseje</a:t>
            </a:r>
          </a:p>
          <a:p>
            <a:r>
              <a:rPr lang="cs-CZ" b="1" u="sng" dirty="0" smtClean="0"/>
              <a:t>Psáno do mraků </a:t>
            </a:r>
            <a:r>
              <a:rPr lang="cs-CZ" dirty="0" smtClean="0"/>
              <a:t>– kniha aforismů</a:t>
            </a:r>
          </a:p>
          <a:p>
            <a:r>
              <a:rPr lang="cs-CZ" b="1" u="sng" dirty="0" smtClean="0"/>
              <a:t>Ve stínu kapradiny </a:t>
            </a:r>
            <a:r>
              <a:rPr lang="cs-CZ" dirty="0" smtClean="0"/>
              <a:t>– příběh dvou pytláků</a:t>
            </a:r>
          </a:p>
          <a:p>
            <a:r>
              <a:rPr lang="cs-CZ" b="1" u="sng" dirty="0" smtClean="0"/>
              <a:t>Povídání o pejskovi a kočičce </a:t>
            </a:r>
            <a:r>
              <a:rPr lang="cs-CZ" dirty="0" smtClean="0"/>
              <a:t>– pro děti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4015550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OTÁZKY PRO OPAKOVÁNÍ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1. Vysvětlete pojem demokratický proud.</a:t>
            </a:r>
          </a:p>
          <a:p>
            <a:r>
              <a:rPr lang="cs-CZ" dirty="0" smtClean="0"/>
              <a:t>2. Které autory demokratického proudu spojovala redaktorská práce v Lidových novinách?</a:t>
            </a:r>
          </a:p>
          <a:p>
            <a:r>
              <a:rPr lang="cs-CZ" dirty="0" smtClean="0"/>
              <a:t>3. O čem je dílo Karla Poláčka Bylo nás pět?</a:t>
            </a:r>
          </a:p>
          <a:p>
            <a:r>
              <a:rPr lang="cs-CZ" dirty="0" smtClean="0"/>
              <a:t>4. Co zachytil Eduard Bass v knize </a:t>
            </a:r>
            <a:r>
              <a:rPr lang="cs-CZ" dirty="0" err="1" smtClean="0"/>
              <a:t>Klapzubova</a:t>
            </a:r>
            <a:r>
              <a:rPr lang="cs-CZ" dirty="0" smtClean="0"/>
              <a:t> jedenáctka? Z jakého prostředí jsou jeho další díla?</a:t>
            </a:r>
          </a:p>
          <a:p>
            <a:r>
              <a:rPr lang="cs-CZ" dirty="0" smtClean="0"/>
              <a:t>5. Čemu se kromě literatury věnoval Josef Čapek?</a:t>
            </a:r>
          </a:p>
          <a:p>
            <a:pPr marL="0" indent="0">
              <a:buNone/>
            </a:pPr>
            <a:r>
              <a:rPr lang="cs-CZ" dirty="0" smtClean="0"/>
              <a:t>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50074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1066800"/>
          </a:xfrm>
        </p:spPr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325112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SOCHROVÁ Marie. </a:t>
            </a:r>
            <a:r>
              <a:rPr lang="cs-CZ" i="1" dirty="0" smtClean="0"/>
              <a:t>Literatura v kostce pro SŠ. </a:t>
            </a:r>
            <a:r>
              <a:rPr lang="cs-CZ" dirty="0" smtClean="0"/>
              <a:t>Havlíčkův Brod: Fragment, 2007, ISBN 978 – 80 – 253 – 0185 – 2</a:t>
            </a:r>
          </a:p>
          <a:p>
            <a:r>
              <a:rPr lang="cs-CZ" dirty="0" smtClean="0"/>
              <a:t>SOCHROVÁ Marie. </a:t>
            </a:r>
            <a:r>
              <a:rPr lang="cs-CZ" i="1" dirty="0" smtClean="0"/>
              <a:t>Literatura v kostce pro SŠ.</a:t>
            </a:r>
          </a:p>
          <a:p>
            <a:r>
              <a:rPr lang="cs-CZ" dirty="0" smtClean="0"/>
              <a:t>Havlíčkův Brod: Fragment, 3. vydání, ISBN 80 – 7200 – 332 - 1</a:t>
            </a:r>
          </a:p>
          <a:p>
            <a:r>
              <a:rPr lang="cs-CZ" i="1" dirty="0" smtClean="0"/>
              <a:t>Odmaturuj z literatury</a:t>
            </a:r>
            <a:r>
              <a:rPr lang="cs-CZ" dirty="0" smtClean="0"/>
              <a:t>. Brno: </a:t>
            </a:r>
            <a:r>
              <a:rPr lang="cs-CZ" dirty="0" err="1" smtClean="0"/>
              <a:t>Didaktis</a:t>
            </a:r>
            <a:r>
              <a:rPr lang="cs-CZ" dirty="0" smtClean="0"/>
              <a:t>, 2002, ISBN 80 – 86285 - 37 – 5</a:t>
            </a:r>
          </a:p>
          <a:p>
            <a:r>
              <a:rPr lang="cs-CZ" dirty="0" smtClean="0"/>
              <a:t>KUDRYS Milan, FETTER W. Richard. </a:t>
            </a:r>
            <a:r>
              <a:rPr lang="cs-CZ" i="1" dirty="0" smtClean="0"/>
              <a:t>Nástin dějin literatury</a:t>
            </a:r>
            <a:r>
              <a:rPr lang="cs-CZ" dirty="0" smtClean="0"/>
              <a:t>. Praha: Fortuna, 1995, ISBN   80 – 7168 – 208 - X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82088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istický">
  <a:themeElements>
    <a:clrScheme name="Urbanistický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istický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Urbanist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118</TotalTime>
  <Words>733</Words>
  <Application>Microsoft Office PowerPoint</Application>
  <PresentationFormat>Předvádění na obrazovce (4:3)</PresentationFormat>
  <Paragraphs>79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Urbanistický</vt:lpstr>
      <vt:lpstr>Prezentace aplikace PowerPoint</vt:lpstr>
      <vt:lpstr>ANOTACE</vt:lpstr>
      <vt:lpstr>LITERATURA V 1. POLOVINĚ     20. STOLETÍ</vt:lpstr>
      <vt:lpstr>DEMOKRATICKÝ PROUD</vt:lpstr>
      <vt:lpstr>KAREL POLÁČEK (1892 – 1944)</vt:lpstr>
      <vt:lpstr>KAREL POLÁČEK - DÍLO</vt:lpstr>
      <vt:lpstr>KAREL POLÁČEK - DÍLO</vt:lpstr>
      <vt:lpstr>EDUARD BASS (1888 – 1946)</vt:lpstr>
      <vt:lpstr>EDUARD BASS - DÍLO</vt:lpstr>
      <vt:lpstr>JOSEF ČAPEK (1887 – 1945)</vt:lpstr>
      <vt:lpstr>OTÁZKY PRO OPAKOVÁNÍ</vt:lpstr>
      <vt:lpstr>ZDROJE</vt:lpstr>
    </vt:vector>
  </TitlesOfParts>
  <Company>SOU UB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LITERATURA V 1- POLOVINĚ 20. STOLETÍ</dc:title>
  <dc:creator>UZIVATEL</dc:creator>
  <cp:lastModifiedBy>reznickovakarla</cp:lastModifiedBy>
  <cp:revision>17</cp:revision>
  <dcterms:created xsi:type="dcterms:W3CDTF">2013-06-30T12:33:03Z</dcterms:created>
  <dcterms:modified xsi:type="dcterms:W3CDTF">2013-07-03T07:39:46Z</dcterms:modified>
</cp:coreProperties>
</file>