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67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EAA2AFCB-B518-4FC0-AB51-A8160C9F42DC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CA6261A2-3773-4954-8857-FDC2BC2C50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2AFCB-B518-4FC0-AB51-A8160C9F42DC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6261A2-3773-4954-8857-FDC2BC2C50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2AFCB-B518-4FC0-AB51-A8160C9F42DC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6261A2-3773-4954-8857-FDC2BC2C50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2AFCB-B518-4FC0-AB51-A8160C9F42DC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6261A2-3773-4954-8857-FDC2BC2C50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AA2AFCB-B518-4FC0-AB51-A8160C9F42DC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A6261A2-3773-4954-8857-FDC2BC2C5034}" type="slidenum">
              <a:rPr lang="cs-CZ" smtClean="0"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EAA2AFCB-B518-4FC0-AB51-A8160C9F42DC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CA6261A2-3773-4954-8857-FDC2BC2C50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2AFCB-B518-4FC0-AB51-A8160C9F42DC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6261A2-3773-4954-8857-FDC2BC2C50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2AFCB-B518-4FC0-AB51-A8160C9F42DC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6261A2-3773-4954-8857-FDC2BC2C50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2AFCB-B518-4FC0-AB51-A8160C9F42DC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6261A2-3773-4954-8857-FDC2BC2C50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2AFCB-B518-4FC0-AB51-A8160C9F42DC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6261A2-3773-4954-8857-FDC2BC2C50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2AFCB-B518-4FC0-AB51-A8160C9F42DC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6261A2-3773-4954-8857-FDC2BC2C50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EAA2AFCB-B518-4FC0-AB51-A8160C9F42DC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CA6261A2-3773-4954-8857-FDC2BC2C503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88852" y="0"/>
            <a:ext cx="9555163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2773" name="Rectangle 5"/>
          <p:cNvSpPr>
            <a:spLocks noChangeArrowheads="1"/>
          </p:cNvSpPr>
          <p:nvPr/>
        </p:nvSpPr>
        <p:spPr bwMode="auto">
          <a:xfrm>
            <a:off x="3419475" y="2133600"/>
            <a:ext cx="3672805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cs-CZ" b="1" dirty="0" smtClean="0"/>
              <a:t>Mgr. Marie Havránková</a:t>
            </a:r>
            <a:endParaRPr lang="cs-CZ" b="1" dirty="0"/>
          </a:p>
        </p:txBody>
      </p:sp>
      <p:sp>
        <p:nvSpPr>
          <p:cNvPr id="32774" name="Rectangle 6"/>
          <p:cNvSpPr>
            <a:spLocks noChangeArrowheads="1"/>
          </p:cNvSpPr>
          <p:nvPr/>
        </p:nvSpPr>
        <p:spPr bwMode="auto">
          <a:xfrm>
            <a:off x="3419474" y="2708275"/>
            <a:ext cx="3240757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cs-CZ" smtClean="0"/>
              <a:t>PSYCHOLOGICKÁ PRÓZA</a:t>
            </a:r>
            <a:endParaRPr lang="cs-CZ" b="1" dirty="0"/>
          </a:p>
        </p:txBody>
      </p:sp>
      <p:sp>
        <p:nvSpPr>
          <p:cNvPr id="32775" name="Rectangle 7"/>
          <p:cNvSpPr>
            <a:spLocks noChangeArrowheads="1"/>
          </p:cNvSpPr>
          <p:nvPr/>
        </p:nvSpPr>
        <p:spPr bwMode="auto">
          <a:xfrm>
            <a:off x="3449927" y="3429000"/>
            <a:ext cx="2569293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 dirty="0" smtClean="0"/>
              <a:t>Literatura 1. pol. 20. stol.</a:t>
            </a:r>
            <a:endParaRPr lang="cs-CZ" b="1" dirty="0"/>
          </a:p>
        </p:txBody>
      </p:sp>
      <p:sp>
        <p:nvSpPr>
          <p:cNvPr id="32776" name="Rectangle 8"/>
          <p:cNvSpPr>
            <a:spLocks noChangeArrowheads="1"/>
          </p:cNvSpPr>
          <p:nvPr/>
        </p:nvSpPr>
        <p:spPr bwMode="auto">
          <a:xfrm>
            <a:off x="3449927" y="4005263"/>
            <a:ext cx="1292539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cs-CZ" b="1" dirty="0" smtClean="0"/>
              <a:t>2. </a:t>
            </a:r>
            <a:r>
              <a:rPr lang="cs-CZ" b="1" dirty="0"/>
              <a:t>ročník</a:t>
            </a:r>
          </a:p>
        </p:txBody>
      </p:sp>
      <p:sp>
        <p:nvSpPr>
          <p:cNvPr id="32777" name="Rectangle 9"/>
          <p:cNvSpPr>
            <a:spLocks noChangeArrowheads="1"/>
          </p:cNvSpPr>
          <p:nvPr/>
        </p:nvSpPr>
        <p:spPr bwMode="auto">
          <a:xfrm>
            <a:off x="3419475" y="5229225"/>
            <a:ext cx="14668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/>
              <a:t>Srpen 2012 </a:t>
            </a:r>
          </a:p>
        </p:txBody>
      </p:sp>
    </p:spTree>
    <p:extLst>
      <p:ext uri="{BB962C8B-B14F-4D97-AF65-F5344CB8AC3E}">
        <p14:creationId xmlns:p14="http://schemas.microsoft.com/office/powerpoint/2010/main" val="493652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Záměrem této prezentace je seznámit žáky           s představiteli české psychologické prózy  a motivovat je k přečtení jejich děl.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5026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LITERATURA 1. POLOVINY        20. STOLETÍ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PSYCHOLOGICKÁ PRÓZA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8596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066800"/>
          </a:xfrm>
        </p:spPr>
        <p:txBody>
          <a:bodyPr/>
          <a:lstStyle/>
          <a:p>
            <a:r>
              <a:rPr lang="cs-CZ" dirty="0" smtClean="0"/>
              <a:t>PSYCHOLOGICKÁ PRÓZA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325112"/>
          </a:xfrm>
        </p:spPr>
        <p:txBody>
          <a:bodyPr>
            <a:normAutofit/>
          </a:bodyPr>
          <a:lstStyle/>
          <a:p>
            <a:r>
              <a:rPr lang="cs-CZ" dirty="0" smtClean="0"/>
              <a:t>vliv psychoanalýzy Sigmunda Freuda</a:t>
            </a:r>
          </a:p>
          <a:p>
            <a:r>
              <a:rPr lang="cs-CZ" dirty="0" smtClean="0"/>
              <a:t>zaměření na nitro člověka a jeho prožitky, osudovou orientaci a patologické jevy</a:t>
            </a:r>
          </a:p>
          <a:p>
            <a:pPr marL="0" indent="0">
              <a:buNone/>
            </a:pPr>
            <a:r>
              <a:rPr lang="cs-CZ" b="1" u="sng" dirty="0" smtClean="0"/>
              <a:t>Představitelé:</a:t>
            </a:r>
          </a:p>
          <a:p>
            <a:r>
              <a:rPr lang="cs-CZ" b="1" dirty="0" smtClean="0"/>
              <a:t>Jaroslav Havlíček</a:t>
            </a:r>
          </a:p>
          <a:p>
            <a:r>
              <a:rPr lang="cs-CZ" b="1" dirty="0" smtClean="0"/>
              <a:t>Egon </a:t>
            </a:r>
            <a:r>
              <a:rPr lang="cs-CZ" b="1" dirty="0" err="1" smtClean="0"/>
              <a:t>Hostovský</a:t>
            </a:r>
            <a:endParaRPr lang="cs-CZ" b="1" dirty="0" smtClean="0"/>
          </a:p>
          <a:p>
            <a:r>
              <a:rPr lang="cs-CZ" b="1" dirty="0" smtClean="0"/>
              <a:t>Jarmila Glazarová</a:t>
            </a:r>
          </a:p>
          <a:p>
            <a:r>
              <a:rPr lang="cs-CZ" b="1" dirty="0" smtClean="0"/>
              <a:t>Božena Benešová</a:t>
            </a:r>
          </a:p>
          <a:p>
            <a:r>
              <a:rPr lang="cs-CZ" b="1" dirty="0" smtClean="0"/>
              <a:t>Anna Marie </a:t>
            </a:r>
            <a:r>
              <a:rPr lang="cs-CZ" b="1" dirty="0" err="1" smtClean="0"/>
              <a:t>Tilschová</a:t>
            </a:r>
            <a:endParaRPr lang="cs-CZ" b="1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1319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1066800"/>
          </a:xfrm>
        </p:spPr>
        <p:txBody>
          <a:bodyPr/>
          <a:lstStyle/>
          <a:p>
            <a:r>
              <a:rPr lang="cs-CZ" dirty="0" smtClean="0"/>
              <a:t>JAROSLAV HAVLÍČEK (1896 – 1943)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325112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prozaik (romány, povídky, novely)</a:t>
            </a:r>
          </a:p>
          <a:p>
            <a:r>
              <a:rPr lang="cs-CZ" dirty="0" smtClean="0"/>
              <a:t>během 1. světové války prošel ruskou frontu</a:t>
            </a:r>
          </a:p>
          <a:p>
            <a:r>
              <a:rPr lang="cs-CZ" dirty="0" smtClean="0"/>
              <a:t>po válce pracoval v Živnobance</a:t>
            </a:r>
          </a:p>
          <a:p>
            <a:r>
              <a:rPr lang="cs-CZ" b="1" dirty="0" smtClean="0"/>
              <a:t>DÍLO:</a:t>
            </a:r>
          </a:p>
          <a:p>
            <a:r>
              <a:rPr lang="cs-CZ" b="1" u="sng" dirty="0" smtClean="0"/>
              <a:t>Petrolejové lampy </a:t>
            </a:r>
            <a:r>
              <a:rPr lang="cs-CZ" dirty="0" smtClean="0"/>
              <a:t>– román o tragickém manželství citlivé, existenčně zajištěné dívky</a:t>
            </a:r>
          </a:p>
          <a:p>
            <a:r>
              <a:rPr lang="cs-CZ" b="1" u="sng" dirty="0" smtClean="0"/>
              <a:t>Neviditelný</a:t>
            </a:r>
            <a:r>
              <a:rPr lang="cs-CZ" dirty="0" smtClean="0"/>
              <a:t> – psychologická analýza příslušníka horních vrstev společnosti X vypočítavost a kariérismus chudého člověka toužícího po bohatství; téma osudovosti, zločinu a trestu</a:t>
            </a:r>
          </a:p>
          <a:p>
            <a:r>
              <a:rPr lang="cs-CZ" b="1" u="sng" dirty="0" err="1" smtClean="0"/>
              <a:t>Helimadoe</a:t>
            </a:r>
            <a:r>
              <a:rPr lang="cs-CZ" dirty="0" smtClean="0"/>
              <a:t> – příběh podivínského venkovského doktora a jeho pěti dcer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075586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066800"/>
          </a:xfrm>
        </p:spPr>
        <p:txBody>
          <a:bodyPr/>
          <a:lstStyle/>
          <a:p>
            <a:r>
              <a:rPr lang="cs-CZ" dirty="0" smtClean="0"/>
              <a:t>EGON HOSTOVSKÝ (1908 – 1973)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325112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spisovatel a diplomat</a:t>
            </a:r>
          </a:p>
          <a:p>
            <a:r>
              <a:rPr lang="cs-CZ" dirty="0" smtClean="0"/>
              <a:t>většinu života v diplomatických službách </a:t>
            </a:r>
          </a:p>
          <a:p>
            <a:r>
              <a:rPr lang="cs-CZ" dirty="0" smtClean="0"/>
              <a:t>dvojí exil – za 2. svět. války a po r. 1948, kde vznikla velká část jeho děl, zvl. v USA</a:t>
            </a:r>
          </a:p>
          <a:p>
            <a:pPr marL="0" indent="0">
              <a:buNone/>
            </a:pPr>
            <a:r>
              <a:rPr lang="cs-CZ" b="1" dirty="0" smtClean="0"/>
              <a:t>DÍLO:</a:t>
            </a:r>
          </a:p>
          <a:p>
            <a:r>
              <a:rPr lang="cs-CZ" b="1" u="sng" dirty="0" smtClean="0"/>
              <a:t>Případ profesora </a:t>
            </a:r>
            <a:r>
              <a:rPr lang="cs-CZ" b="1" u="sng" dirty="0" err="1" smtClean="0"/>
              <a:t>Kornera</a:t>
            </a:r>
            <a:r>
              <a:rPr lang="cs-CZ" b="1" u="sng" dirty="0" smtClean="0"/>
              <a:t> </a:t>
            </a:r>
            <a:r>
              <a:rPr lang="cs-CZ" dirty="0" smtClean="0"/>
              <a:t>– román o pocitu odcizení, zoufalství a ztrátě jistot ústřední postavy</a:t>
            </a:r>
          </a:p>
          <a:p>
            <a:r>
              <a:rPr lang="cs-CZ" b="1" u="sng" dirty="0" smtClean="0"/>
              <a:t>Žhář</a:t>
            </a:r>
            <a:r>
              <a:rPr lang="cs-CZ" dirty="0" smtClean="0"/>
              <a:t> – drama rodiny vyprávěné z pohledu patnáctiletého chlapce, který se matce přiznává</a:t>
            </a:r>
          </a:p>
          <a:p>
            <a:r>
              <a:rPr lang="cs-CZ" b="1" u="sng" dirty="0" smtClean="0"/>
              <a:t>Listy z vyhnanství </a:t>
            </a:r>
            <a:r>
              <a:rPr lang="cs-CZ" dirty="0" smtClean="0"/>
              <a:t>– námět z emigrace, touha po domově, vzpomínky na dětství, vztah k novému místu pobytu</a:t>
            </a:r>
          </a:p>
          <a:p>
            <a:r>
              <a:rPr lang="cs-CZ" b="1" u="sng" dirty="0" smtClean="0"/>
              <a:t>Cizinec hledá byt </a:t>
            </a:r>
            <a:r>
              <a:rPr lang="cs-CZ" dirty="0" smtClean="0"/>
              <a:t>– pocit vyhnance v USA</a:t>
            </a:r>
          </a:p>
          <a:p>
            <a:r>
              <a:rPr lang="cs-CZ" b="1" u="sng" dirty="0" smtClean="0"/>
              <a:t>Nezvěstný</a:t>
            </a:r>
            <a:r>
              <a:rPr lang="cs-CZ" dirty="0" smtClean="0"/>
              <a:t> – o událostech r. 1948 v Praze</a:t>
            </a:r>
          </a:p>
          <a:p>
            <a:r>
              <a:rPr lang="cs-CZ" b="1" u="sng" dirty="0" smtClean="0"/>
              <a:t>Všeobecné spiknutí </a:t>
            </a:r>
            <a:r>
              <a:rPr lang="cs-CZ" dirty="0" smtClean="0"/>
              <a:t>– román s autobiografickými prvky – příběh českého spisovatele v exilu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3415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066800"/>
          </a:xfrm>
        </p:spPr>
        <p:txBody>
          <a:bodyPr>
            <a:normAutofit/>
          </a:bodyPr>
          <a:lstStyle/>
          <a:p>
            <a:r>
              <a:rPr lang="cs-CZ" dirty="0" smtClean="0"/>
              <a:t>JARMILA GLAZAROVÁ (1901 – 1977)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325112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prozaička a publicistka</a:t>
            </a:r>
          </a:p>
          <a:p>
            <a:pPr marL="0" indent="0">
              <a:buNone/>
            </a:pPr>
            <a:r>
              <a:rPr lang="cs-CZ" b="1" dirty="0" smtClean="0"/>
              <a:t>DÍLO:</a:t>
            </a:r>
          </a:p>
          <a:p>
            <a:r>
              <a:rPr lang="cs-CZ" b="1" u="sng" dirty="0" smtClean="0"/>
              <a:t>Roky v kruhu </a:t>
            </a:r>
            <a:r>
              <a:rPr lang="cs-CZ" dirty="0" smtClean="0"/>
              <a:t>– románová prvotina</a:t>
            </a:r>
          </a:p>
          <a:p>
            <a:r>
              <a:rPr lang="cs-CZ" dirty="0" smtClean="0"/>
              <a:t>autobiografická próza, vzpomínky na vlastní harmonické manželství</a:t>
            </a:r>
          </a:p>
          <a:p>
            <a:r>
              <a:rPr lang="cs-CZ" b="1" u="sng" dirty="0" smtClean="0"/>
              <a:t>Vlčí jáma </a:t>
            </a:r>
            <a:r>
              <a:rPr lang="cs-CZ" dirty="0" smtClean="0"/>
              <a:t>– psychologický román</a:t>
            </a:r>
          </a:p>
          <a:p>
            <a:r>
              <a:rPr lang="cs-CZ" dirty="0" smtClean="0"/>
              <a:t>obraz tyranie věkově nerovného manželství – stárnoucí  a egoistické ženy s mladším mužem X dojímavý a tragický osud osiřelé dívky Jany a jejího citového vztahu k otčímovi</a:t>
            </a:r>
          </a:p>
          <a:p>
            <a:r>
              <a:rPr lang="cs-CZ" b="1" u="sng" dirty="0" smtClean="0"/>
              <a:t>Advent</a:t>
            </a:r>
            <a:r>
              <a:rPr lang="cs-CZ" dirty="0" smtClean="0"/>
              <a:t> – baladická próza z prostředí Beskyd, tragický osud svobodné matky Františky a jejího syna </a:t>
            </a:r>
            <a:r>
              <a:rPr lang="cs-CZ" dirty="0" err="1" smtClean="0"/>
              <a:t>Metuda</a:t>
            </a:r>
            <a:r>
              <a:rPr lang="cs-CZ" dirty="0" smtClean="0"/>
              <a:t>, oslava hluboké mateřské lásky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4701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1066800"/>
          </a:xfrm>
        </p:spPr>
        <p:txBody>
          <a:bodyPr/>
          <a:lstStyle/>
          <a:p>
            <a:r>
              <a:rPr lang="cs-CZ" dirty="0" smtClean="0"/>
              <a:t>BOŽENA BENEŠOVÁ (1873 – 1936)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325112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prozaička</a:t>
            </a:r>
          </a:p>
          <a:p>
            <a:r>
              <a:rPr lang="cs-CZ" dirty="0"/>
              <a:t>z</a:t>
            </a:r>
            <a:r>
              <a:rPr lang="cs-CZ" dirty="0" smtClean="0"/>
              <a:t>obrazila nudný stereotypní život maloměsta</a:t>
            </a:r>
          </a:p>
          <a:p>
            <a:r>
              <a:rPr lang="cs-CZ" dirty="0" smtClean="0"/>
              <a:t>tragika marné vzpoury mladých = pasivní přizpůsobení</a:t>
            </a:r>
          </a:p>
          <a:p>
            <a:pPr marL="0" indent="0">
              <a:buNone/>
            </a:pPr>
            <a:r>
              <a:rPr lang="cs-CZ" b="1" dirty="0" smtClean="0"/>
              <a:t>DÍLO:</a:t>
            </a:r>
          </a:p>
          <a:p>
            <a:r>
              <a:rPr lang="cs-CZ" b="1" u="sng" dirty="0" smtClean="0"/>
              <a:t>Don Pablo, Don Pedro a Věra Lukášová </a:t>
            </a:r>
            <a:r>
              <a:rPr lang="cs-CZ" dirty="0" smtClean="0"/>
              <a:t>– psychologická novela </a:t>
            </a:r>
          </a:p>
          <a:p>
            <a:r>
              <a:rPr lang="cs-CZ" dirty="0" smtClean="0"/>
              <a:t>symbolická próza o vnitřním světě a citovém životě mladých X pokrytectví dospělých</a:t>
            </a:r>
          </a:p>
          <a:p>
            <a:r>
              <a:rPr lang="cs-CZ" dirty="0" smtClean="0"/>
              <a:t>přátelství a důvěra vede k překonání bolestné a trapné životní zkušenosti</a:t>
            </a:r>
          </a:p>
          <a:p>
            <a:r>
              <a:rPr lang="cs-CZ" b="1" u="sng" dirty="0" smtClean="0"/>
              <a:t>Úder, Podzemní plameny, Tragická duha </a:t>
            </a:r>
            <a:r>
              <a:rPr lang="cs-CZ" dirty="0" smtClean="0"/>
              <a:t>– románová trilogie</a:t>
            </a:r>
          </a:p>
          <a:p>
            <a:r>
              <a:rPr lang="cs-CZ" dirty="0" smtClean="0"/>
              <a:t>obraz společenského prostředí a vlivu války na život lidí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06258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06680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ANNA MARIE TILSCHOVÁ (1873 – 1957)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00808"/>
            <a:ext cx="8229600" cy="4325112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realistická až naturalistická psychologická próza</a:t>
            </a:r>
          </a:p>
          <a:p>
            <a:pPr marL="0" indent="0">
              <a:buNone/>
            </a:pPr>
            <a:r>
              <a:rPr lang="cs-CZ" b="1" dirty="0" smtClean="0"/>
              <a:t>DÍLO:</a:t>
            </a:r>
          </a:p>
          <a:p>
            <a:r>
              <a:rPr lang="cs-CZ" b="1" u="sng" dirty="0" smtClean="0"/>
              <a:t>Fany, Stará rodina, Synové, Dědicové </a:t>
            </a:r>
            <a:r>
              <a:rPr lang="cs-CZ" dirty="0" smtClean="0"/>
              <a:t>– romány a románové cykly o rozpadajícím se světě měšťanských tradic</a:t>
            </a:r>
          </a:p>
          <a:p>
            <a:r>
              <a:rPr lang="cs-CZ" b="1" u="sng" dirty="0" smtClean="0"/>
              <a:t>Vykoupení</a:t>
            </a:r>
            <a:r>
              <a:rPr lang="cs-CZ" dirty="0" smtClean="0"/>
              <a:t> – příběh inspirovaný životem Antonína Slavíčka</a:t>
            </a:r>
          </a:p>
          <a:p>
            <a:r>
              <a:rPr lang="cs-CZ" dirty="0" smtClean="0"/>
              <a:t>konflikt tvůrčí osobnosti a konvenční společnosti</a:t>
            </a:r>
          </a:p>
          <a:p>
            <a:r>
              <a:rPr lang="cs-CZ" b="1" u="sng" dirty="0" smtClean="0"/>
              <a:t>Alma mater</a:t>
            </a:r>
            <a:r>
              <a:rPr lang="cs-CZ" dirty="0" smtClean="0"/>
              <a:t> – z univerzitního prostředí</a:t>
            </a:r>
          </a:p>
          <a:p>
            <a:r>
              <a:rPr lang="cs-CZ" b="1" u="sng" dirty="0" smtClean="0"/>
              <a:t>Orlí hnízdo </a:t>
            </a:r>
            <a:r>
              <a:rPr lang="cs-CZ" dirty="0" smtClean="0"/>
              <a:t>– osudy rodiny Mánesů</a:t>
            </a:r>
          </a:p>
          <a:p>
            <a:r>
              <a:rPr lang="cs-CZ" b="1" u="sng" dirty="0" smtClean="0"/>
              <a:t>Haldy</a:t>
            </a:r>
            <a:r>
              <a:rPr lang="cs-CZ" dirty="0" smtClean="0"/>
              <a:t> – sociální románová kronika válečného hornického Ostravska, dokumentární svědectví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81950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066800"/>
          </a:xfrm>
        </p:spPr>
        <p:txBody>
          <a:bodyPr/>
          <a:lstStyle/>
          <a:p>
            <a:r>
              <a:rPr lang="cs-CZ" dirty="0" smtClean="0"/>
              <a:t>OTÁZKY PRO 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325112"/>
          </a:xfrm>
        </p:spPr>
        <p:txBody>
          <a:bodyPr/>
          <a:lstStyle/>
          <a:p>
            <a:r>
              <a:rPr lang="cs-CZ" dirty="0" smtClean="0"/>
              <a:t>1. Čím se zabývá psychologická próza?</a:t>
            </a:r>
          </a:p>
          <a:p>
            <a:r>
              <a:rPr lang="cs-CZ" dirty="0" smtClean="0"/>
              <a:t>2. Kteří autoři se věnovali psychologické próze?</a:t>
            </a:r>
          </a:p>
          <a:p>
            <a:r>
              <a:rPr lang="cs-CZ" dirty="0" smtClean="0"/>
              <a:t>3. O čem pojednává román J. Havlíčka Petrolejové lampy?</a:t>
            </a:r>
          </a:p>
          <a:p>
            <a:r>
              <a:rPr lang="cs-CZ" dirty="0" smtClean="0"/>
              <a:t>4. Jaká témata zpracovává E. </a:t>
            </a:r>
            <a:r>
              <a:rPr lang="cs-CZ" dirty="0" err="1" smtClean="0"/>
              <a:t>Hostovský</a:t>
            </a:r>
            <a:r>
              <a:rPr lang="cs-CZ" dirty="0" smtClean="0"/>
              <a:t> ve svých dílech? Kde většinu z nich napsal?</a:t>
            </a:r>
          </a:p>
          <a:p>
            <a:r>
              <a:rPr lang="cs-CZ" dirty="0" smtClean="0"/>
              <a:t>5. Které romány napsala Jarmila Glazarová?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49485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08720"/>
            <a:ext cx="8229600" cy="1066800"/>
          </a:xfrm>
        </p:spPr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325112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SOCHROVÁ Marie. </a:t>
            </a:r>
            <a:r>
              <a:rPr lang="cs-CZ" i="1" dirty="0" smtClean="0"/>
              <a:t>Literatura v kostce pro SŠ. </a:t>
            </a:r>
            <a:r>
              <a:rPr lang="cs-CZ" dirty="0" smtClean="0"/>
              <a:t>Havlíčkův Brod: Fragment, 2007, ISBN 978 – 80 – 253 – 0185 – 2</a:t>
            </a:r>
          </a:p>
          <a:p>
            <a:r>
              <a:rPr lang="cs-CZ" dirty="0" smtClean="0"/>
              <a:t>SOCHROVÁ Marie. </a:t>
            </a:r>
            <a:r>
              <a:rPr lang="cs-CZ" i="1" dirty="0" smtClean="0"/>
              <a:t>Literatura v kostce pro SŠ.</a:t>
            </a:r>
          </a:p>
          <a:p>
            <a:r>
              <a:rPr lang="cs-CZ" dirty="0" smtClean="0"/>
              <a:t>Havlíčkův Brod: Fragment, 3. vydání, ISBN 80 – 7200 – 332 - 1</a:t>
            </a:r>
          </a:p>
          <a:p>
            <a:r>
              <a:rPr lang="cs-CZ" i="1" dirty="0" smtClean="0"/>
              <a:t>Odmaturuj z literatury</a:t>
            </a:r>
            <a:r>
              <a:rPr lang="cs-CZ" dirty="0" smtClean="0"/>
              <a:t>. Brno: </a:t>
            </a:r>
            <a:r>
              <a:rPr lang="cs-CZ" dirty="0" err="1" smtClean="0"/>
              <a:t>Didaktis</a:t>
            </a:r>
            <a:r>
              <a:rPr lang="cs-CZ" dirty="0" smtClean="0"/>
              <a:t>, 2002, ISBN 80 – 86285 - 37 – 5</a:t>
            </a:r>
          </a:p>
          <a:p>
            <a:r>
              <a:rPr lang="cs-CZ" dirty="0" smtClean="0"/>
              <a:t>KUDRYS Milan, FETTER W. Richard. </a:t>
            </a:r>
            <a:r>
              <a:rPr lang="cs-CZ" i="1" dirty="0" smtClean="0"/>
              <a:t>Nástin dějin literatury</a:t>
            </a:r>
            <a:r>
              <a:rPr lang="cs-CZ" dirty="0" smtClean="0"/>
              <a:t>. Praha: Fortuna, 1995, ISBN   80 – 7168 – 208 - X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86313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78</TotalTime>
  <Words>660</Words>
  <Application>Microsoft Office PowerPoint</Application>
  <PresentationFormat>Předvádění na obrazovce (4:3)</PresentationFormat>
  <Paragraphs>76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Urbanistický</vt:lpstr>
      <vt:lpstr>Prezentace aplikace PowerPoint</vt:lpstr>
      <vt:lpstr>ANOTACE</vt:lpstr>
      <vt:lpstr>LITERATURA 1. POLOVINY        20. STOLETÍ</vt:lpstr>
      <vt:lpstr>PSYCHOLOGICKÁ PRÓZA</vt:lpstr>
      <vt:lpstr>JAROSLAV HAVLÍČEK (1896 – 1943)</vt:lpstr>
      <vt:lpstr>EGON HOSTOVSKÝ (1908 – 1973)</vt:lpstr>
      <vt:lpstr>JARMILA GLAZAROVÁ (1901 – 1977)</vt:lpstr>
      <vt:lpstr>BOŽENA BENEŠOVÁ (1873 – 1936)</vt:lpstr>
      <vt:lpstr>ANNA MARIE TILSCHOVÁ (1873 – 1957)</vt:lpstr>
      <vt:lpstr>OTÁZKY PRO OPAKOVÁNÍ</vt:lpstr>
      <vt:lpstr>ZDROJE</vt:lpstr>
    </vt:vector>
  </TitlesOfParts>
  <Company>SOU UB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LITERATURA 1. POLOVINY 20. STOLETÍ</dc:title>
  <dc:creator>UZIVATEL</dc:creator>
  <cp:lastModifiedBy>reznickovakarla</cp:lastModifiedBy>
  <cp:revision>12</cp:revision>
  <dcterms:created xsi:type="dcterms:W3CDTF">2013-06-30T15:58:11Z</dcterms:created>
  <dcterms:modified xsi:type="dcterms:W3CDTF">2013-07-03T08:00:55Z</dcterms:modified>
</cp:coreProperties>
</file>