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FB72592-5C0F-478A-AB71-21513EC9739D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507C252-196B-4BEF-9D47-ACC95FC04CA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852" y="0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19475" y="2133600"/>
            <a:ext cx="36728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Mgr. Marie Havránková</a:t>
            </a:r>
            <a:endParaRPr lang="cs-CZ" b="1" dirty="0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419474" y="2708275"/>
            <a:ext cx="324075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IMAGINATIVNÍ PRUD – AVANTGARDNÍ PRÓZA</a:t>
            </a:r>
            <a:endParaRPr lang="cs-CZ" b="1" dirty="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3449927" y="3429000"/>
            <a:ext cx="2569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 smtClean="0"/>
              <a:t>Literatura 1. pol. 20. </a:t>
            </a:r>
            <a:r>
              <a:rPr lang="cs-CZ" b="1" smtClean="0"/>
              <a:t>stol.</a:t>
            </a:r>
            <a:endParaRPr lang="cs-CZ" b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449927" y="4005263"/>
            <a:ext cx="1292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2. </a:t>
            </a:r>
            <a:r>
              <a:rPr lang="cs-CZ" b="1" dirty="0"/>
              <a:t>ročník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val="158568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Cílem této prezentace je seznámení s tvorbou představitele imaginativního proudu </a:t>
            </a:r>
            <a:r>
              <a:rPr lang="cs-CZ" dirty="0" err="1" smtClean="0"/>
              <a:t>Vlad</a:t>
            </a:r>
            <a:r>
              <a:rPr lang="cs-CZ" dirty="0" smtClean="0"/>
              <a:t>. Vančurou. Žáci mají pochopit, jaká témata Vančura zpracovává a mají se motivovat k četbě (případně filmovému zpracování) některého       z jeho děl.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069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1. POLOVINY        20.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IMAGINATIVNÍ PROUD – AVANTGARDNÍ PRÓZA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199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IMAGINATIVNÍ PROUD – AVANTGARDNÍ PRÓZA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vliv postupů avantgardy, zvláště moderní poezie</a:t>
            </a:r>
          </a:p>
          <a:p>
            <a:r>
              <a:rPr lang="cs-CZ" dirty="0" smtClean="0"/>
              <a:t>metody asociace a představ, lyričnost, obraznost</a:t>
            </a:r>
          </a:p>
          <a:p>
            <a:pPr marL="0" indent="0">
              <a:buNone/>
            </a:pPr>
            <a:r>
              <a:rPr lang="cs-CZ" b="1" u="sng" dirty="0" smtClean="0"/>
              <a:t>Představitelé:</a:t>
            </a:r>
          </a:p>
          <a:p>
            <a:r>
              <a:rPr lang="cs-CZ" b="1" dirty="0" smtClean="0"/>
              <a:t>Vladislav Vančura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28061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/>
              <a:t>VLADISLAV VANČURA (1891 – 1942)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prozaik, dramatik, scénárista a filmový režisér, výtvarný a divadelní kritik</a:t>
            </a:r>
          </a:p>
          <a:p>
            <a:r>
              <a:rPr lang="cs-CZ" dirty="0" smtClean="0"/>
              <a:t>povoláním lékař, zařídil si praxi na Zbraslavi</a:t>
            </a:r>
          </a:p>
          <a:p>
            <a:r>
              <a:rPr lang="cs-CZ" dirty="0" smtClean="0"/>
              <a:t>později se věnoval pouze literatuře</a:t>
            </a:r>
          </a:p>
          <a:p>
            <a:r>
              <a:rPr lang="cs-CZ" dirty="0" smtClean="0"/>
              <a:t>1. předseda Devětsilu</a:t>
            </a:r>
          </a:p>
          <a:p>
            <a:r>
              <a:rPr lang="cs-CZ" dirty="0" smtClean="0"/>
              <a:t>názorově představitel levice</a:t>
            </a:r>
          </a:p>
          <a:p>
            <a:r>
              <a:rPr lang="cs-CZ" dirty="0" smtClean="0"/>
              <a:t>protifašistický postoj</a:t>
            </a:r>
          </a:p>
          <a:p>
            <a:r>
              <a:rPr lang="cs-CZ" dirty="0" smtClean="0"/>
              <a:t>za okupace v ilegálním odboji</a:t>
            </a:r>
          </a:p>
          <a:p>
            <a:r>
              <a:rPr lang="cs-CZ" dirty="0" smtClean="0"/>
              <a:t>k květnu 1942 zatčen gestapem a za heydrichiády 1. června 1942 popraven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544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066800"/>
          </a:xfrm>
        </p:spPr>
        <p:txBody>
          <a:bodyPr/>
          <a:lstStyle/>
          <a:p>
            <a:r>
              <a:rPr lang="cs-CZ" dirty="0" smtClean="0"/>
              <a:t>VLADISLAV VANČURA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25112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 smtClean="0"/>
              <a:t>Ve 20.letech:</a:t>
            </a:r>
          </a:p>
          <a:p>
            <a:r>
              <a:rPr lang="cs-CZ" dirty="0" smtClean="0"/>
              <a:t>vliv proletářské literatury; próza esteticky působivá, formálně neobvyklá, originální</a:t>
            </a:r>
          </a:p>
          <a:p>
            <a:r>
              <a:rPr lang="cs-CZ" b="1" u="sng" dirty="0" smtClean="0"/>
              <a:t>Pekař Jan </a:t>
            </a:r>
            <a:r>
              <a:rPr lang="cs-CZ" b="1" u="sng" dirty="0" err="1" smtClean="0"/>
              <a:t>Marhoul</a:t>
            </a:r>
            <a:r>
              <a:rPr lang="cs-CZ" b="1" u="sng" dirty="0" smtClean="0"/>
              <a:t> </a:t>
            </a:r>
            <a:r>
              <a:rPr lang="cs-CZ" dirty="0" smtClean="0"/>
              <a:t>– sociální román</a:t>
            </a:r>
          </a:p>
          <a:p>
            <a:r>
              <a:rPr lang="cs-CZ" dirty="0" smtClean="0"/>
              <a:t>tragický osud zchudlého benešovského pekaře, který doplatil          na svou dobrotu a lidskost ve světě plném sobectví a nenávisti</a:t>
            </a:r>
          </a:p>
          <a:p>
            <a:r>
              <a:rPr lang="cs-CZ" b="1" u="sng" dirty="0" smtClean="0"/>
              <a:t>Pole orná a válečná </a:t>
            </a:r>
            <a:r>
              <a:rPr lang="cs-CZ" dirty="0" smtClean="0"/>
              <a:t>– reakce na 1. svět. válku</a:t>
            </a:r>
          </a:p>
          <a:p>
            <a:r>
              <a:rPr lang="cs-CZ" dirty="0" smtClean="0"/>
              <a:t>nesmyslnost válečného vraždění</a:t>
            </a:r>
          </a:p>
          <a:p>
            <a:r>
              <a:rPr lang="cs-CZ" dirty="0" smtClean="0"/>
              <a:t>nesouvislý děj – volné řazení scén z fronty i zázemí</a:t>
            </a:r>
          </a:p>
          <a:p>
            <a:r>
              <a:rPr lang="cs-CZ" dirty="0" smtClean="0"/>
              <a:t>inspirace poetismem, míšení různých vrstev jazyka</a:t>
            </a:r>
          </a:p>
          <a:p>
            <a:r>
              <a:rPr lang="cs-CZ" b="1" u="sng" dirty="0" smtClean="0"/>
              <a:t>Rozmarné léto </a:t>
            </a:r>
            <a:r>
              <a:rPr lang="cs-CZ" dirty="0" smtClean="0"/>
              <a:t>– novelistická humoreska ve znamení poetismu</a:t>
            </a:r>
          </a:p>
          <a:p>
            <a:r>
              <a:rPr lang="cs-CZ" dirty="0" smtClean="0"/>
              <a:t>letní idyla městečka a příjezd kouzelníka Arnoštka s krásnou Annou = konec stereotypnosti života tří přátel z plovárny</a:t>
            </a:r>
          </a:p>
          <a:p>
            <a:r>
              <a:rPr lang="cs-CZ" dirty="0" smtClean="0"/>
              <a:t>lyrický příběh X maloměšťácká přízemnost, účinnost jazyka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02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VLADISLAV VANČURA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251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30.léta:</a:t>
            </a:r>
          </a:p>
          <a:p>
            <a:r>
              <a:rPr lang="cs-CZ" b="1" u="sng" dirty="0" smtClean="0"/>
              <a:t>Markéta Lazarová </a:t>
            </a:r>
            <a:r>
              <a:rPr lang="cs-CZ" dirty="0" smtClean="0"/>
              <a:t>– baladický román z doby loupeživého středověku, oslava krás života</a:t>
            </a:r>
          </a:p>
          <a:p>
            <a:r>
              <a:rPr lang="cs-CZ" dirty="0" smtClean="0"/>
              <a:t>renesanční typ lidí žijících naplno, bez polovičatosti, milují život, ale neváhají ho obětovat pro dobro</a:t>
            </a:r>
          </a:p>
          <a:p>
            <a:r>
              <a:rPr lang="cs-CZ" dirty="0" smtClean="0"/>
              <a:t>láska krásné, zbožné Markéty k zbojníku Mikulášovi (láska jako smysl života)</a:t>
            </a:r>
          </a:p>
          <a:p>
            <a:r>
              <a:rPr lang="cs-CZ" dirty="0" smtClean="0"/>
              <a:t>zvláštní výstavba vět – humanistický perioda</a:t>
            </a:r>
          </a:p>
          <a:p>
            <a:r>
              <a:rPr lang="cs-CZ" dirty="0" smtClean="0"/>
              <a:t>zastaralé výrazy X lidový jazyk</a:t>
            </a:r>
          </a:p>
          <a:p>
            <a:r>
              <a:rPr lang="cs-CZ" b="1" u="sng" dirty="0" smtClean="0"/>
              <a:t>Luk královny Dorotky </a:t>
            </a:r>
            <a:r>
              <a:rPr lang="cs-CZ" dirty="0" smtClean="0"/>
              <a:t>– povídky</a:t>
            </a:r>
          </a:p>
          <a:p>
            <a:r>
              <a:rPr lang="cs-CZ" b="1" u="sng" dirty="0" smtClean="0"/>
              <a:t>Útěk do Budína, Konec starých časů, Tři řeky </a:t>
            </a:r>
            <a:r>
              <a:rPr lang="cs-CZ" dirty="0" smtClean="0"/>
              <a:t>- romány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146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VLADISLAV VANČURA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Za okupace:</a:t>
            </a:r>
          </a:p>
          <a:p>
            <a:r>
              <a:rPr lang="cs-CZ" b="1" u="sng" dirty="0" smtClean="0"/>
              <a:t>Obrazy z dějin národa českého </a:t>
            </a:r>
            <a:r>
              <a:rPr lang="cs-CZ" dirty="0" smtClean="0"/>
              <a:t>(dva díly, fragment 3. dílu) – historické pásmo, záměr zpracovat významné okamžiky českých dějin = poučení a posila národního sebevědomí</a:t>
            </a:r>
          </a:p>
          <a:p>
            <a:r>
              <a:rPr lang="cs-CZ" dirty="0" smtClean="0"/>
              <a:t>monumentální styl, dokonalý jazyk</a:t>
            </a:r>
          </a:p>
          <a:p>
            <a:r>
              <a:rPr lang="cs-CZ" b="1" dirty="0" smtClean="0"/>
              <a:t>Dramata:</a:t>
            </a:r>
          </a:p>
          <a:p>
            <a:r>
              <a:rPr lang="cs-CZ" b="1" u="sng" dirty="0" smtClean="0"/>
              <a:t>Jezero </a:t>
            </a:r>
            <a:r>
              <a:rPr lang="cs-CZ" b="1" u="sng" dirty="0" err="1" smtClean="0"/>
              <a:t>Ukereve</a:t>
            </a:r>
            <a:r>
              <a:rPr lang="cs-CZ" b="1" u="sng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uz</a:t>
            </a:r>
            <a:r>
              <a:rPr lang="cs-CZ" dirty="0" smtClean="0"/>
              <a:t> afrického exotického prostředí – proti kolonialismu</a:t>
            </a:r>
          </a:p>
          <a:p>
            <a:r>
              <a:rPr lang="cs-CZ" b="1" u="sng" dirty="0" smtClean="0"/>
              <a:t>Josefína </a:t>
            </a:r>
            <a:r>
              <a:rPr lang="cs-CZ" dirty="0" smtClean="0"/>
              <a:t>– veselohra, prostředí konzervatoře</a:t>
            </a:r>
          </a:p>
          <a:p>
            <a:endParaRPr lang="cs-CZ" dirty="0" smtClean="0"/>
          </a:p>
          <a:p>
            <a:r>
              <a:rPr lang="cs-CZ" dirty="0" smtClean="0"/>
              <a:t>Filmové scénáře: </a:t>
            </a:r>
            <a:r>
              <a:rPr lang="cs-CZ" b="1" u="sng" dirty="0" smtClean="0"/>
              <a:t>Před maturitou, Marijka nevěrnice </a:t>
            </a:r>
            <a:r>
              <a:rPr lang="cs-CZ" dirty="0" smtClean="0"/>
              <a:t>(spolu     s  I. Olbrachtem a K. Novým) </a:t>
            </a:r>
          </a:p>
          <a:p>
            <a:r>
              <a:rPr lang="cs-CZ" b="1" u="sng" dirty="0" err="1" smtClean="0"/>
              <a:t>Kubula</a:t>
            </a:r>
            <a:r>
              <a:rPr lang="cs-CZ" b="1" u="sng" dirty="0" smtClean="0"/>
              <a:t> a Kuba </a:t>
            </a:r>
            <a:r>
              <a:rPr lang="cs-CZ" b="1" u="sng" dirty="0" err="1" smtClean="0"/>
              <a:t>Kubikula</a:t>
            </a:r>
            <a:r>
              <a:rPr lang="cs-CZ" b="1" u="sng" dirty="0" smtClean="0"/>
              <a:t> </a:t>
            </a:r>
            <a:r>
              <a:rPr lang="cs-CZ" dirty="0" smtClean="0"/>
              <a:t>– pro děti  (o medvědovi, medvědáři a medvědím strašidle)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969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066800"/>
          </a:xfrm>
        </p:spPr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1. Co mělo vliv na tvorbu autorů imaginativní (avantgardní) prózy?</a:t>
            </a:r>
          </a:p>
          <a:p>
            <a:r>
              <a:rPr lang="cs-CZ" dirty="0" smtClean="0"/>
              <a:t>2. Který autor je nejvýznamnějším představitelem této prózy?</a:t>
            </a:r>
          </a:p>
          <a:p>
            <a:r>
              <a:rPr lang="cs-CZ" dirty="0" smtClean="0"/>
              <a:t>3. O čem je novela Rozmarné léto?</a:t>
            </a:r>
          </a:p>
          <a:p>
            <a:r>
              <a:rPr lang="cs-CZ" dirty="0" smtClean="0"/>
              <a:t>4. Které dílo zachycuje období loupeživého středověku?</a:t>
            </a:r>
          </a:p>
          <a:p>
            <a:r>
              <a:rPr lang="cs-CZ" dirty="0" smtClean="0"/>
              <a:t>5. O čem pojednávají Obrazy z dějin národa českého? Proč je V. Vančura začal psát za okupace?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41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0668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 </a:t>
            </a:r>
            <a:r>
              <a:rPr lang="cs-CZ" dirty="0" smtClean="0"/>
              <a:t>Havlíčkův Brod: Fragment, 2007, ISBN 978 – 80 – 253 – 0185 – 2</a:t>
            </a:r>
          </a:p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</a:t>
            </a:r>
          </a:p>
          <a:p>
            <a:r>
              <a:rPr lang="cs-CZ" dirty="0" smtClean="0"/>
              <a:t>Havlíčkův Brod: Fragment, 3. vydání, ISBN 80 – 7200 – 332 - 1</a:t>
            </a:r>
          </a:p>
          <a:p>
            <a:r>
              <a:rPr lang="cs-CZ" i="1" dirty="0" smtClean="0"/>
              <a:t>Odmaturuj z literatury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2002, ISBN 80 – 86285 - 37 – 5</a:t>
            </a:r>
          </a:p>
          <a:p>
            <a:r>
              <a:rPr lang="cs-CZ" dirty="0" smtClean="0"/>
              <a:t>KUDRYS Milan, FETTER W. Richard. </a:t>
            </a:r>
            <a:r>
              <a:rPr lang="cs-CZ" i="1" dirty="0" smtClean="0"/>
              <a:t>Nástin dějin literatury</a:t>
            </a:r>
            <a:r>
              <a:rPr lang="cs-CZ" dirty="0" smtClean="0"/>
              <a:t>. Praha: Fortuna, 1995, ISBN   80 – 7168 – 208 -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866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110</TotalTime>
  <Words>605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Prezentace aplikace PowerPoint</vt:lpstr>
      <vt:lpstr>ANOTACE</vt:lpstr>
      <vt:lpstr>LITERATURA 1. POLOVINY        20. STOLETÍ</vt:lpstr>
      <vt:lpstr>IMAGINATIVNÍ PROUD – AVANTGARDNÍ PRÓZA</vt:lpstr>
      <vt:lpstr>VLADISLAV VANČURA (1891 – 1942)</vt:lpstr>
      <vt:lpstr>VLADISLAV VANČURA - DÍLO</vt:lpstr>
      <vt:lpstr>VLADISLAV VANČURA - DÍLO</vt:lpstr>
      <vt:lpstr>VLADISLAV VANČURA - DÍLO</vt:lpstr>
      <vt:lpstr>OTÁZKY PRO OPAKOVÁNÍ</vt:lpstr>
      <vt:lpstr>ZDROJE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1. POLOVINY 20. STOLETÍ</dc:title>
  <dc:creator>UZIVATEL</dc:creator>
  <cp:lastModifiedBy>reznickovakarla</cp:lastModifiedBy>
  <cp:revision>15</cp:revision>
  <dcterms:created xsi:type="dcterms:W3CDTF">2013-06-30T17:11:13Z</dcterms:created>
  <dcterms:modified xsi:type="dcterms:W3CDTF">2013-07-03T07:46:43Z</dcterms:modified>
</cp:coreProperties>
</file>