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8243F2D-2166-4BF1-8359-254EDE904DE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7D255305-90AF-4743-94DD-C11A3F75031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8888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49928" y="2574664"/>
            <a:ext cx="335471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SOCIÁLNÍ PRÓZA A SOCIALISTICKÝ REALISMUS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</a:t>
            </a:r>
            <a:r>
              <a:rPr lang="cs-CZ" b="1" smtClean="0"/>
              <a:t>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62746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v této prezentaci seznámí s tvorbou autorů sociální prózy (soc. realismu). Pochopí, že i tato díla jsou součástí české literatury. Materiál má vzbudit zájem o četbu.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01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SOCIÁLNÍ PRÓZA A SOCIALISTICKÝ REALISMUS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32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SOCÁLNÍ PRÓZA A SOCIALISTICKÝ REALISMUS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próza levicově orientovaných autorů</a:t>
            </a:r>
          </a:p>
          <a:p>
            <a:r>
              <a:rPr lang="cs-CZ" dirty="0" smtClean="0"/>
              <a:t>návaznost na tradici kritického realismu</a:t>
            </a:r>
          </a:p>
          <a:p>
            <a:r>
              <a:rPr lang="cs-CZ" dirty="0" smtClean="0"/>
              <a:t>vliv marxistické teorie</a:t>
            </a:r>
          </a:p>
          <a:p>
            <a:r>
              <a:rPr lang="cs-CZ" dirty="0" smtClean="0"/>
              <a:t>socialistický realismus měl bát syntézou proletářské a avantgardní literatury</a:t>
            </a:r>
          </a:p>
          <a:p>
            <a:r>
              <a:rPr lang="cs-CZ" dirty="0" smtClean="0"/>
              <a:t>cíl – zobrazení současného světa a revoluční perspektivy</a:t>
            </a:r>
          </a:p>
          <a:p>
            <a:pPr marL="0" indent="0">
              <a:buNone/>
            </a:pPr>
            <a:r>
              <a:rPr lang="cs-CZ" b="1" u="sng" dirty="0" smtClean="0"/>
              <a:t>Představitelé:</a:t>
            </a:r>
          </a:p>
          <a:p>
            <a:r>
              <a:rPr lang="cs-CZ" b="1" dirty="0" smtClean="0"/>
              <a:t>Ivan Olbracht</a:t>
            </a:r>
          </a:p>
          <a:p>
            <a:r>
              <a:rPr lang="cs-CZ" b="1" dirty="0" smtClean="0"/>
              <a:t>Marie Majerová</a:t>
            </a:r>
          </a:p>
          <a:p>
            <a:r>
              <a:rPr lang="cs-CZ" b="1" dirty="0" smtClean="0"/>
              <a:t>Marie Pujmanová</a:t>
            </a:r>
          </a:p>
          <a:p>
            <a:r>
              <a:rPr lang="cs-CZ" b="1" dirty="0" smtClean="0"/>
              <a:t>Karel Nový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1265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IVAN OLBRACHT (1882 – 1952)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prozaik, publicista, politický činitel</a:t>
            </a:r>
          </a:p>
          <a:p>
            <a:r>
              <a:rPr lang="cs-CZ" dirty="0" smtClean="0"/>
              <a:t>nedokončil studia práv a filozofie</a:t>
            </a:r>
          </a:p>
          <a:p>
            <a:r>
              <a:rPr lang="cs-CZ" dirty="0" smtClean="0"/>
              <a:t>pracoval jako novinář ( vídeňské Dělnické listy, Právo lidu, pak Rudé právo)</a:t>
            </a:r>
          </a:p>
          <a:p>
            <a:r>
              <a:rPr lang="cs-CZ" dirty="0" smtClean="0"/>
              <a:t>za činnost v KSČ vězněn, 1929 rozchod                  s Gottwaldovým vedením</a:t>
            </a:r>
          </a:p>
          <a:p>
            <a:r>
              <a:rPr lang="cs-CZ" dirty="0"/>
              <a:t>z</a:t>
            </a:r>
            <a:r>
              <a:rPr lang="cs-CZ" dirty="0" smtClean="0"/>
              <a:t>a okupace činnost v ilegálním odboji</a:t>
            </a:r>
          </a:p>
          <a:p>
            <a:r>
              <a:rPr lang="cs-CZ" dirty="0" smtClean="0"/>
              <a:t>po r. 1945 veřejné funkce</a:t>
            </a:r>
          </a:p>
          <a:p>
            <a:r>
              <a:rPr lang="cs-CZ" dirty="0" smtClean="0"/>
              <a:t>na jeho literární činnost měl vliv pobyt               na Podkarpatské Rusi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636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/>
          <a:lstStyle/>
          <a:p>
            <a:r>
              <a:rPr lang="cs-CZ" dirty="0" smtClean="0"/>
              <a:t>IVAN OLBRACHT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325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Tvorba předválečná a v 20. letech:</a:t>
            </a:r>
          </a:p>
          <a:p>
            <a:pPr marL="0" indent="0">
              <a:buNone/>
            </a:pPr>
            <a:r>
              <a:rPr lang="cs-CZ" b="1" u="sng" dirty="0" smtClean="0"/>
              <a:t>O zlých samotářích </a:t>
            </a:r>
            <a:r>
              <a:rPr lang="cs-CZ" dirty="0" smtClean="0"/>
              <a:t>– tři prózy o vyděděncích společnosti (tulák, kočovník, komediant) a jejich osamělém odboji proti nespravedlivé společnosti</a:t>
            </a:r>
          </a:p>
          <a:p>
            <a:pPr marL="0" indent="0">
              <a:buNone/>
            </a:pPr>
            <a:r>
              <a:rPr lang="cs-CZ" b="1" u="sng" dirty="0" smtClean="0"/>
              <a:t>Žalář nejtemnější </a:t>
            </a:r>
            <a:r>
              <a:rPr lang="cs-CZ" dirty="0" smtClean="0"/>
              <a:t>– psychologický román o chorobné žárlivosti a sobectví slepce – vliv soudobé psychoanalýzy</a:t>
            </a:r>
          </a:p>
          <a:p>
            <a:pPr marL="0" indent="0">
              <a:buNone/>
            </a:pPr>
            <a:r>
              <a:rPr lang="cs-CZ" b="1" u="sng" dirty="0" smtClean="0"/>
              <a:t>Podivné přátelství herce Jesenia </a:t>
            </a:r>
            <a:r>
              <a:rPr lang="cs-CZ" dirty="0" smtClean="0"/>
              <a:t>– román z divadelního prostředí,</a:t>
            </a:r>
          </a:p>
          <a:p>
            <a:r>
              <a:rPr lang="cs-CZ" dirty="0" smtClean="0"/>
              <a:t>analýza dvou protikladných postav herců, doba 1. světové války</a:t>
            </a:r>
          </a:p>
          <a:p>
            <a:pPr marL="0" indent="0">
              <a:buNone/>
            </a:pPr>
            <a:r>
              <a:rPr lang="cs-CZ" b="1" u="sng" dirty="0" smtClean="0"/>
              <a:t>Anna proletářka </a:t>
            </a:r>
            <a:r>
              <a:rPr lang="cs-CZ" dirty="0" smtClean="0"/>
              <a:t>– obraz politické situace 20.let </a:t>
            </a:r>
          </a:p>
          <a:p>
            <a:r>
              <a:rPr lang="cs-CZ" dirty="0" smtClean="0"/>
              <a:t>ideologická agitační próza v duchu socialistického realismu,</a:t>
            </a:r>
          </a:p>
          <a:p>
            <a:r>
              <a:rPr lang="cs-CZ" dirty="0" smtClean="0"/>
              <a:t>vývoj venkovské dívky v uvědomělou bojovnici revolucionářku; schematismus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72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IVAN OLBRACHT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30. léta </a:t>
            </a:r>
            <a:r>
              <a:rPr lang="cs-CZ" sz="3600" dirty="0" smtClean="0"/>
              <a:t>(</a:t>
            </a:r>
            <a:r>
              <a:rPr lang="cs-CZ" dirty="0" smtClean="0"/>
              <a:t>zájem o Podkarpatskou Rus): </a:t>
            </a:r>
          </a:p>
          <a:p>
            <a:pPr marL="0" indent="0">
              <a:buNone/>
            </a:pPr>
            <a:r>
              <a:rPr lang="cs-CZ" b="1" u="sng" dirty="0" smtClean="0"/>
              <a:t>Země beze jména, Hory a staletí </a:t>
            </a:r>
            <a:r>
              <a:rPr lang="cs-CZ" dirty="0" smtClean="0"/>
              <a:t>– reportáže, základ pro román</a:t>
            </a:r>
          </a:p>
          <a:p>
            <a:pPr marL="0" indent="0">
              <a:buNone/>
            </a:pPr>
            <a:r>
              <a:rPr lang="cs-CZ" b="1" u="sng" dirty="0" smtClean="0"/>
              <a:t>Nikola Šuhaj loupežník </a:t>
            </a:r>
            <a:r>
              <a:rPr lang="cs-CZ" dirty="0" smtClean="0"/>
              <a:t>– baladický román  z konce       1. svět. války, vesnice Koločava</a:t>
            </a:r>
          </a:p>
          <a:p>
            <a:r>
              <a:rPr lang="cs-CZ" dirty="0" smtClean="0"/>
              <a:t>Dvě dějová pásma: vlastní příběh Nikolův +  mýtus o nezranitelnosti hrdiny zbojníka = ztělesnění touhy lidí  po svobodě</a:t>
            </a:r>
          </a:p>
          <a:p>
            <a:r>
              <a:rPr lang="cs-CZ" dirty="0" smtClean="0"/>
              <a:t>Osud Nikoly, jeho bratra Jury a ženy Eržiky = osud celého kraje; scény ze života Židů, vojsko, četnictvo; charakteristika kraje, země – krásná, ale nešťastná</a:t>
            </a:r>
          </a:p>
          <a:p>
            <a:pPr marL="0" indent="0">
              <a:buNone/>
            </a:pPr>
            <a:r>
              <a:rPr lang="cs-CZ" b="1" u="sng" dirty="0" smtClean="0"/>
              <a:t>Golet v údolí </a:t>
            </a:r>
            <a:r>
              <a:rPr lang="cs-CZ" dirty="0" smtClean="0"/>
              <a:t>– tři povídky ze života ortodoxních Židů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22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IVAN OLBRACHT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251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Za okupace </a:t>
            </a:r>
            <a:r>
              <a:rPr lang="cs-CZ" dirty="0" smtClean="0"/>
              <a:t>(určeno zejména dětem):</a:t>
            </a:r>
          </a:p>
          <a:p>
            <a:pPr marL="0" indent="0">
              <a:buNone/>
            </a:pPr>
            <a:r>
              <a:rPr lang="cs-CZ" b="1" u="sng" dirty="0" smtClean="0"/>
              <a:t>Biblické příběhy, Čtení z Bible kralické </a:t>
            </a:r>
            <a:r>
              <a:rPr lang="cs-CZ" dirty="0" smtClean="0"/>
              <a:t>– převyprávění textů Starého zákona</a:t>
            </a:r>
          </a:p>
          <a:p>
            <a:pPr marL="0" indent="0">
              <a:buNone/>
            </a:pPr>
            <a:r>
              <a:rPr lang="cs-CZ" b="1" u="sng" dirty="0" smtClean="0"/>
              <a:t>Ze starých letopisů </a:t>
            </a:r>
            <a:r>
              <a:rPr lang="cs-CZ" dirty="0" smtClean="0"/>
              <a:t>– převyprávění pověstí                 z Kosmovy a Hájkovy kroniky, posílení národního sebevědomí v době okupace</a:t>
            </a:r>
          </a:p>
          <a:p>
            <a:pPr marL="0" indent="0">
              <a:buNone/>
            </a:pPr>
            <a:r>
              <a:rPr lang="cs-CZ" b="1" u="sng" dirty="0" smtClean="0"/>
              <a:t>O mudrci </a:t>
            </a:r>
            <a:r>
              <a:rPr lang="cs-CZ" b="1" u="sng" dirty="0" err="1" smtClean="0"/>
              <a:t>Bidpajovi</a:t>
            </a:r>
            <a:r>
              <a:rPr lang="cs-CZ" b="1" u="sng" dirty="0" smtClean="0"/>
              <a:t> a jeho zvířátkách </a:t>
            </a:r>
            <a:r>
              <a:rPr lang="cs-CZ" dirty="0" smtClean="0"/>
              <a:t>– staroindické bajky</a:t>
            </a:r>
          </a:p>
          <a:p>
            <a:pPr marL="0" indent="0">
              <a:buNone/>
            </a:pPr>
            <a:r>
              <a:rPr lang="cs-CZ" b="1" u="sng" dirty="0" smtClean="0"/>
              <a:t>Dobyvatel</a:t>
            </a:r>
            <a:r>
              <a:rPr lang="cs-CZ" dirty="0" smtClean="0"/>
              <a:t> – o dobývání Mexika španělským dobrodruhem </a:t>
            </a:r>
            <a:r>
              <a:rPr lang="cs-CZ" dirty="0" err="1" smtClean="0"/>
              <a:t>Cortézem</a:t>
            </a:r>
            <a:r>
              <a:rPr lang="cs-CZ" dirty="0" smtClean="0"/>
              <a:t> (převyprávění knihy amerického historika W. H. </a:t>
            </a:r>
            <a:r>
              <a:rPr lang="cs-CZ" dirty="0" err="1" smtClean="0"/>
              <a:t>Prescotta</a:t>
            </a:r>
            <a:r>
              <a:rPr lang="cs-CZ" dirty="0" smtClean="0"/>
              <a:t> Dějiny dobytí Mexika)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76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MARIE MAJEROVÁ (1882 – 1967)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prozaička, publicistka</a:t>
            </a:r>
          </a:p>
          <a:p>
            <a:r>
              <a:rPr lang="cs-CZ" dirty="0" smtClean="0"/>
              <a:t>sblížila se s anarchistickým kroužkem okolo       S. K. Neumanna, angažovala se                               v sociálnědemokratickém hnutí, později v KSČ, 1929 rozchod</a:t>
            </a:r>
          </a:p>
          <a:p>
            <a:r>
              <a:rPr lang="cs-CZ" dirty="0" smtClean="0"/>
              <a:t>redaktorka Rudého práva (divadelní referáty, dětský koutek)</a:t>
            </a:r>
          </a:p>
          <a:p>
            <a:r>
              <a:rPr lang="cs-CZ" dirty="0" smtClean="0"/>
              <a:t>od 30.let se věnuje literatuře</a:t>
            </a:r>
          </a:p>
          <a:p>
            <a:r>
              <a:rPr lang="cs-CZ" dirty="0" smtClean="0"/>
              <a:t>po r. 1945 návrat do KSČ, funkcionářka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95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MARIE MAJEROVÁ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325112"/>
          </a:xfrm>
        </p:spPr>
        <p:txBody>
          <a:bodyPr>
            <a:normAutofit fontScale="70000" lnSpcReduction="20000"/>
          </a:bodyPr>
          <a:lstStyle/>
          <a:p>
            <a:r>
              <a:rPr lang="cs-CZ" b="1" u="sng" dirty="0" smtClean="0"/>
              <a:t>Panenství </a:t>
            </a:r>
            <a:r>
              <a:rPr lang="cs-CZ" dirty="0" smtClean="0"/>
              <a:t>– povídky, individuální osudy žen</a:t>
            </a:r>
          </a:p>
          <a:p>
            <a:r>
              <a:rPr lang="cs-CZ" b="1" u="sng" dirty="0" smtClean="0"/>
              <a:t>Náměstí republiky </a:t>
            </a:r>
            <a:r>
              <a:rPr lang="cs-CZ" dirty="0" smtClean="0"/>
              <a:t>– román z pařížského prostředí, vliv anarchismu</a:t>
            </a:r>
          </a:p>
          <a:p>
            <a:r>
              <a:rPr lang="cs-CZ" b="1" u="sng" dirty="0" smtClean="0"/>
              <a:t>Nejkrásnější svět </a:t>
            </a:r>
            <a:r>
              <a:rPr lang="cs-CZ" dirty="0" smtClean="0"/>
              <a:t>– obraz politických událostí 20.let, myšlenkové a citové zrání mladé ženy (Lenka </a:t>
            </a:r>
            <a:r>
              <a:rPr lang="cs-CZ" dirty="0" err="1" smtClean="0"/>
              <a:t>Bilanská</a:t>
            </a:r>
            <a:r>
              <a:rPr lang="cs-CZ" dirty="0" smtClean="0"/>
              <a:t>)</a:t>
            </a:r>
          </a:p>
          <a:p>
            <a:r>
              <a:rPr lang="cs-CZ" b="1" u="sng" dirty="0" smtClean="0"/>
              <a:t>Přehrada</a:t>
            </a:r>
            <a:r>
              <a:rPr lang="cs-CZ" dirty="0" smtClean="0"/>
              <a:t> – utopický román</a:t>
            </a:r>
          </a:p>
          <a:p>
            <a:r>
              <a:rPr lang="cs-CZ" b="1" u="sng" dirty="0" smtClean="0"/>
              <a:t>Siréna </a:t>
            </a:r>
            <a:r>
              <a:rPr lang="cs-CZ" dirty="0" smtClean="0"/>
              <a:t>– románová kronika několika generací  dělnické rodiny Hudců</a:t>
            </a:r>
          </a:p>
          <a:p>
            <a:r>
              <a:rPr lang="cs-CZ" dirty="0" smtClean="0"/>
              <a:t>obraz vývoje Kladenska do 1. svět. války  - přeměna v průmyslovou oblast</a:t>
            </a:r>
          </a:p>
          <a:p>
            <a:r>
              <a:rPr lang="cs-CZ" dirty="0" smtClean="0"/>
              <a:t>prolínání časových a dějových pásem, střídání vypravěčů, využití kladenského nářečí a hornických a hutnických termínů</a:t>
            </a:r>
          </a:p>
          <a:p>
            <a:r>
              <a:rPr lang="cs-CZ" b="1" u="sng" dirty="0" smtClean="0"/>
              <a:t>Havířská balada </a:t>
            </a:r>
            <a:r>
              <a:rPr lang="cs-CZ" dirty="0" smtClean="0"/>
              <a:t>– volné pokračování Sirény, sevřená novela         o osudu rodiny Rudly Hudce, obraz hornické bídy</a:t>
            </a:r>
          </a:p>
          <a:p>
            <a:r>
              <a:rPr lang="cs-CZ" dirty="0" smtClean="0"/>
              <a:t>střídání vypravěčských pásem, zvláštní dialog, vnitřní monolog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24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MARIE MAJEROVÁ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Tvorba pro děti:</a:t>
            </a:r>
          </a:p>
          <a:p>
            <a:r>
              <a:rPr lang="cs-CZ" b="1" u="sng" dirty="0" smtClean="0"/>
              <a:t>Robinsonka</a:t>
            </a:r>
            <a:r>
              <a:rPr lang="cs-CZ" dirty="0" smtClean="0"/>
              <a:t> – příběh dívky</a:t>
            </a:r>
          </a:p>
          <a:p>
            <a:r>
              <a:rPr lang="cs-CZ" b="1" u="sng" dirty="0" smtClean="0"/>
              <a:t>Bruno</a:t>
            </a:r>
            <a:r>
              <a:rPr lang="cs-CZ" dirty="0" smtClean="0"/>
              <a:t> čili Dobrodružství německého hocha       v české vesnici</a:t>
            </a:r>
          </a:p>
          <a:p>
            <a:r>
              <a:rPr lang="cs-CZ" b="1" u="sng" dirty="0" smtClean="0"/>
              <a:t>Čarovný svět </a:t>
            </a:r>
            <a:r>
              <a:rPr lang="cs-CZ" dirty="0" smtClean="0"/>
              <a:t>– výbor ze světových pohádek</a:t>
            </a:r>
          </a:p>
          <a:p>
            <a:r>
              <a:rPr lang="cs-CZ" b="1" u="sng" dirty="0" smtClean="0"/>
              <a:t>Zlatý pramen, Nespokojený králíček </a:t>
            </a:r>
            <a:r>
              <a:rPr lang="cs-CZ" dirty="0" smtClean="0"/>
              <a:t>- pohádky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69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MARIE PUJMANOVÁ (1893 – 1958)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2511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prozaička, básnířka, literární kritička</a:t>
            </a:r>
          </a:p>
          <a:p>
            <a:r>
              <a:rPr lang="cs-CZ" dirty="0" smtClean="0"/>
              <a:t>na její literární vývoj měla vliv Božena Benešová a literární kritik F. X. Šalda</a:t>
            </a:r>
          </a:p>
          <a:p>
            <a:r>
              <a:rPr lang="cs-CZ" b="1" dirty="0" smtClean="0"/>
              <a:t>DÍLO:</a:t>
            </a:r>
          </a:p>
          <a:p>
            <a:r>
              <a:rPr lang="cs-CZ" b="1" u="sng" dirty="0" smtClean="0"/>
              <a:t>Pod křídly </a:t>
            </a:r>
            <a:r>
              <a:rPr lang="cs-CZ" dirty="0" smtClean="0"/>
              <a:t>– vzpomínková kniha </a:t>
            </a:r>
          </a:p>
          <a:p>
            <a:r>
              <a:rPr lang="cs-CZ" b="1" u="sng" dirty="0" smtClean="0"/>
              <a:t>Pacientka doktora </a:t>
            </a:r>
            <a:r>
              <a:rPr lang="cs-CZ" b="1" u="sng" dirty="0" err="1" smtClean="0"/>
              <a:t>Hegla</a:t>
            </a:r>
            <a:r>
              <a:rPr lang="cs-CZ" b="1" u="sng" dirty="0" smtClean="0"/>
              <a:t> </a:t>
            </a:r>
            <a:r>
              <a:rPr lang="cs-CZ" dirty="0" smtClean="0"/>
              <a:t>– povídka proti maloměšťácké morálce, práva svobodné matky</a:t>
            </a:r>
          </a:p>
          <a:p>
            <a:r>
              <a:rPr lang="cs-CZ" b="1" u="sng" dirty="0" smtClean="0"/>
              <a:t>Lidé na křižovatce, Hra s ohněm, Život proti smrti </a:t>
            </a:r>
            <a:r>
              <a:rPr lang="cs-CZ" dirty="0" smtClean="0"/>
              <a:t>– románová trilogie, události od 20. let do konce 2. svět</a:t>
            </a:r>
            <a:r>
              <a:rPr lang="cs-CZ" dirty="0"/>
              <a:t>.</a:t>
            </a:r>
            <a:r>
              <a:rPr lang="cs-CZ" dirty="0" smtClean="0"/>
              <a:t> války</a:t>
            </a:r>
          </a:p>
          <a:p>
            <a:r>
              <a:rPr lang="cs-CZ" dirty="0" smtClean="0"/>
              <a:t>nejzdařilejší 1. díl, zvláště ve 3. díle tendence schematizovat</a:t>
            </a:r>
          </a:p>
          <a:p>
            <a:r>
              <a:rPr lang="cs-CZ" b="1" u="sng" dirty="0" smtClean="0"/>
              <a:t>Předtucha</a:t>
            </a:r>
            <a:r>
              <a:rPr lang="cs-CZ" dirty="0" smtClean="0"/>
              <a:t> – novela, obraz psychologie dospívání, střetnutí zájmů rodičů  a dětí</a:t>
            </a:r>
          </a:p>
          <a:p>
            <a:r>
              <a:rPr lang="cs-CZ" b="1" u="sng" dirty="0" smtClean="0"/>
              <a:t>Sestra Alena </a:t>
            </a:r>
            <a:r>
              <a:rPr lang="cs-CZ" dirty="0" smtClean="0"/>
              <a:t>– novela z lékařského prostředí</a:t>
            </a:r>
          </a:p>
          <a:p>
            <a:r>
              <a:rPr lang="cs-CZ" i="1" dirty="0" smtClean="0"/>
              <a:t>Poezie</a:t>
            </a:r>
            <a:r>
              <a:rPr lang="cs-CZ" dirty="0" smtClean="0"/>
              <a:t>: verše o Praze – </a:t>
            </a:r>
            <a:r>
              <a:rPr lang="cs-CZ" b="1" u="sng" dirty="0" smtClean="0"/>
              <a:t>Vyznání lásky, Praha</a:t>
            </a:r>
            <a:r>
              <a:rPr lang="cs-CZ" dirty="0" smtClean="0"/>
              <a:t>, lyrickoepická skladba </a:t>
            </a:r>
            <a:r>
              <a:rPr lang="cs-CZ" b="1" u="sng" dirty="0" smtClean="0"/>
              <a:t>Paní</a:t>
            </a:r>
            <a:r>
              <a:rPr lang="cs-CZ" dirty="0" smtClean="0"/>
              <a:t> </a:t>
            </a:r>
            <a:r>
              <a:rPr lang="cs-CZ" b="1" u="sng" dirty="0" err="1" smtClean="0"/>
              <a:t>Curierová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024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KAREL NOVÝ (1890 – 1980)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prozaik, novinář</a:t>
            </a:r>
          </a:p>
          <a:p>
            <a:r>
              <a:rPr lang="cs-CZ" dirty="0" smtClean="0"/>
              <a:t>redaktor Českého slova, měsíčníku Panorama</a:t>
            </a:r>
          </a:p>
          <a:p>
            <a:r>
              <a:rPr lang="cs-CZ" dirty="0" smtClean="0"/>
              <a:t>za okupace v odboji, vězněm v KT</a:t>
            </a:r>
          </a:p>
          <a:p>
            <a:r>
              <a:rPr lang="cs-CZ" dirty="0" smtClean="0"/>
              <a:t>po r. 1945 redaktor Práce, 1952 – 1956 – šéfredaktor SNDK</a:t>
            </a:r>
          </a:p>
          <a:p>
            <a:r>
              <a:rPr lang="cs-CZ" b="1" dirty="0" smtClean="0"/>
              <a:t>DÍLO:</a:t>
            </a:r>
          </a:p>
          <a:p>
            <a:r>
              <a:rPr lang="cs-CZ" b="1" u="sng" dirty="0" smtClean="0"/>
              <a:t>Železný kruh </a:t>
            </a:r>
            <a:r>
              <a:rPr lang="cs-CZ" dirty="0" smtClean="0"/>
              <a:t>– románová trilogie z rodného Benešovska</a:t>
            </a:r>
          </a:p>
          <a:p>
            <a:r>
              <a:rPr lang="cs-CZ" dirty="0" smtClean="0"/>
              <a:t>Sociální téma: zápas chalupníků, kameníků, cihlářů                   s bezohledností majitelů konopišťského panství</a:t>
            </a:r>
          </a:p>
          <a:p>
            <a:r>
              <a:rPr lang="cs-CZ" b="1" u="sng" dirty="0" smtClean="0"/>
              <a:t>Chceme žít </a:t>
            </a:r>
            <a:r>
              <a:rPr lang="cs-CZ" dirty="0" smtClean="0"/>
              <a:t>– próza z období hospodářské krize</a:t>
            </a:r>
          </a:p>
          <a:p>
            <a:r>
              <a:rPr lang="cs-CZ" b="1" u="sng" dirty="0" smtClean="0"/>
              <a:t>Plamen a vítr </a:t>
            </a:r>
            <a:r>
              <a:rPr lang="cs-CZ" dirty="0" smtClean="0"/>
              <a:t>– románová kronika Benešova, autobiografické prvky</a:t>
            </a:r>
          </a:p>
          <a:p>
            <a:r>
              <a:rPr lang="cs-CZ" b="1" u="sng" dirty="0" smtClean="0"/>
              <a:t>Sarajevský atentát </a:t>
            </a:r>
            <a:r>
              <a:rPr lang="cs-CZ" dirty="0" smtClean="0"/>
              <a:t>– historie vzniku 1. světové války</a:t>
            </a:r>
          </a:p>
          <a:p>
            <a:r>
              <a:rPr lang="cs-CZ" b="1" u="sng" dirty="0" smtClean="0"/>
              <a:t>Rytíři a lapkové </a:t>
            </a:r>
            <a:r>
              <a:rPr lang="cs-CZ" dirty="0" smtClean="0"/>
              <a:t>– historický román </a:t>
            </a:r>
          </a:p>
          <a:p>
            <a:r>
              <a:rPr lang="cs-CZ" i="1" dirty="0" smtClean="0"/>
              <a:t>Pro děti</a:t>
            </a:r>
            <a:r>
              <a:rPr lang="cs-CZ" dirty="0" smtClean="0"/>
              <a:t>: </a:t>
            </a:r>
            <a:r>
              <a:rPr lang="cs-CZ" b="1" u="sng" dirty="0" smtClean="0"/>
              <a:t>Rybaříci na Modré zátoce, Potulný lovec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861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Kdo patří k představitelům sociální prózy (soc. realismu)?</a:t>
            </a:r>
          </a:p>
          <a:p>
            <a:r>
              <a:rPr lang="cs-CZ" dirty="0" smtClean="0"/>
              <a:t>2. Ke kterým dílům inspirovala I. Olbrachta návštěva Podkarpatské Rusi? Znáš některé z těchto děl z filmového zpracování?</a:t>
            </a:r>
          </a:p>
          <a:p>
            <a:r>
              <a:rPr lang="cs-CZ" dirty="0" smtClean="0"/>
              <a:t>3. Z jakého prostředí jsou díla M. Majerové Siréna a Havířská balada?</a:t>
            </a:r>
          </a:p>
          <a:p>
            <a:r>
              <a:rPr lang="cs-CZ" dirty="0" smtClean="0"/>
              <a:t>4. Které romány jsou </a:t>
            </a:r>
            <a:r>
              <a:rPr lang="cs-CZ" dirty="0" err="1" smtClean="0"/>
              <a:t>součástá</a:t>
            </a:r>
            <a:r>
              <a:rPr lang="cs-CZ" dirty="0" smtClean="0"/>
              <a:t> trilogie M. Pujmanové?</a:t>
            </a:r>
          </a:p>
          <a:p>
            <a:r>
              <a:rPr lang="cs-CZ" dirty="0" smtClean="0"/>
              <a:t>5. Která díla autorů sociální prózy jsou určena dětem?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39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– 2</a:t>
            </a:r>
          </a:p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</a:t>
            </a:r>
          </a:p>
          <a:p>
            <a:r>
              <a:rPr lang="cs-CZ" dirty="0" smtClean="0"/>
              <a:t>Havlíčkův Brod: Fragment, 3. vydání, ISBN 80 – 7200 – 332 - 1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066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162</TotalTime>
  <Words>1051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Prezentace aplikace PowerPoint</vt:lpstr>
      <vt:lpstr>ANOTACE</vt:lpstr>
      <vt:lpstr>LITERATURA 1. POLOVINY        20. STOLETÍ</vt:lpstr>
      <vt:lpstr>SOCÁLNÍ PRÓZA A SOCIALISTICKÝ REALISMUS</vt:lpstr>
      <vt:lpstr>IVAN OLBRACHT (1882 – 1952)</vt:lpstr>
      <vt:lpstr>IVAN OLBRACHT - DÍLO</vt:lpstr>
      <vt:lpstr>IVAN OLBRACHT - DÍLO</vt:lpstr>
      <vt:lpstr>IVAN OLBRACHT - DÍLO</vt:lpstr>
      <vt:lpstr>MARIE MAJEROVÁ (1882 – 1967)</vt:lpstr>
      <vt:lpstr>MARIE MAJEROVÁ - DÍLO</vt:lpstr>
      <vt:lpstr>MARIE MAJEROVÁ - DÍLO</vt:lpstr>
      <vt:lpstr>MARIE PUJMANOVÁ (1893 – 1958)</vt:lpstr>
      <vt:lpstr>KAREL NOVÝ (1890 – 1980)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19</cp:revision>
  <dcterms:created xsi:type="dcterms:W3CDTF">2013-07-01T04:44:12Z</dcterms:created>
  <dcterms:modified xsi:type="dcterms:W3CDTF">2013-07-03T08:03:45Z</dcterms:modified>
</cp:coreProperties>
</file>