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70" r:id="rId4"/>
    <p:sldId id="257" r:id="rId5"/>
    <p:sldId id="258" r:id="rId6"/>
    <p:sldId id="259" r:id="rId7"/>
    <p:sldId id="260" r:id="rId8"/>
    <p:sldId id="261" r:id="rId9"/>
    <p:sldId id="263" r:id="rId10"/>
    <p:sldId id="264" r:id="rId11"/>
    <p:sldId id="262" r:id="rId12"/>
    <p:sldId id="265" r:id="rId13"/>
    <p:sldId id="266" r:id="rId14"/>
    <p:sldId id="267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D3427617-E3DD-4499-8F4C-8ABA77B98642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DB40E044-BA19-4C4A-87DB-6718A06E29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27617-E3DD-4499-8F4C-8ABA77B98642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0E044-BA19-4C4A-87DB-6718A06E29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27617-E3DD-4499-8F4C-8ABA77B98642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0E044-BA19-4C4A-87DB-6718A06E29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27617-E3DD-4499-8F4C-8ABA77B98642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0E044-BA19-4C4A-87DB-6718A06E29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3427617-E3DD-4499-8F4C-8ABA77B98642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40E044-BA19-4C4A-87DB-6718A06E29A9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D3427617-E3DD-4499-8F4C-8ABA77B98642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DB40E044-BA19-4C4A-87DB-6718A06E29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27617-E3DD-4499-8F4C-8ABA77B98642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0E044-BA19-4C4A-87DB-6718A06E29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27617-E3DD-4499-8F4C-8ABA77B98642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0E044-BA19-4C4A-87DB-6718A06E29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27617-E3DD-4499-8F4C-8ABA77B98642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0E044-BA19-4C4A-87DB-6718A06E29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27617-E3DD-4499-8F4C-8ABA77B98642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0E044-BA19-4C4A-87DB-6718A06E29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27617-E3DD-4499-8F4C-8ABA77B98642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0E044-BA19-4C4A-87DB-6718A06E29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D3427617-E3DD-4499-8F4C-8ABA77B98642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DB40E044-BA19-4C4A-87DB-6718A06E29A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-13185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491880" y="206084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7864" y="2708920"/>
            <a:ext cx="49685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cap="all" dirty="0" smtClean="0"/>
              <a:t>Představitelé světového dramatu</a:t>
            </a:r>
            <a:endParaRPr lang="cs-CZ" cap="all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12705" y="3356992"/>
            <a:ext cx="45156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Literatura 1. poloviny 20. století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4005064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 ročník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73489" y="515719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Srpen 2012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24686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LITERATURA 1. POLOVINY        20.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PŘEDSTAVITELÉ </a:t>
            </a:r>
            <a:r>
              <a:rPr lang="cs-CZ" smtClean="0"/>
              <a:t>SVĚTOVÉHO DRAMATU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4659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této prezentaci se žáci seznámí s tvorbou předních světových dramatiků 1. poloviny 20. století. Prezentace je má motivovat k zájmu         o divadlo.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911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JJEAN GIRAUDOUX (1882 – 1944)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Francouzský dramatik, prozaik a diplomat</a:t>
            </a:r>
          </a:p>
          <a:p>
            <a:r>
              <a:rPr lang="cs-CZ" dirty="0" smtClean="0"/>
              <a:t>jeden z avantgardních autorů, který využíval moderních parafrází antických a biblických látek k myšlenkové i formální obrodě soudobého </a:t>
            </a:r>
            <a:r>
              <a:rPr lang="cs-CZ" dirty="0" err="1" smtClean="0"/>
              <a:t>dramati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DÍLO:</a:t>
            </a:r>
          </a:p>
          <a:p>
            <a:r>
              <a:rPr lang="cs-CZ" b="1" u="sng" dirty="0" smtClean="0"/>
              <a:t>Trójská válka </a:t>
            </a:r>
            <a:r>
              <a:rPr lang="cs-CZ" dirty="0" smtClean="0"/>
              <a:t>– varování před fašismem</a:t>
            </a:r>
          </a:p>
          <a:p>
            <a:r>
              <a:rPr lang="cs-CZ" b="1" u="sng" dirty="0" smtClean="0"/>
              <a:t>Bláznivá ze </a:t>
            </a:r>
            <a:r>
              <a:rPr lang="cs-CZ" b="1" u="sng" dirty="0" err="1" smtClean="0"/>
              <a:t>Chaillot</a:t>
            </a:r>
            <a:r>
              <a:rPr lang="cs-CZ" b="1" u="sng" dirty="0" smtClean="0"/>
              <a:t> </a:t>
            </a:r>
            <a:r>
              <a:rPr lang="cs-CZ" dirty="0" smtClean="0"/>
              <a:t>– poetické podobenství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7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JEAN ANOUILH (1910 – 1087)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francouzský dramatik</a:t>
            </a:r>
          </a:p>
          <a:p>
            <a:r>
              <a:rPr lang="cs-CZ" dirty="0" smtClean="0"/>
              <a:t>hry založeny na protikladu dvou světů: světa dětství, čistoty, chudoby, pravdy a spravedlnosti X přízemního sobeckého majetnictví, moci, peněz a kompromisu</a:t>
            </a:r>
          </a:p>
          <a:p>
            <a:pPr marL="0" indent="0">
              <a:buNone/>
            </a:pPr>
            <a:r>
              <a:rPr lang="cs-CZ" b="1" dirty="0" smtClean="0"/>
              <a:t>DÍLO:</a:t>
            </a:r>
          </a:p>
          <a:p>
            <a:r>
              <a:rPr lang="cs-CZ" b="1" u="sng" dirty="0" smtClean="0"/>
              <a:t>Ples zlodějů </a:t>
            </a:r>
            <a:r>
              <a:rPr lang="cs-CZ" dirty="0" smtClean="0"/>
              <a:t>– komedie</a:t>
            </a:r>
          </a:p>
          <a:p>
            <a:r>
              <a:rPr lang="cs-CZ" b="1" u="sng" dirty="0" err="1" smtClean="0"/>
              <a:t>Antigona</a:t>
            </a:r>
            <a:r>
              <a:rPr lang="cs-CZ" dirty="0" smtClean="0"/>
              <a:t> – oslava nekompromisního postoje proti zlu, uvedeno za okupace</a:t>
            </a:r>
          </a:p>
          <a:p>
            <a:r>
              <a:rPr lang="cs-CZ" b="1" u="sng" dirty="0" smtClean="0"/>
              <a:t>Tomáš </a:t>
            </a:r>
            <a:r>
              <a:rPr lang="cs-CZ" b="1" u="sng" dirty="0" err="1" smtClean="0"/>
              <a:t>Becket</a:t>
            </a:r>
            <a:r>
              <a:rPr lang="cs-CZ" b="1" u="sng" dirty="0" smtClean="0"/>
              <a:t> aneb Čest boží </a:t>
            </a:r>
            <a:r>
              <a:rPr lang="cs-CZ" dirty="0" smtClean="0"/>
              <a:t>– o konfliktu mezi anglickým králem Jindřichem II. a </a:t>
            </a:r>
            <a:r>
              <a:rPr lang="cs-CZ" dirty="0" err="1" smtClean="0"/>
              <a:t>tomášem</a:t>
            </a:r>
            <a:r>
              <a:rPr lang="cs-CZ" dirty="0" smtClean="0"/>
              <a:t> </a:t>
            </a:r>
            <a:r>
              <a:rPr lang="cs-CZ" dirty="0" err="1" smtClean="0"/>
              <a:t>Becketem</a:t>
            </a:r>
            <a:endParaRPr lang="cs-CZ" dirty="0" smtClean="0"/>
          </a:p>
          <a:p>
            <a:r>
              <a:rPr lang="cs-CZ" b="1" u="sng" dirty="0" smtClean="0"/>
              <a:t>Skřivánek</a:t>
            </a:r>
            <a:r>
              <a:rPr lang="cs-CZ" dirty="0" smtClean="0"/>
              <a:t> – drama s </a:t>
            </a:r>
            <a:r>
              <a:rPr lang="cs-CZ" dirty="0" err="1" smtClean="0"/>
              <a:t>útřední</a:t>
            </a:r>
            <a:r>
              <a:rPr lang="cs-CZ" dirty="0" smtClean="0"/>
              <a:t> postavou Johanky z Arku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6278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JEAN COCTEAU (1889 – 1963)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francouzský básník, prozaik, dramatik, divadelní a filmový scénárista</a:t>
            </a:r>
          </a:p>
          <a:p>
            <a:r>
              <a:rPr lang="cs-CZ" dirty="0" smtClean="0"/>
              <a:t>jedna z hlavních osobností francouzské umělecké avantgardy</a:t>
            </a:r>
          </a:p>
          <a:p>
            <a:pPr marL="0" indent="0">
              <a:buNone/>
            </a:pPr>
            <a:r>
              <a:rPr lang="cs-CZ" b="1" dirty="0" smtClean="0"/>
              <a:t>DÍLO:</a:t>
            </a:r>
          </a:p>
          <a:p>
            <a:r>
              <a:rPr lang="cs-CZ" b="1" u="sng" dirty="0" smtClean="0"/>
              <a:t>Svatebčané na </a:t>
            </a:r>
            <a:r>
              <a:rPr lang="cs-CZ" b="1" u="sng" dirty="0" err="1" smtClean="0"/>
              <a:t>Eiffelovce</a:t>
            </a:r>
            <a:r>
              <a:rPr lang="cs-CZ" b="1" u="sng" dirty="0" smtClean="0"/>
              <a:t> </a:t>
            </a:r>
            <a:r>
              <a:rPr lang="cs-CZ" dirty="0" smtClean="0"/>
              <a:t>– jednoaktovka, volně komponovaný celek mluveného slova, pantomimy, tance, hudby a dekorací</a:t>
            </a:r>
          </a:p>
          <a:p>
            <a:r>
              <a:rPr lang="cs-CZ" b="1" u="sng" dirty="0" smtClean="0"/>
              <a:t>Věčný návrat, Kráska a zvíře </a:t>
            </a:r>
            <a:r>
              <a:rPr lang="cs-CZ" dirty="0" smtClean="0"/>
              <a:t>- filmy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0836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ALFRÉD JARRY (1873 – 1907)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francouzský básník a dramatik</a:t>
            </a:r>
          </a:p>
          <a:p>
            <a:r>
              <a:rPr lang="cs-CZ" dirty="0" smtClean="0"/>
              <a:t>bohémský život</a:t>
            </a:r>
          </a:p>
          <a:p>
            <a:r>
              <a:rPr lang="cs-CZ" dirty="0"/>
              <a:t>s</a:t>
            </a:r>
            <a:r>
              <a:rPr lang="cs-CZ" dirty="0" smtClean="0"/>
              <a:t>vými hrami se stal předchůdcem absurdního dramatu</a:t>
            </a:r>
          </a:p>
          <a:p>
            <a:pPr marL="0" indent="0">
              <a:buNone/>
            </a:pPr>
            <a:r>
              <a:rPr lang="cs-CZ" b="1" u="sng" dirty="0" smtClean="0"/>
              <a:t>DÍLO:</a:t>
            </a:r>
          </a:p>
          <a:p>
            <a:r>
              <a:rPr lang="cs-CZ" b="1" u="sng" dirty="0" smtClean="0"/>
              <a:t>Král </a:t>
            </a:r>
            <a:r>
              <a:rPr lang="cs-CZ" b="1" u="sng" dirty="0" err="1" smtClean="0"/>
              <a:t>Ubu</a:t>
            </a:r>
            <a:r>
              <a:rPr lang="cs-CZ" b="1" u="sng" dirty="0" smtClean="0"/>
              <a:t> </a:t>
            </a:r>
            <a:r>
              <a:rPr lang="cs-CZ" dirty="0" smtClean="0"/>
              <a:t>– parodie na blbost, sprostotu a krutost plná humoru a poezie</a:t>
            </a:r>
          </a:p>
          <a:p>
            <a:r>
              <a:rPr lang="cs-CZ" dirty="0" smtClean="0"/>
              <a:t>předlohou byl profesor fyziky, který s oblibou pronášel směšné průpovídky</a:t>
            </a:r>
          </a:p>
          <a:p>
            <a:r>
              <a:rPr lang="cs-CZ" dirty="0" smtClean="0"/>
              <a:t>postupně vznikl celý „</a:t>
            </a:r>
            <a:r>
              <a:rPr lang="cs-CZ" dirty="0" err="1" smtClean="0"/>
              <a:t>ubuovský</a:t>
            </a:r>
            <a:r>
              <a:rPr lang="cs-CZ" dirty="0" smtClean="0"/>
              <a:t>“ cyklus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8429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GERHART HAUPTMANN (1862 – 1946)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německý dramatik, básník, prozaik a esejista</a:t>
            </a:r>
          </a:p>
          <a:p>
            <a:r>
              <a:rPr lang="cs-CZ" dirty="0" smtClean="0"/>
              <a:t>nositel Nobelovy ceny za literaturu (1912)</a:t>
            </a:r>
          </a:p>
          <a:p>
            <a:r>
              <a:rPr lang="cs-CZ" b="1" dirty="0" smtClean="0"/>
              <a:t>DÍLO:</a:t>
            </a:r>
          </a:p>
          <a:p>
            <a:r>
              <a:rPr lang="cs-CZ" b="1" u="sng" dirty="0" smtClean="0"/>
              <a:t>Před východem slunce </a:t>
            </a:r>
            <a:r>
              <a:rPr lang="cs-CZ" dirty="0" smtClean="0"/>
              <a:t>– problém úpadku náhle zbohatlé rodiny</a:t>
            </a:r>
          </a:p>
          <a:p>
            <a:r>
              <a:rPr lang="cs-CZ" b="1" u="sng" dirty="0" smtClean="0"/>
              <a:t>Tkalci</a:t>
            </a:r>
            <a:r>
              <a:rPr lang="cs-CZ" dirty="0" smtClean="0"/>
              <a:t> – sociální drama, vzpoura slezských tkalců  r. 1844, tkalci = kolektivní hrdina</a:t>
            </a:r>
          </a:p>
          <a:p>
            <a:r>
              <a:rPr lang="cs-CZ" b="1" u="sng" dirty="0" smtClean="0"/>
              <a:t>Bobří kožich </a:t>
            </a:r>
            <a:r>
              <a:rPr lang="cs-CZ" dirty="0" smtClean="0"/>
              <a:t>– populární „zlodějská komedie“       z berlínského proletářského prostředí</a:t>
            </a:r>
          </a:p>
          <a:p>
            <a:r>
              <a:rPr lang="cs-CZ" b="1" u="sng" dirty="0" smtClean="0"/>
              <a:t>Potopený zvon, Nebohý Jindřich </a:t>
            </a:r>
            <a:r>
              <a:rPr lang="cs-CZ" dirty="0" smtClean="0"/>
              <a:t>– dramata novoromantické etapy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7804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BERTOLT BRECHT (1898 – 1956)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německý dramatik, prozaik, básník, divadelní režisér, šéf divadla </a:t>
            </a:r>
            <a:r>
              <a:rPr lang="cs-CZ" dirty="0" err="1" smtClean="0"/>
              <a:t>Berliner</a:t>
            </a:r>
            <a:r>
              <a:rPr lang="cs-CZ" dirty="0" smtClean="0"/>
              <a:t> Ensemble, působil i v Mnichově, v období fašismu žil v emigraci</a:t>
            </a:r>
          </a:p>
          <a:p>
            <a:r>
              <a:rPr lang="cs-CZ" dirty="0" smtClean="0"/>
              <a:t>představitel avantgardy, tvůrce tzv. epického divadla</a:t>
            </a:r>
          </a:p>
          <a:p>
            <a:pPr marL="0" indent="0">
              <a:buNone/>
            </a:pPr>
            <a:r>
              <a:rPr lang="cs-CZ" b="1" dirty="0" smtClean="0"/>
              <a:t>DÍLO:</a:t>
            </a:r>
          </a:p>
          <a:p>
            <a:r>
              <a:rPr lang="cs-CZ" b="1" u="sng" dirty="0" smtClean="0"/>
              <a:t>Žebrácká opera </a:t>
            </a:r>
            <a:r>
              <a:rPr lang="cs-CZ" dirty="0" smtClean="0"/>
              <a:t>– na motivy angl. dramatika J. </a:t>
            </a:r>
            <a:r>
              <a:rPr lang="cs-CZ" dirty="0" err="1" smtClean="0"/>
              <a:t>Gaxe</a:t>
            </a:r>
            <a:r>
              <a:rPr lang="cs-CZ" dirty="0" smtClean="0"/>
              <a:t>, hudba Kurt </a:t>
            </a:r>
            <a:r>
              <a:rPr lang="cs-CZ" dirty="0" err="1" smtClean="0"/>
              <a:t>Weill</a:t>
            </a:r>
            <a:r>
              <a:rPr lang="cs-CZ" dirty="0" smtClean="0"/>
              <a:t> – příběh legendárního lapky </a:t>
            </a:r>
            <a:r>
              <a:rPr lang="cs-CZ" dirty="0" err="1" smtClean="0"/>
              <a:t>Mackieho</a:t>
            </a:r>
            <a:r>
              <a:rPr lang="cs-CZ" dirty="0" smtClean="0"/>
              <a:t> </a:t>
            </a:r>
            <a:r>
              <a:rPr lang="cs-CZ" dirty="0" err="1" smtClean="0"/>
              <a:t>Messera</a:t>
            </a:r>
            <a:endParaRPr lang="cs-CZ" dirty="0" smtClean="0"/>
          </a:p>
          <a:p>
            <a:r>
              <a:rPr lang="cs-CZ" b="1" u="sng" dirty="0" smtClean="0"/>
              <a:t>Strach a bída Třetí říše, Zadržitelný vzestup Artura </a:t>
            </a:r>
            <a:r>
              <a:rPr lang="cs-CZ" b="1" u="sng" dirty="0" err="1" smtClean="0"/>
              <a:t>Uie</a:t>
            </a:r>
            <a:r>
              <a:rPr lang="cs-CZ" b="1" u="sng" dirty="0" smtClean="0"/>
              <a:t> </a:t>
            </a:r>
            <a:r>
              <a:rPr lang="cs-CZ" dirty="0" smtClean="0"/>
              <a:t>– varování před fašismem</a:t>
            </a:r>
          </a:p>
          <a:p>
            <a:r>
              <a:rPr lang="cs-CZ" b="1" u="sng" dirty="0" smtClean="0"/>
              <a:t>Matka Kuráž a její děti </a:t>
            </a:r>
            <a:r>
              <a:rPr lang="cs-CZ" dirty="0" smtClean="0"/>
              <a:t>– kronika třicetileté války</a:t>
            </a:r>
          </a:p>
          <a:p>
            <a:r>
              <a:rPr lang="cs-CZ" b="1" u="sng" dirty="0" smtClean="0"/>
              <a:t>Život Galileův </a:t>
            </a:r>
            <a:r>
              <a:rPr lang="cs-CZ" dirty="0" smtClean="0"/>
              <a:t>– dramatické podobenství</a:t>
            </a:r>
          </a:p>
          <a:p>
            <a:r>
              <a:rPr lang="cs-CZ" b="1" u="sng" dirty="0" smtClean="0"/>
              <a:t>Kavkazský křídový kruh </a:t>
            </a:r>
            <a:r>
              <a:rPr lang="cs-CZ" dirty="0" smtClean="0"/>
              <a:t>– na motiv šalamounského příběhu o sporu o pravé a nepravé dítě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7822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0668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GEORGE BERNARD SHAW (1856 – 1950)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anglický dramatik, kritik a esejista irského původu</a:t>
            </a:r>
          </a:p>
          <a:p>
            <a:r>
              <a:rPr lang="cs-CZ" dirty="0" smtClean="0"/>
              <a:t>nositel Nobelovy ceny za literaturu (1925)na scénu přináší znepokojivé sociální a mravní otázky, odhaloval falešnost společenského pozlátka</a:t>
            </a:r>
          </a:p>
          <a:p>
            <a:pPr marL="0" indent="0">
              <a:buNone/>
            </a:pPr>
            <a:r>
              <a:rPr lang="cs-CZ" b="1" dirty="0" smtClean="0"/>
              <a:t>DÍLO:</a:t>
            </a:r>
          </a:p>
          <a:p>
            <a:r>
              <a:rPr lang="cs-CZ" b="1" u="sng" dirty="0" smtClean="0"/>
              <a:t>Domy pana </a:t>
            </a:r>
            <a:r>
              <a:rPr lang="cs-CZ" b="1" u="sng" dirty="0" err="1" smtClean="0"/>
              <a:t>Sartoria</a:t>
            </a:r>
            <a:r>
              <a:rPr lang="cs-CZ" b="1" u="sng" dirty="0" smtClean="0"/>
              <a:t>, Živnost paní Warrenové </a:t>
            </a:r>
            <a:r>
              <a:rPr lang="cs-CZ" dirty="0" smtClean="0"/>
              <a:t>– útok na měšťáckou morálku</a:t>
            </a:r>
          </a:p>
          <a:p>
            <a:r>
              <a:rPr lang="cs-CZ" b="1" u="sng" dirty="0" smtClean="0"/>
              <a:t>Pekelník </a:t>
            </a:r>
            <a:r>
              <a:rPr lang="cs-CZ" dirty="0" smtClean="0"/>
              <a:t>– satira na militarismus</a:t>
            </a:r>
          </a:p>
          <a:p>
            <a:r>
              <a:rPr lang="cs-CZ" b="1" u="sng" dirty="0" smtClean="0"/>
              <a:t>Člověk a nadčlověk, Zpět k Metuzalémovi </a:t>
            </a:r>
            <a:r>
              <a:rPr lang="cs-CZ" dirty="0" smtClean="0"/>
              <a:t>– otázky biologického vývoje člověka a jeho výhled do budoucna</a:t>
            </a:r>
          </a:p>
          <a:p>
            <a:r>
              <a:rPr lang="cs-CZ" b="1" u="sng" dirty="0" err="1" smtClean="0"/>
              <a:t>Pygmalion</a:t>
            </a:r>
            <a:r>
              <a:rPr lang="cs-CZ" dirty="0" smtClean="0"/>
              <a:t> – komedie, příběh profesora fonetiky, který z květinářky vychová dámu (předloha muzikálu My Fair Lady)</a:t>
            </a:r>
          </a:p>
          <a:p>
            <a:r>
              <a:rPr lang="cs-CZ" b="1" u="sng" dirty="0" smtClean="0"/>
              <a:t>Svatá Jana </a:t>
            </a:r>
            <a:r>
              <a:rPr lang="cs-CZ" dirty="0" smtClean="0"/>
              <a:t>– historická hra o francouzské národní hrdince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3464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29600" cy="1066800"/>
          </a:xfrm>
        </p:spPr>
        <p:txBody>
          <a:bodyPr/>
          <a:lstStyle/>
          <a:p>
            <a:r>
              <a:rPr lang="cs-CZ" dirty="0" smtClean="0"/>
              <a:t>EUGENE O´ NEILL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32511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americký dramatik a herec</a:t>
            </a:r>
          </a:p>
          <a:p>
            <a:r>
              <a:rPr lang="cs-CZ" dirty="0" smtClean="0"/>
              <a:t>nositel Nobelovy ceny za literaturu (1936)</a:t>
            </a:r>
          </a:p>
          <a:p>
            <a:r>
              <a:rPr lang="cs-CZ" dirty="0" smtClean="0"/>
              <a:t>dramatik lidských duší pokřivených a ničených nelidskou civilizací</a:t>
            </a:r>
          </a:p>
          <a:p>
            <a:pPr marL="0" indent="0">
              <a:buNone/>
            </a:pPr>
            <a:r>
              <a:rPr lang="cs-CZ" b="1" dirty="0" smtClean="0"/>
              <a:t>DÍLO</a:t>
            </a:r>
            <a:r>
              <a:rPr lang="cs-CZ" dirty="0" smtClean="0"/>
              <a:t>:</a:t>
            </a:r>
          </a:p>
          <a:p>
            <a:r>
              <a:rPr lang="cs-CZ" b="1" u="sng" dirty="0" smtClean="0"/>
              <a:t>Císař Jones </a:t>
            </a:r>
            <a:r>
              <a:rPr lang="cs-CZ" dirty="0" smtClean="0"/>
              <a:t>– psychologické drama</a:t>
            </a:r>
          </a:p>
          <a:p>
            <a:r>
              <a:rPr lang="cs-CZ" b="1" u="sng" dirty="0" smtClean="0"/>
              <a:t>Dlouhá cesta dne do noci </a:t>
            </a:r>
            <a:r>
              <a:rPr lang="cs-CZ" dirty="0" smtClean="0"/>
              <a:t>– rodinné drama s autobiografickými prvky (vydáno po autorově smrti)</a:t>
            </a:r>
          </a:p>
          <a:p>
            <a:r>
              <a:rPr lang="cs-CZ" b="1" u="sng" dirty="0" smtClean="0"/>
              <a:t>Smutek sluší Elektře </a:t>
            </a:r>
            <a:r>
              <a:rPr lang="cs-CZ" dirty="0" smtClean="0"/>
              <a:t>– moderní parafráze antického mýtu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1517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066800"/>
          </a:xfrm>
        </p:spPr>
        <p:txBody>
          <a:bodyPr/>
          <a:lstStyle/>
          <a:p>
            <a:r>
              <a:rPr lang="cs-CZ" dirty="0" smtClean="0"/>
              <a:t>LUIGI PIRANDELLO (1867 – 1936)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3251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italská dramatik a prozaik</a:t>
            </a:r>
          </a:p>
          <a:p>
            <a:r>
              <a:rPr lang="cs-CZ" dirty="0" smtClean="0"/>
              <a:t>nositel Nobelovy ceny za literaturu (1934)</a:t>
            </a:r>
          </a:p>
          <a:p>
            <a:r>
              <a:rPr lang="cs-CZ" dirty="0" smtClean="0"/>
              <a:t>ve svých hrách uplatňoval relativistickou filozofii, předchůdce absurdního dramatu</a:t>
            </a:r>
          </a:p>
          <a:p>
            <a:pPr marL="0" indent="0">
              <a:buNone/>
            </a:pPr>
            <a:r>
              <a:rPr lang="cs-CZ" b="1" dirty="0" smtClean="0"/>
              <a:t>DÍLO:</a:t>
            </a:r>
          </a:p>
          <a:p>
            <a:r>
              <a:rPr lang="cs-CZ" b="1" u="sng" dirty="0" smtClean="0"/>
              <a:t>Šest postav hledá autora </a:t>
            </a:r>
            <a:r>
              <a:rPr lang="cs-CZ" dirty="0" smtClean="0"/>
              <a:t>– založeno na principu divadla na divadle</a:t>
            </a:r>
          </a:p>
          <a:p>
            <a:r>
              <a:rPr lang="cs-CZ" b="1" u="sng" dirty="0" smtClean="0"/>
              <a:t>Každý má svou pravdu, Jindřich IV., Dnes večer improvizujeme</a:t>
            </a:r>
            <a:r>
              <a:rPr lang="cs-CZ" dirty="0" smtClean="0"/>
              <a:t> – zkoumání možností a hranic lidského poznání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937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FEDERICO GARCÍA LORCA (1898 – 1936)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32511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španělský básník a dramatik</a:t>
            </a:r>
          </a:p>
          <a:p>
            <a:r>
              <a:rPr lang="cs-CZ" dirty="0" smtClean="0"/>
              <a:t>za občanské války popraven frankistickou policií</a:t>
            </a:r>
          </a:p>
          <a:p>
            <a:r>
              <a:rPr lang="cs-CZ" dirty="0" smtClean="0"/>
              <a:t>námětem her jsou zpravidla osudy žen a zmarňované a  nenaplněné lásky</a:t>
            </a:r>
          </a:p>
          <a:p>
            <a:r>
              <a:rPr lang="cs-CZ" b="1" dirty="0" smtClean="0"/>
              <a:t>DÍLO:</a:t>
            </a:r>
          </a:p>
          <a:p>
            <a:r>
              <a:rPr lang="cs-CZ" u="sng" dirty="0" smtClean="0"/>
              <a:t>Čarokrásná ševcová</a:t>
            </a:r>
          </a:p>
          <a:p>
            <a:r>
              <a:rPr lang="cs-CZ" b="1" u="sng" dirty="0" smtClean="0"/>
              <a:t>Krvavá svatba </a:t>
            </a:r>
            <a:r>
              <a:rPr lang="cs-CZ" dirty="0" smtClean="0"/>
              <a:t>– obraz folklorní slavnosti a tragédie andaluské svatby, nevěsta následuje muže, kterého miluje bez ohledu na neúprosný zákon morálky a cti</a:t>
            </a:r>
          </a:p>
          <a:p>
            <a:r>
              <a:rPr lang="cs-CZ" b="1" u="sng" dirty="0" smtClean="0"/>
              <a:t>Pláňka </a:t>
            </a:r>
            <a:r>
              <a:rPr lang="cs-CZ" dirty="0" smtClean="0"/>
              <a:t>– tragická vzpoura neplodné ženy</a:t>
            </a:r>
          </a:p>
          <a:p>
            <a:r>
              <a:rPr lang="cs-CZ" b="1" u="sng" dirty="0" smtClean="0"/>
              <a:t>Dům Bernardy Alby </a:t>
            </a:r>
            <a:r>
              <a:rPr lang="cs-CZ" dirty="0" smtClean="0"/>
              <a:t>– hra s tématem kruté mateřskosti, která je příčinou potlačeného sexu i nenaplněného milostného citu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6715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/>
          </a:bodyPr>
          <a:lstStyle/>
          <a:p>
            <a:r>
              <a:rPr lang="cs-CZ" dirty="0" smtClean="0"/>
              <a:t>1. Vyjmenujte představitele světového dramatu  1. poloviny 20. století.</a:t>
            </a:r>
          </a:p>
          <a:p>
            <a:r>
              <a:rPr lang="cs-CZ" dirty="0" smtClean="0"/>
              <a:t>2. Která je nejznámější hra A. </a:t>
            </a:r>
            <a:r>
              <a:rPr lang="cs-CZ" dirty="0" err="1" smtClean="0"/>
              <a:t>Jarryho</a:t>
            </a:r>
            <a:r>
              <a:rPr lang="cs-CZ" dirty="0" smtClean="0"/>
              <a:t>?</a:t>
            </a:r>
          </a:p>
          <a:p>
            <a:r>
              <a:rPr lang="cs-CZ" dirty="0" smtClean="0"/>
              <a:t>3. O kom je Žebrácká opera B. Brechta?        Které hry jsou varováním před fašismem?</a:t>
            </a:r>
          </a:p>
          <a:p>
            <a:r>
              <a:rPr lang="cs-CZ" dirty="0" smtClean="0"/>
              <a:t>4. Která hra G. B. Shawa byla předlohou muzikálu My Fair Lady?</a:t>
            </a:r>
          </a:p>
          <a:p>
            <a:r>
              <a:rPr lang="cs-CZ" dirty="0" smtClean="0"/>
              <a:t>5. Jaká témata zpracovává ve svých hrách           F. </a:t>
            </a:r>
            <a:r>
              <a:rPr lang="cs-CZ" dirty="0" err="1" smtClean="0"/>
              <a:t>García</a:t>
            </a:r>
            <a:r>
              <a:rPr lang="cs-CZ" dirty="0" smtClean="0"/>
              <a:t> </a:t>
            </a:r>
            <a:r>
              <a:rPr lang="cs-CZ" dirty="0" err="1" smtClean="0"/>
              <a:t>Lorca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1260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SOCHROVÁ Marie. </a:t>
            </a:r>
            <a:r>
              <a:rPr lang="cs-CZ" i="1" dirty="0" smtClean="0"/>
              <a:t>Literatura v kostce pro SŠ. </a:t>
            </a:r>
            <a:r>
              <a:rPr lang="cs-CZ" dirty="0" smtClean="0"/>
              <a:t>Havlíčkův Brod: Fragment, 2007, ISBN 978 – 80 – 253 – 0185 – 2</a:t>
            </a:r>
          </a:p>
          <a:p>
            <a:r>
              <a:rPr lang="cs-CZ" i="1" dirty="0" smtClean="0"/>
              <a:t>Odmaturuj z literatury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2002, ISBN 80 – 86285 - 37 – 5</a:t>
            </a:r>
          </a:p>
          <a:p>
            <a:r>
              <a:rPr lang="cs-CZ" dirty="0" smtClean="0"/>
              <a:t>KUDRYS Milan, FETTER W. Richard. </a:t>
            </a:r>
            <a:r>
              <a:rPr lang="cs-CZ" i="1" dirty="0" smtClean="0"/>
              <a:t>Nástin dějin literatury</a:t>
            </a:r>
            <a:r>
              <a:rPr lang="cs-CZ" dirty="0" smtClean="0"/>
              <a:t>. Praha: Fortuna, 1995, ISBN   80 – 7168 – 208 – X</a:t>
            </a:r>
          </a:p>
          <a:p>
            <a:r>
              <a:rPr lang="cs-CZ" dirty="0" smtClean="0"/>
              <a:t>KARPATSKÝ Dušan, KUDĚLKA Viktor. </a:t>
            </a:r>
            <a:r>
              <a:rPr lang="cs-CZ" i="1" dirty="0" smtClean="0"/>
              <a:t>Malý </a:t>
            </a:r>
            <a:r>
              <a:rPr lang="cs-CZ" i="1" smtClean="0"/>
              <a:t>labyrint </a:t>
            </a:r>
            <a:r>
              <a:rPr lang="cs-CZ" smtClean="0"/>
              <a:t> </a:t>
            </a:r>
            <a:r>
              <a:rPr lang="cs-CZ" dirty="0" smtClean="0"/>
              <a:t>Praha: Albatros</a:t>
            </a:r>
            <a:r>
              <a:rPr lang="cs-CZ" smtClean="0"/>
              <a:t>, 1997, ISBN 80 – 00 – 00527 - 1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8122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115</TotalTime>
  <Words>934</Words>
  <Application>Microsoft Office PowerPoint</Application>
  <PresentationFormat>Předvádění na obrazovce (4:3)</PresentationFormat>
  <Paragraphs>98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Urbanistický</vt:lpstr>
      <vt:lpstr>Prezentace aplikace PowerPoint</vt:lpstr>
      <vt:lpstr>LITERATURA 1. POLOVINY        20. STOLETÍ</vt:lpstr>
      <vt:lpstr>ANOTACE</vt:lpstr>
      <vt:lpstr>JJEAN GIRAUDOUX (1882 – 1944)</vt:lpstr>
      <vt:lpstr>JEAN ANOUILH (1910 – 1087)</vt:lpstr>
      <vt:lpstr>JEAN COCTEAU (1889 – 1963)</vt:lpstr>
      <vt:lpstr>ALFRÉD JARRY (1873 – 1907)</vt:lpstr>
      <vt:lpstr>GERHART HAUPTMANN (1862 – 1946)</vt:lpstr>
      <vt:lpstr>BERTOLT BRECHT (1898 – 1956)</vt:lpstr>
      <vt:lpstr>GEORGE BERNARD SHAW (1856 – 1950)</vt:lpstr>
      <vt:lpstr>EUGENE O´ NEILL</vt:lpstr>
      <vt:lpstr>LUIGI PIRANDELLO (1867 – 1936)</vt:lpstr>
      <vt:lpstr>FEDERICO GARCÍA LORCA (1898 – 1936)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LITERATURA 1. POLOVINY 20. STOLETÍ</dc:title>
  <dc:creator>UZIVATEL</dc:creator>
  <cp:lastModifiedBy>reznickovakarla</cp:lastModifiedBy>
  <cp:revision>18</cp:revision>
  <dcterms:created xsi:type="dcterms:W3CDTF">2013-07-01T08:38:55Z</dcterms:created>
  <dcterms:modified xsi:type="dcterms:W3CDTF">2013-07-03T07:59:33Z</dcterms:modified>
</cp:coreProperties>
</file>