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7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733140A-D998-4B6A-9D92-00AC20BC30C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9F8114E-AF43-4621-A2E7-093EA431FE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70644" y="655124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30405453"/>
              </p:ext>
            </p:extLst>
          </p:nvPr>
        </p:nvGraphicFramePr>
        <p:xfrm>
          <a:off x="1003393" y="1196752"/>
          <a:ext cx="7278502" cy="3636723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ČESKÉ DRAMA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82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Literatura 1. pol. 20. stol.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1.5.2012 –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33990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1.POLOVINY  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ČESKÉ DRAMA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438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Záměrem této prezentace je seznámení žáků        s divadelními scénami v 1. polovině 20. století,   a to jak s oficiálními, tak neoficiálními. Prezentace je zaměřena hlavně na divadla avantgardní (Osvobození divadlo a D 34),        má motivovat žáky ke vztahu k divadlu.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9974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OFICIÁLNÍ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zv. kamenná divadla s klasickým repertoárem</a:t>
            </a:r>
          </a:p>
          <a:p>
            <a:r>
              <a:rPr lang="cs-CZ" dirty="0" smtClean="0"/>
              <a:t>Městské divadlo na Vinohradech , Národní divadlo</a:t>
            </a:r>
          </a:p>
          <a:p>
            <a:r>
              <a:rPr lang="cs-CZ" dirty="0" smtClean="0"/>
              <a:t>vliv moderního světového dramatu</a:t>
            </a:r>
          </a:p>
          <a:p>
            <a:r>
              <a:rPr lang="cs-CZ" dirty="0" smtClean="0"/>
              <a:t>významní režiséři: Jaroslav Kvapil, Karel Hugo </a:t>
            </a:r>
            <a:r>
              <a:rPr lang="cs-CZ" dirty="0" err="1" smtClean="0"/>
              <a:t>Hillar</a:t>
            </a:r>
            <a:r>
              <a:rPr lang="cs-CZ" dirty="0" smtClean="0"/>
              <a:t> -  představitel divadelního expresionismu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64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OFICIÁLNÍ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i="1" dirty="0" smtClean="0"/>
              <a:t>impresionistické, vitalistické a poeticky náladové hry</a:t>
            </a:r>
          </a:p>
          <a:p>
            <a:r>
              <a:rPr lang="cs-CZ" b="1" u="sng" dirty="0" smtClean="0"/>
              <a:t>Jaroslav Kvapil </a:t>
            </a:r>
            <a:r>
              <a:rPr lang="cs-CZ" dirty="0" smtClean="0"/>
              <a:t>(1868 – 1950)- dramatik, režisér a dramaturg Národního divadla</a:t>
            </a:r>
          </a:p>
          <a:p>
            <a:endParaRPr lang="cs-CZ" dirty="0" smtClean="0"/>
          </a:p>
          <a:p>
            <a:r>
              <a:rPr lang="cs-CZ" b="1" u="sng" dirty="0" smtClean="0"/>
              <a:t>Princezna Pampeliška </a:t>
            </a:r>
            <a:r>
              <a:rPr lang="cs-CZ" dirty="0" smtClean="0"/>
              <a:t>–veršovaná impresionistická pohádková </a:t>
            </a:r>
            <a:r>
              <a:rPr lang="cs-CZ" dirty="0" smtClean="0"/>
              <a:t>hra </a:t>
            </a:r>
            <a:r>
              <a:rPr lang="cs-CZ" dirty="0" smtClean="0"/>
              <a:t>plná symbolů –  o oživlé dívce – květině, kterou rozfouká podzimní počasí</a:t>
            </a:r>
          </a:p>
          <a:p>
            <a:r>
              <a:rPr lang="cs-CZ" b="1" u="sng" dirty="0" smtClean="0"/>
              <a:t>Rusalka</a:t>
            </a:r>
            <a:r>
              <a:rPr lang="cs-CZ" dirty="0" smtClean="0"/>
              <a:t> – libreto k Dvořákově opeře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8647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OFICIÁLNÍ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/>
          <a:lstStyle/>
          <a:p>
            <a:r>
              <a:rPr lang="cs-CZ" i="1" dirty="0" smtClean="0"/>
              <a:t>psychologické drama</a:t>
            </a:r>
          </a:p>
          <a:p>
            <a:r>
              <a:rPr lang="cs-CZ" dirty="0" smtClean="0"/>
              <a:t>omezení přemíry zápletek v ději</a:t>
            </a:r>
          </a:p>
          <a:p>
            <a:r>
              <a:rPr lang="cs-CZ" b="1" u="sng" dirty="0" smtClean="0"/>
              <a:t>Jaroslav </a:t>
            </a:r>
            <a:r>
              <a:rPr lang="cs-CZ" b="1" u="sng" dirty="0" err="1" smtClean="0"/>
              <a:t>Hilbert</a:t>
            </a:r>
            <a:r>
              <a:rPr lang="cs-CZ" b="1" u="sng" dirty="0" smtClean="0"/>
              <a:t> </a:t>
            </a:r>
            <a:r>
              <a:rPr lang="cs-CZ" dirty="0" smtClean="0"/>
              <a:t>(1871 – 1936)</a:t>
            </a:r>
          </a:p>
          <a:p>
            <a:r>
              <a:rPr lang="cs-CZ" b="1" u="sng" dirty="0" smtClean="0"/>
              <a:t>Vina</a:t>
            </a:r>
            <a:r>
              <a:rPr lang="cs-CZ" dirty="0" smtClean="0"/>
              <a:t> – moderní tragédie, mravní problém a sebevražda svedené dívky, obžaloba měšťácké společnosti plné předsudků</a:t>
            </a:r>
          </a:p>
          <a:p>
            <a:r>
              <a:rPr lang="cs-CZ" dirty="0" smtClean="0"/>
              <a:t>forma klasické tragédie (5 postav, 1 měšťanský pokoj, časové rozmezí – odpoledne)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539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OFICIÁLNÍ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325112"/>
          </a:xfrm>
        </p:spPr>
        <p:txBody>
          <a:bodyPr>
            <a:normAutofit/>
          </a:bodyPr>
          <a:lstStyle/>
          <a:p>
            <a:r>
              <a:rPr lang="cs-CZ" i="1" dirty="0" smtClean="0"/>
              <a:t>Historické drama</a:t>
            </a:r>
          </a:p>
          <a:p>
            <a:r>
              <a:rPr lang="cs-CZ" dirty="0" smtClean="0"/>
              <a:t>realistické Aloise Jiráska</a:t>
            </a:r>
          </a:p>
          <a:p>
            <a:r>
              <a:rPr lang="cs-CZ" i="1" dirty="0" smtClean="0"/>
              <a:t>s prvky symbolismu</a:t>
            </a:r>
            <a:r>
              <a:rPr lang="cs-CZ" dirty="0" smtClean="0"/>
              <a:t>:</a:t>
            </a:r>
          </a:p>
          <a:p>
            <a:r>
              <a:rPr lang="cs-CZ" b="1" u="sng" dirty="0" smtClean="0"/>
              <a:t>Jiří Mahen </a:t>
            </a:r>
            <a:r>
              <a:rPr lang="cs-CZ" dirty="0" smtClean="0"/>
              <a:t>(1882 – 1939)</a:t>
            </a:r>
          </a:p>
          <a:p>
            <a:r>
              <a:rPr lang="cs-CZ" b="1" u="sng" dirty="0" smtClean="0"/>
              <a:t>Jánošík</a:t>
            </a:r>
            <a:r>
              <a:rPr lang="cs-CZ" dirty="0" smtClean="0"/>
              <a:t> – symbolická postava bojovníka      proti útisku, buřiče zbaveného baladických rysů = projev dobového sociálního protestu, anarchismu</a:t>
            </a:r>
          </a:p>
          <a:p>
            <a:r>
              <a:rPr lang="cs-CZ" b="1" u="sng" dirty="0" smtClean="0"/>
              <a:t>Dezertér</a:t>
            </a:r>
            <a:r>
              <a:rPr lang="cs-CZ" dirty="0" smtClean="0"/>
              <a:t> – protiválečná hra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551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OFICIÁLNÍ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325112"/>
          </a:xfrm>
        </p:spPr>
        <p:txBody>
          <a:bodyPr/>
          <a:lstStyle/>
          <a:p>
            <a:r>
              <a:rPr lang="cs-CZ" i="1" dirty="0" smtClean="0"/>
              <a:t>drama zástupů</a:t>
            </a:r>
          </a:p>
          <a:p>
            <a:r>
              <a:rPr lang="cs-CZ" b="1" u="sng" dirty="0" smtClean="0"/>
              <a:t>Arnošt Dvořák </a:t>
            </a:r>
            <a:r>
              <a:rPr lang="cs-CZ" dirty="0" smtClean="0"/>
              <a:t>(1881 – 1933)</a:t>
            </a:r>
          </a:p>
          <a:p>
            <a:r>
              <a:rPr lang="cs-CZ" b="1" u="sng" dirty="0" smtClean="0"/>
              <a:t>Husité</a:t>
            </a:r>
            <a:r>
              <a:rPr lang="cs-CZ" dirty="0" smtClean="0"/>
              <a:t> – v popředí davové děje  a hnutí (drama bez ústředního hrdiny), historie slouží jako kulisa k líčení povah hrdinů, jedinci jsou nositeli nadosobních idejí = podobenství k současnosti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162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066800"/>
          </a:xfrm>
        </p:spPr>
        <p:txBody>
          <a:bodyPr/>
          <a:lstStyle/>
          <a:p>
            <a:r>
              <a:rPr lang="cs-CZ" dirty="0" smtClean="0"/>
              <a:t>OFICIÁLNÍ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i="1" dirty="0" smtClean="0"/>
              <a:t>Tzv. vážné drama</a:t>
            </a:r>
          </a:p>
          <a:p>
            <a:r>
              <a:rPr lang="cs-CZ" b="1" u="sng" dirty="0" smtClean="0"/>
              <a:t>František Lan</a:t>
            </a:r>
            <a:r>
              <a:rPr lang="cs-CZ" dirty="0" smtClean="0"/>
              <a:t>ger (1888 – 1965)</a:t>
            </a:r>
          </a:p>
          <a:p>
            <a:r>
              <a:rPr lang="cs-CZ" b="1" u="sng" dirty="0" smtClean="0"/>
              <a:t>Periférie</a:t>
            </a:r>
            <a:r>
              <a:rPr lang="cs-CZ" dirty="0" smtClean="0"/>
              <a:t> – hra z pražského předměstí, o lidech na okraji společnosti; motiv zločinu a trestu, hledání spravedlnosti</a:t>
            </a:r>
          </a:p>
          <a:p>
            <a:r>
              <a:rPr lang="cs-CZ" b="1" u="sng" dirty="0" smtClean="0"/>
              <a:t>Jízdní hlídka </a:t>
            </a:r>
            <a:r>
              <a:rPr lang="cs-CZ" dirty="0" smtClean="0"/>
              <a:t>– legionářské téma</a:t>
            </a:r>
          </a:p>
          <a:p>
            <a:r>
              <a:rPr lang="cs-CZ" b="1" u="sng" dirty="0" smtClean="0"/>
              <a:t>Dvaasedmdesátka</a:t>
            </a:r>
            <a:r>
              <a:rPr lang="cs-CZ" dirty="0" smtClean="0"/>
              <a:t> – forma divadla na divadle,</a:t>
            </a:r>
          </a:p>
          <a:p>
            <a:r>
              <a:rPr lang="cs-CZ" dirty="0" smtClean="0"/>
              <a:t>žena ve vězení napíše hru jako rekonstrukci dramatu svého života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140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NEOFICIÁLNÍ SCÉNY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lidové zábavní divadlo, kabarety, šantány</a:t>
            </a:r>
          </a:p>
          <a:p>
            <a:r>
              <a:rPr lang="cs-CZ" i="1" dirty="0" smtClean="0"/>
              <a:t>Červená sedma </a:t>
            </a:r>
            <a:r>
              <a:rPr lang="cs-CZ" dirty="0" smtClean="0"/>
              <a:t>– pražský kabaretní soubor       (1910 -  1922)</a:t>
            </a:r>
          </a:p>
          <a:p>
            <a:r>
              <a:rPr lang="cs-CZ" b="1" u="sng" dirty="0" smtClean="0"/>
              <a:t>Jiří Červený </a:t>
            </a:r>
            <a:r>
              <a:rPr lang="cs-CZ" dirty="0" smtClean="0"/>
              <a:t>(skladatel </a:t>
            </a:r>
            <a:r>
              <a:rPr lang="cs-CZ" dirty="0" smtClean="0"/>
              <a:t>písní), </a:t>
            </a:r>
            <a:r>
              <a:rPr lang="cs-CZ" dirty="0" smtClean="0"/>
              <a:t>Eduard Bass</a:t>
            </a:r>
          </a:p>
          <a:p>
            <a:r>
              <a:rPr lang="cs-CZ" i="1" dirty="0" smtClean="0"/>
              <a:t>Revoluční scéna </a:t>
            </a:r>
            <a:r>
              <a:rPr lang="cs-CZ" dirty="0" smtClean="0"/>
              <a:t>(1920 – 1922) </a:t>
            </a:r>
          </a:p>
          <a:p>
            <a:r>
              <a:rPr lang="cs-CZ" b="1" u="sng" dirty="0" smtClean="0"/>
              <a:t>Emil Artur </a:t>
            </a:r>
            <a:r>
              <a:rPr lang="cs-CZ" b="1" u="sng" dirty="0" err="1" smtClean="0"/>
              <a:t>Longen</a:t>
            </a:r>
            <a:r>
              <a:rPr lang="cs-CZ" b="1" u="sng" dirty="0" smtClean="0"/>
              <a:t> </a:t>
            </a:r>
            <a:r>
              <a:rPr lang="cs-CZ" dirty="0" smtClean="0"/>
              <a:t>(1885 – 1936)</a:t>
            </a:r>
          </a:p>
          <a:p>
            <a:r>
              <a:rPr lang="cs-CZ" dirty="0" smtClean="0"/>
              <a:t>herec, režisér, scénárista – uvedl jako první dramatizaci Haškova Švejka, spolupracoval                s E. E. </a:t>
            </a:r>
            <a:r>
              <a:rPr lang="cs-CZ" dirty="0" err="1" smtClean="0"/>
              <a:t>Kischem</a:t>
            </a:r>
            <a:r>
              <a:rPr lang="cs-CZ" dirty="0" smtClean="0"/>
              <a:t> (Nanebevstoupení Tonky Šibenice), s Vlastou Burianem – filmový scénář C. a K. polní maršálek, Anton Špelec, ostrostřelec aj.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20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AVANTGARDNÍ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 pol. 20.let – protějšek tzv. kamenných divadel</a:t>
            </a:r>
          </a:p>
          <a:p>
            <a:r>
              <a:rPr lang="cs-CZ" dirty="0" smtClean="0"/>
              <a:t>vliv poetismu a dadaismu, inspirace městskou lidovou zábavou (kabaret, cirkus, klaunství, filmová groteska), divadlo tvůrčí (sepětí se životem, dialog s diváky)</a:t>
            </a:r>
          </a:p>
          <a:p>
            <a:r>
              <a:rPr lang="cs-CZ" b="1" u="sng" dirty="0" smtClean="0"/>
              <a:t>Významné scény:</a:t>
            </a:r>
          </a:p>
          <a:p>
            <a:r>
              <a:rPr lang="cs-CZ" b="1" dirty="0" smtClean="0"/>
              <a:t>Osvobozené divadlo</a:t>
            </a:r>
          </a:p>
          <a:p>
            <a:r>
              <a:rPr lang="cs-CZ" b="1" dirty="0" smtClean="0"/>
              <a:t>D 34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9984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OSVOBOZENÉ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vzniklo 1925, oficiálně 1926</a:t>
            </a:r>
          </a:p>
          <a:p>
            <a:r>
              <a:rPr lang="cs-CZ" dirty="0" smtClean="0"/>
              <a:t>autorský typ  divadla, snaha odpoutat se             od všech divadelních konvencí (oslabení děje, pásma komediálních scén nebo scénické básně)</a:t>
            </a:r>
          </a:p>
          <a:p>
            <a:r>
              <a:rPr lang="cs-CZ" dirty="0" smtClean="0"/>
              <a:t>Režiséři </a:t>
            </a:r>
            <a:r>
              <a:rPr lang="cs-CZ" b="1" dirty="0" smtClean="0"/>
              <a:t>Jiří </a:t>
            </a:r>
            <a:r>
              <a:rPr lang="cs-CZ" b="1" dirty="0" err="1" smtClean="0"/>
              <a:t>Frejka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b="1" dirty="0" smtClean="0"/>
              <a:t>Jindřich </a:t>
            </a:r>
            <a:r>
              <a:rPr lang="cs-CZ" b="1" dirty="0" err="1" smtClean="0"/>
              <a:t>Honzl</a:t>
            </a:r>
            <a:endParaRPr lang="cs-CZ" b="1" dirty="0" smtClean="0"/>
          </a:p>
          <a:p>
            <a:r>
              <a:rPr lang="cs-CZ" dirty="0" smtClean="0"/>
              <a:t>Autorská a herecká dvojice  </a:t>
            </a:r>
            <a:r>
              <a:rPr lang="cs-CZ" b="1" dirty="0" smtClean="0"/>
              <a:t>Jiří Voskovec </a:t>
            </a:r>
            <a:r>
              <a:rPr lang="cs-CZ" dirty="0" smtClean="0"/>
              <a:t>(1905 – 1981) a </a:t>
            </a:r>
            <a:r>
              <a:rPr lang="cs-CZ" b="1" dirty="0" smtClean="0"/>
              <a:t>Jan Werich </a:t>
            </a:r>
            <a:r>
              <a:rPr lang="cs-CZ" dirty="0" smtClean="0"/>
              <a:t>(1905 – 1980), jazzový komponista a klavírista </a:t>
            </a:r>
            <a:r>
              <a:rPr lang="cs-CZ" b="1" dirty="0" smtClean="0"/>
              <a:t>Jaroslav Ježek </a:t>
            </a:r>
            <a:r>
              <a:rPr lang="cs-CZ" dirty="0" smtClean="0"/>
              <a:t>(1906 – 1942)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1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OSVOBOZENÉ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první představení – </a:t>
            </a:r>
            <a:r>
              <a:rPr lang="cs-CZ" b="1" u="sng" dirty="0" smtClean="0"/>
              <a:t>Vest </a:t>
            </a:r>
            <a:r>
              <a:rPr lang="cs-CZ" b="1" u="sng" dirty="0" err="1" smtClean="0"/>
              <a:t>Pocket</a:t>
            </a:r>
            <a:r>
              <a:rPr lang="cs-CZ" b="1" u="sng" dirty="0" smtClean="0"/>
              <a:t> Revue </a:t>
            </a:r>
            <a:r>
              <a:rPr lang="cs-CZ" dirty="0" smtClean="0"/>
              <a:t>(Malá kapesní revue) – uvedena 1927</a:t>
            </a:r>
          </a:p>
          <a:p>
            <a:r>
              <a:rPr lang="cs-CZ" dirty="0" smtClean="0"/>
              <a:t>revuální parodie s dadaistickými a poetistickými prvky</a:t>
            </a:r>
          </a:p>
          <a:p>
            <a:r>
              <a:rPr lang="cs-CZ" dirty="0" smtClean="0"/>
              <a:t>uvolněná stavba – sled hereckých výstupů (ironických i lyrických), hudebních a tanečních čísel a scének, situační a jazyková komika, nevázaný humor, studentská recese (tzv. hlína, hovado), výsměch hlouposti, snobství, měšťáctví;</a:t>
            </a:r>
          </a:p>
          <a:p>
            <a:r>
              <a:rPr lang="cs-CZ" dirty="0" smtClean="0"/>
              <a:t>nadsázka, dvojsmyslnost slov, komické novotvary (napnelismus, </a:t>
            </a:r>
            <a:r>
              <a:rPr lang="cs-CZ" dirty="0" err="1" smtClean="0"/>
              <a:t>cukatura</a:t>
            </a:r>
            <a:r>
              <a:rPr lang="cs-CZ" dirty="0" smtClean="0"/>
              <a:t>), nonsensové výroky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49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OSVOBOZENÉ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Od 30.let </a:t>
            </a:r>
            <a:r>
              <a:rPr lang="cs-CZ" dirty="0" smtClean="0"/>
              <a:t>– politická satira zaměřená proti fašismu a totalitě, kritika diktatury, obhajoba demokracie</a:t>
            </a:r>
          </a:p>
          <a:p>
            <a:r>
              <a:rPr lang="cs-CZ" b="1" u="sng" dirty="0" smtClean="0"/>
              <a:t>Caesar</a:t>
            </a:r>
            <a:r>
              <a:rPr lang="cs-CZ" dirty="0" smtClean="0"/>
              <a:t> (o nedostatcích demokracie, protifašistické zaměření), </a:t>
            </a:r>
            <a:r>
              <a:rPr lang="cs-CZ" b="1" u="sng" dirty="0" smtClean="0"/>
              <a:t>Osel a stín </a:t>
            </a:r>
            <a:r>
              <a:rPr lang="cs-CZ" dirty="0" smtClean="0"/>
              <a:t>( spor o stín, útok na Hitlerovu diktaturu), </a:t>
            </a:r>
            <a:r>
              <a:rPr lang="cs-CZ" b="1" u="sng" dirty="0" smtClean="0"/>
              <a:t>Kat a blázen </a:t>
            </a:r>
            <a:r>
              <a:rPr lang="cs-CZ" dirty="0" smtClean="0"/>
              <a:t>(původ diktátora), </a:t>
            </a:r>
            <a:r>
              <a:rPr lang="cs-CZ" b="1" u="sng" dirty="0" smtClean="0"/>
              <a:t>Balada     z hadrů   </a:t>
            </a:r>
            <a:r>
              <a:rPr lang="cs-CZ" dirty="0" smtClean="0"/>
              <a:t>( F. Villon jako tribun lidu), </a:t>
            </a:r>
            <a:r>
              <a:rPr lang="cs-CZ" b="1" u="sng" dirty="0" smtClean="0"/>
              <a:t>Nebe na zemi </a:t>
            </a:r>
            <a:r>
              <a:rPr lang="cs-CZ" dirty="0" smtClean="0"/>
              <a:t>(hrozba války), </a:t>
            </a:r>
            <a:r>
              <a:rPr lang="cs-CZ" b="1" u="sng" dirty="0" smtClean="0"/>
              <a:t>Rub a líc </a:t>
            </a:r>
            <a:r>
              <a:rPr lang="cs-CZ" dirty="0" smtClean="0"/>
              <a:t>(krize a fašismus), </a:t>
            </a:r>
            <a:r>
              <a:rPr lang="cs-CZ" b="1" u="sng" dirty="0" smtClean="0"/>
              <a:t>Těžká Barbora </a:t>
            </a:r>
            <a:r>
              <a:rPr lang="cs-CZ" dirty="0" smtClean="0"/>
              <a:t>(téma kolaborace), </a:t>
            </a:r>
            <a:r>
              <a:rPr lang="cs-CZ" b="1" u="sng" dirty="0" smtClean="0"/>
              <a:t>Pěst na oko </a:t>
            </a:r>
            <a:r>
              <a:rPr lang="cs-CZ" dirty="0" smtClean="0"/>
              <a:t>(reakce        na události 1938, návrat k revuální formě)</a:t>
            </a:r>
          </a:p>
          <a:p>
            <a:r>
              <a:rPr lang="cs-CZ" dirty="0" smtClean="0"/>
              <a:t>nejaktuálnější hodnocení situace = improvizované dialogy před oponou, tzv. </a:t>
            </a:r>
            <a:r>
              <a:rPr lang="cs-CZ" b="1" dirty="0" smtClean="0"/>
              <a:t>forbíny</a:t>
            </a:r>
            <a:r>
              <a:rPr lang="cs-CZ" dirty="0" smtClean="0"/>
              <a:t>, předscény mezi jednotlivými dějstvími = bezprostřední kontakt s publikem, propojení jeviště s hledištěm, aktuální reakce na společenské a politické události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4741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OSVOBOZENÉ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návaznost na italskou </a:t>
            </a:r>
            <a:r>
              <a:rPr lang="cs-CZ" dirty="0" err="1" smtClean="0"/>
              <a:t>commedii</a:t>
            </a:r>
            <a:r>
              <a:rPr lang="cs-CZ" dirty="0" smtClean="0"/>
              <a:t> dell´arte a tradici amerických filmových grotesek, V+W v hrách procházejí historií a současností v roli lidových kumpánů a komentují nešvary, omyly, nehumánnost světa</a:t>
            </a:r>
          </a:p>
          <a:p>
            <a:r>
              <a:rPr lang="cs-CZ" dirty="0" smtClean="0"/>
              <a:t>součást textů – moderní melodické a rytmické písně (</a:t>
            </a:r>
            <a:r>
              <a:rPr lang="cs-CZ" i="1" dirty="0" smtClean="0"/>
              <a:t>David a Goliáš, Stonožka, Klobouk ve křoví</a:t>
            </a:r>
            <a:r>
              <a:rPr lang="cs-CZ" dirty="0" smtClean="0"/>
              <a:t>, </a:t>
            </a:r>
            <a:r>
              <a:rPr lang="cs-CZ" i="1" dirty="0" smtClean="0"/>
              <a:t>tmavomodrý svět, Svět patří nám </a:t>
            </a:r>
            <a:r>
              <a:rPr lang="cs-CZ" dirty="0" smtClean="0"/>
              <a:t>aj.)</a:t>
            </a:r>
          </a:p>
          <a:p>
            <a:r>
              <a:rPr lang="cs-CZ" dirty="0" smtClean="0"/>
              <a:t>1938 divadlo úředně zavřeno, emigrace V+W a         J. Ježka do USA = spolupráce s rozhlasem – prostřednictvím londýnského rozhlasu vysílány     tzv. </a:t>
            </a:r>
            <a:r>
              <a:rPr lang="cs-CZ" i="1" dirty="0" smtClean="0"/>
              <a:t>černé čtvrthodinky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49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OSVOBOZENÉ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/>
          <a:lstStyle/>
          <a:p>
            <a:r>
              <a:rPr lang="cs-CZ" dirty="0" smtClean="0"/>
              <a:t>1946 návrat do Čech, uvedena evropská premiéra amerického muzikálu B. </a:t>
            </a:r>
            <a:r>
              <a:rPr lang="cs-CZ" dirty="0" err="1" smtClean="0"/>
              <a:t>Lanea</a:t>
            </a:r>
            <a:r>
              <a:rPr lang="cs-CZ" dirty="0" smtClean="0"/>
              <a:t> </a:t>
            </a:r>
            <a:r>
              <a:rPr lang="cs-CZ" b="1" u="sng" dirty="0" smtClean="0"/>
              <a:t>Divotvorný hrnec</a:t>
            </a:r>
          </a:p>
          <a:p>
            <a:r>
              <a:rPr lang="cs-CZ" dirty="0" smtClean="0"/>
              <a:t>1948 Voskovec znovu emigroval, Werich obnovil některé premiéry OD v Divadle ABC (původně Divadlo satiry) – nový partner Miroslav Horníček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671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D 34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experimentální scéna založena v sezoně 1933/ 34 – režisérský typ divadla (bez možnosti improvizace)</a:t>
            </a:r>
          </a:p>
          <a:p>
            <a:r>
              <a:rPr lang="cs-CZ" b="1" u="sng" dirty="0" smtClean="0"/>
              <a:t>Emil František Burian</a:t>
            </a:r>
            <a:r>
              <a:rPr lang="cs-CZ" dirty="0" smtClean="0"/>
              <a:t> (1904 – 1959)</a:t>
            </a:r>
          </a:p>
          <a:p>
            <a:r>
              <a:rPr lang="cs-CZ" dirty="0" smtClean="0"/>
              <a:t>režisér a dramaturg, spisovatel, skladatel, herec, výtvarník</a:t>
            </a:r>
          </a:p>
          <a:p>
            <a:r>
              <a:rPr lang="cs-CZ" dirty="0"/>
              <a:t>l</a:t>
            </a:r>
            <a:r>
              <a:rPr lang="cs-CZ" dirty="0" smtClean="0"/>
              <a:t>yrický a expresivní divadelní styl – propojení všech složek (text, mimika, hudba, scéna, tanec, světla) = jevištní syntetismus</a:t>
            </a:r>
          </a:p>
          <a:p>
            <a:r>
              <a:rPr lang="cs-CZ" dirty="0" smtClean="0"/>
              <a:t>využití výrazně rytmizovaného a melodicky přísného sborového přednesu = voiceband (hlasová kapela)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773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D 34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325112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Repertoár:</a:t>
            </a:r>
          </a:p>
          <a:p>
            <a:r>
              <a:rPr lang="cs-CZ" dirty="0" smtClean="0"/>
              <a:t>originální adaptace her klasiků (</a:t>
            </a:r>
            <a:r>
              <a:rPr lang="cs-CZ" dirty="0" err="1" smtClean="0"/>
              <a:t>Moliére</a:t>
            </a:r>
            <a:r>
              <a:rPr lang="cs-CZ" dirty="0" smtClean="0"/>
              <a:t>, Shakespeare, Goethe, Puškin)</a:t>
            </a:r>
          </a:p>
          <a:p>
            <a:r>
              <a:rPr lang="cs-CZ" dirty="0" smtClean="0"/>
              <a:t>scénické realizace poezie (Máchův Máj) a próza (Haškův Švejk)</a:t>
            </a:r>
          </a:p>
          <a:p>
            <a:r>
              <a:rPr lang="cs-CZ" dirty="0" smtClean="0"/>
              <a:t>montáže z lidové poezie a barokní lidové hry (Vojna, Lidová suita    1. a 2., Hra o sv. Dorotě) – oslava mateřského jazyka, důraz             na lidové kořeny českého divadla</a:t>
            </a:r>
          </a:p>
          <a:p>
            <a:r>
              <a:rPr lang="cs-CZ" dirty="0" smtClean="0"/>
              <a:t>hry současníků (Nezvalova Manon </a:t>
            </a:r>
            <a:r>
              <a:rPr lang="cs-CZ" dirty="0" err="1" smtClean="0"/>
              <a:t>Lescaut</a:t>
            </a:r>
            <a:r>
              <a:rPr lang="cs-CZ" dirty="0" smtClean="0"/>
              <a:t>  a Loretka, Brechtova Žebrácká opera)</a:t>
            </a:r>
          </a:p>
          <a:p>
            <a:endParaRPr lang="cs-CZ" dirty="0" smtClean="0"/>
          </a:p>
          <a:p>
            <a:r>
              <a:rPr lang="cs-CZ" dirty="0" smtClean="0"/>
              <a:t>1941 divadlo gestapem zavřeno, E. F. Burian odvlečen do KT</a:t>
            </a:r>
          </a:p>
          <a:p>
            <a:r>
              <a:rPr lang="cs-CZ" dirty="0" smtClean="0"/>
              <a:t>po válce znovu otevřeno, po Burianově smrti přejmenováno na Divadlo E. F. Buriana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888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 PRO OPAKOVÁNÍ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Jaký repertoár uváděly tzv. kamenná divadla?</a:t>
            </a:r>
          </a:p>
          <a:p>
            <a:r>
              <a:rPr lang="cs-CZ" dirty="0" smtClean="0"/>
              <a:t>2. Co mělo vliv na tzv. avantgardní divadla, která divadla sem patří?</a:t>
            </a:r>
          </a:p>
          <a:p>
            <a:r>
              <a:rPr lang="cs-CZ" dirty="0" smtClean="0"/>
              <a:t>3. Co víte o činnosti Osvobozeného divadla,       se kterými herci je spojeno?</a:t>
            </a:r>
          </a:p>
          <a:p>
            <a:r>
              <a:rPr lang="cs-CZ" dirty="0" smtClean="0"/>
              <a:t>4. Na co reagovaly hry Osvobozeného divadla    ve 30.letech.? Co byly tzv. forbíny?</a:t>
            </a:r>
          </a:p>
          <a:p>
            <a:r>
              <a:rPr lang="cs-CZ" dirty="0" smtClean="0"/>
              <a:t>5. Jaký byl repertoár D 34, kdo stál u jeho zrodu?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859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Praha: Fragment, 2007, ISBN 978 – 80 – 253 – 0185 - 2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33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132</TotalTime>
  <Words>1213</Words>
  <Application>Microsoft Office PowerPoint</Application>
  <PresentationFormat>Předvádění na obrazovce (4:3)</PresentationFormat>
  <Paragraphs>109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Urbanistický</vt:lpstr>
      <vt:lpstr>Prezentace aplikace PowerPoint</vt:lpstr>
      <vt:lpstr>LITERATURA 1.POLOVINY         20. STOLETÍ</vt:lpstr>
      <vt:lpstr>ANOTACE</vt:lpstr>
      <vt:lpstr>OFICIÁLNÍ DIVADLO</vt:lpstr>
      <vt:lpstr>OFICIÁLNÍ DIVADLO</vt:lpstr>
      <vt:lpstr>OFICIÁLNÍ DIVADLO</vt:lpstr>
      <vt:lpstr>OFICIÁLNÍ DIVADLO</vt:lpstr>
      <vt:lpstr>OFICIÁLNÍ DIVADLO</vt:lpstr>
      <vt:lpstr>OFICIÁLNÍ DIVADLO</vt:lpstr>
      <vt:lpstr>NEOFICIÁLNÍ SCÉNY</vt:lpstr>
      <vt:lpstr>AVANTGARDNÍ DIVADLO</vt:lpstr>
      <vt:lpstr>OSVOBOZENÉ DIVADLO</vt:lpstr>
      <vt:lpstr>OSVOBOZENÉ DIVADLO</vt:lpstr>
      <vt:lpstr>OSVOBOZENÉ DIVADLO</vt:lpstr>
      <vt:lpstr>OSVOBOZENÉ DIVADLO</vt:lpstr>
      <vt:lpstr>OSVOBOZENÉ DIVADLO</vt:lpstr>
      <vt:lpstr>D 34</vt:lpstr>
      <vt:lpstr>D 34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1.POLOVINY 20. STOLETÍ</dc:title>
  <dc:creator>UZIVATEL</dc:creator>
  <cp:lastModifiedBy>reznickovakarla</cp:lastModifiedBy>
  <cp:revision>17</cp:revision>
  <dcterms:created xsi:type="dcterms:W3CDTF">2013-07-01T10:20:38Z</dcterms:created>
  <dcterms:modified xsi:type="dcterms:W3CDTF">2013-07-03T07:33:13Z</dcterms:modified>
</cp:coreProperties>
</file>