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5" r:id="rId6"/>
    <p:sldId id="262" r:id="rId7"/>
    <p:sldId id="266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File:Battle_of_Thermopylae_and_movements_to_Salamis,_480_BC.gi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OV7PDKJ7\MP900404840[1]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1"/>
            <a:ext cx="803396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3548" y="332656"/>
            <a:ext cx="8496944" cy="2520280"/>
          </a:xfrm>
        </p:spPr>
        <p:txBody>
          <a:bodyPr>
            <a:normAutofit/>
          </a:bodyPr>
          <a:lstStyle/>
          <a:p>
            <a:r>
              <a:rPr lang="cs-CZ" dirty="0" smtClean="0"/>
              <a:t>Velké historické bitvy starověku</a:t>
            </a:r>
            <a:br>
              <a:rPr lang="cs-CZ" dirty="0" smtClean="0"/>
            </a:br>
            <a:r>
              <a:rPr lang="cs-CZ" dirty="0" smtClean="0"/>
              <a:t>1</a:t>
            </a:r>
            <a:r>
              <a:rPr lang="cs-CZ" dirty="0"/>
              <a:t>. </a:t>
            </a:r>
            <a:r>
              <a:rPr lang="cs-CZ" dirty="0" smtClean="0"/>
              <a:t>část</a:t>
            </a:r>
            <a:br>
              <a:rPr lang="cs-CZ" dirty="0" smtClean="0"/>
            </a:br>
            <a:r>
              <a:rPr lang="cs-CZ" dirty="0" smtClean="0"/>
              <a:t>Řecko-perské války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48323" y="4725144"/>
            <a:ext cx="3960440" cy="1176536"/>
          </a:xfrm>
          <a:ln>
            <a:noFill/>
          </a:ln>
          <a:effectLst>
            <a:glow rad="101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itva u Platají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srpen roku 479 př. n. l</a:t>
            </a:r>
            <a:r>
              <a:rPr lang="cs-CZ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331072" y="6388987"/>
            <a:ext cx="25949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Mgr. David Pokorn</a:t>
            </a:r>
            <a:r>
              <a:rPr lang="cs-CZ" sz="2400" dirty="0" smtClean="0"/>
              <a:t>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6835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bitvě předcházelo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Porážky Peršanů u Salamíny a </a:t>
            </a:r>
            <a:r>
              <a:rPr lang="cs-CZ" dirty="0" err="1" smtClean="0"/>
              <a:t>Artemisia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Perský </a:t>
            </a:r>
            <a:r>
              <a:rPr lang="cs-CZ" dirty="0" err="1" smtClean="0"/>
              <a:t>velkokrál</a:t>
            </a:r>
            <a:r>
              <a:rPr lang="cs-CZ" dirty="0" smtClean="0"/>
              <a:t> Xerxes I. opustil s většinou vojska Řecko a zanechal zde svého zástupce </a:t>
            </a:r>
            <a:r>
              <a:rPr lang="cs-CZ" dirty="0" err="1" smtClean="0"/>
              <a:t>Mardonia</a:t>
            </a:r>
            <a:r>
              <a:rPr lang="cs-CZ" dirty="0" smtClean="0"/>
              <a:t> v čele zbytku armády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625" y="147045"/>
            <a:ext cx="1590657" cy="144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6898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8824" y="25121"/>
            <a:ext cx="8229600" cy="1143000"/>
          </a:xfrm>
        </p:spPr>
        <p:txBody>
          <a:bodyPr/>
          <a:lstStyle/>
          <a:p>
            <a:r>
              <a:rPr lang="cs-CZ" dirty="0" smtClean="0"/>
              <a:t>Vojenská síla obou protivníků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496944" cy="5472608"/>
          </a:xfrm>
        </p:spPr>
        <p:txBody>
          <a:bodyPr>
            <a:normAutofit/>
          </a:bodyPr>
          <a:lstStyle/>
          <a:p>
            <a:r>
              <a:rPr lang="cs-CZ" b="1" dirty="0" smtClean="0"/>
              <a:t>Řecko (</a:t>
            </a:r>
            <a:r>
              <a:rPr lang="cs-CZ" b="1" dirty="0" err="1" smtClean="0"/>
              <a:t>Pausanias</a:t>
            </a:r>
            <a:r>
              <a:rPr lang="cs-CZ" b="1" dirty="0" smtClean="0"/>
              <a:t>, spartský král)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celkem cca 40 000 mužů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výhody</a:t>
            </a:r>
            <a:r>
              <a:rPr lang="en-US" dirty="0" smtClean="0"/>
              <a:t>:</a:t>
            </a:r>
            <a:r>
              <a:rPr lang="cs-CZ" dirty="0" smtClean="0"/>
              <a:t> znalost terénu, obsazení nepřístupných výšin</a:t>
            </a:r>
            <a:br>
              <a:rPr lang="cs-CZ" dirty="0" smtClean="0"/>
            </a:br>
            <a:endParaRPr lang="cs-CZ" dirty="0"/>
          </a:p>
          <a:p>
            <a:r>
              <a:rPr lang="cs-CZ" b="1" dirty="0" smtClean="0"/>
              <a:t>Persie (Mardonius, perský satrapa)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celkem cca 100 000 mužů</a:t>
            </a:r>
            <a:r>
              <a:rPr lang="cs-CZ" b="1" dirty="0"/>
              <a:t/>
            </a:r>
            <a:br>
              <a:rPr lang="cs-CZ" b="1" dirty="0"/>
            </a:br>
            <a:r>
              <a:rPr lang="en-US" dirty="0" smtClean="0"/>
              <a:t>v</a:t>
            </a:r>
            <a:r>
              <a:rPr lang="cs-CZ" dirty="0" err="1" smtClean="0"/>
              <a:t>ýhody</a:t>
            </a:r>
            <a:r>
              <a:rPr lang="en-US" dirty="0" smtClean="0"/>
              <a:t>: </a:t>
            </a:r>
            <a:r>
              <a:rPr lang="cs-CZ" dirty="0" smtClean="0"/>
              <a:t>přesila, obsazení vodních zdrojů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OV7PDKJ7\MM90035447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32656"/>
            <a:ext cx="1296144" cy="105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5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Přípravy na bitvu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Mardonius obsadil okolí řeky </a:t>
            </a:r>
          </a:p>
          <a:p>
            <a:endParaRPr lang="cs-CZ" dirty="0"/>
          </a:p>
          <a:p>
            <a:r>
              <a:rPr lang="cs-CZ" dirty="0" smtClean="0"/>
              <a:t>Řekové se opevnili na okolních výšinách, po čase jim začala docházet voda a rozhodli se pro ústup, Mardonius nečekal a zaútočil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0009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73721" y="-80009"/>
            <a:ext cx="8229600" cy="1143000"/>
          </a:xfrm>
        </p:spPr>
        <p:txBody>
          <a:bodyPr/>
          <a:lstStyle/>
          <a:p>
            <a:r>
              <a:rPr lang="cs-CZ" dirty="0" smtClean="0"/>
              <a:t>Průběh bitvy</a:t>
            </a:r>
            <a:endParaRPr lang="cs-CZ" dirty="0"/>
          </a:p>
        </p:txBody>
      </p:sp>
      <p:sp>
        <p:nvSpPr>
          <p:cNvPr id="17" name="Oblouk 16"/>
          <p:cNvSpPr/>
          <p:nvPr/>
        </p:nvSpPr>
        <p:spPr>
          <a:xfrm rot="20605544">
            <a:off x="-793330" y="10163394"/>
            <a:ext cx="3196139" cy="6266305"/>
          </a:xfrm>
          <a:prstGeom prst="arc">
            <a:avLst>
              <a:gd name="adj1" fmla="val 16318155"/>
              <a:gd name="adj2" fmla="val 21540709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louk 2"/>
          <p:cNvSpPr/>
          <p:nvPr/>
        </p:nvSpPr>
        <p:spPr>
          <a:xfrm rot="20372326">
            <a:off x="-528245" y="3218824"/>
            <a:ext cx="8647761" cy="2076535"/>
          </a:xfrm>
          <a:prstGeom prst="arc">
            <a:avLst>
              <a:gd name="adj1" fmla="val 11562543"/>
              <a:gd name="adj2" fmla="val 21088536"/>
            </a:avLst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261651" y="2247303"/>
            <a:ext cx="1594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ř</a:t>
            </a:r>
            <a:r>
              <a:rPr lang="cs-CZ" dirty="0" smtClean="0"/>
              <a:t>eka </a:t>
            </a:r>
            <a:r>
              <a:rPr lang="cs-CZ" dirty="0" err="1" smtClean="0"/>
              <a:t>Asopus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rot="20489888">
            <a:off x="3133548" y="2090101"/>
            <a:ext cx="2277169" cy="22167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20489888">
            <a:off x="3598658" y="3726556"/>
            <a:ext cx="1937058" cy="229106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rot="21088174">
            <a:off x="5806336" y="3210396"/>
            <a:ext cx="1509515" cy="250096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0006339">
            <a:off x="1873041" y="4521347"/>
            <a:ext cx="1655064" cy="223541"/>
          </a:xfrm>
          <a:prstGeom prst="rect">
            <a:avLst/>
          </a:prstGeom>
          <a:solidFill>
            <a:srgbClr val="0070C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633810" y="5134709"/>
            <a:ext cx="1245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théňané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 rot="19835002">
            <a:off x="1333648" y="2912979"/>
            <a:ext cx="1750566" cy="257544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40609" y="2852028"/>
            <a:ext cx="1208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T</a:t>
            </a:r>
            <a:r>
              <a:rPr lang="cs-CZ" dirty="0" err="1" smtClean="0"/>
              <a:t>hébané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22015" y="1549850"/>
            <a:ext cx="1005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eršané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728224" y="240795"/>
            <a:ext cx="661634" cy="501393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7868454" y="773678"/>
            <a:ext cx="10733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erský tábor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 rot="21226421">
            <a:off x="5534283" y="1619219"/>
            <a:ext cx="1485884" cy="307193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83568" y="6237312"/>
            <a:ext cx="504056" cy="43204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1276810" y="6418923"/>
            <a:ext cx="819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Plataje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 rot="775949">
            <a:off x="1041484" y="5831402"/>
            <a:ext cx="1655064" cy="223541"/>
          </a:xfrm>
          <a:prstGeom prst="rect">
            <a:avLst/>
          </a:prstGeom>
          <a:solidFill>
            <a:srgbClr val="0070C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 rot="21346557">
            <a:off x="3718537" y="6084408"/>
            <a:ext cx="1937058" cy="229106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 rot="19919936">
            <a:off x="6277686" y="5457101"/>
            <a:ext cx="1509515" cy="250096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 rot="20063661">
            <a:off x="6028702" y="5001442"/>
            <a:ext cx="1485884" cy="307193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 rot="21208325">
            <a:off x="3617585" y="5592771"/>
            <a:ext cx="2277169" cy="22167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 rot="794165">
            <a:off x="1043693" y="5404339"/>
            <a:ext cx="1750566" cy="257544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lů 41"/>
          <p:cNvSpPr/>
          <p:nvPr/>
        </p:nvSpPr>
        <p:spPr>
          <a:xfrm rot="21132263">
            <a:off x="4343371" y="4129983"/>
            <a:ext cx="362674" cy="184631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Šipka dolů 43"/>
          <p:cNvSpPr/>
          <p:nvPr/>
        </p:nvSpPr>
        <p:spPr>
          <a:xfrm rot="20864169">
            <a:off x="4601039" y="2345627"/>
            <a:ext cx="457095" cy="314595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Šipka dolů 44"/>
          <p:cNvSpPr/>
          <p:nvPr/>
        </p:nvSpPr>
        <p:spPr>
          <a:xfrm rot="20553439">
            <a:off x="6485985" y="3652114"/>
            <a:ext cx="376803" cy="17780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ipka dolů 45"/>
          <p:cNvSpPr/>
          <p:nvPr/>
        </p:nvSpPr>
        <p:spPr>
          <a:xfrm rot="1135662">
            <a:off x="2190681" y="4941331"/>
            <a:ext cx="389039" cy="93162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112314" y="4257090"/>
            <a:ext cx="16838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statní řečtí spojenci</a:t>
            </a:r>
            <a:endParaRPr lang="cs-CZ" dirty="0"/>
          </a:p>
        </p:txBody>
      </p:sp>
      <p:sp>
        <p:nvSpPr>
          <p:cNvPr id="47" name="Šipka dolů 46"/>
          <p:cNvSpPr/>
          <p:nvPr/>
        </p:nvSpPr>
        <p:spPr>
          <a:xfrm rot="20540237">
            <a:off x="6583249" y="2091053"/>
            <a:ext cx="521349" cy="242379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ipka dolů 47"/>
          <p:cNvSpPr/>
          <p:nvPr/>
        </p:nvSpPr>
        <p:spPr>
          <a:xfrm rot="799352">
            <a:off x="1913103" y="3221694"/>
            <a:ext cx="527979" cy="231386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50746" y="1096843"/>
            <a:ext cx="5403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/>
              <a:t>P</a:t>
            </a:r>
            <a:r>
              <a:rPr lang="cs-CZ" dirty="0" smtClean="0"/>
              <a:t>eršané útočí, bitva je zarputilá a dlouho nerozhodná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029558" y="5992365"/>
            <a:ext cx="31144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 Mardonius je zabit Sparťany, </a:t>
            </a:r>
          </a:p>
          <a:p>
            <a:r>
              <a:rPr lang="cs-CZ" dirty="0"/>
              <a:t>P</a:t>
            </a:r>
            <a:r>
              <a:rPr lang="cs-CZ" dirty="0" smtClean="0"/>
              <a:t>eršané prchají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4780" y="742188"/>
            <a:ext cx="54190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/>
              <a:t>Ř</a:t>
            </a:r>
            <a:r>
              <a:rPr lang="cs-CZ" dirty="0" smtClean="0"/>
              <a:t>ekové se stahují, mezi řeckými oddíly vznikají mezery</a:t>
            </a:r>
            <a:endParaRPr lang="cs-CZ" dirty="0"/>
          </a:p>
        </p:txBody>
      </p:sp>
      <p:sp>
        <p:nvSpPr>
          <p:cNvPr id="54" name="Násobení 53"/>
          <p:cNvSpPr/>
          <p:nvPr/>
        </p:nvSpPr>
        <p:spPr>
          <a:xfrm>
            <a:off x="7033473" y="4818137"/>
            <a:ext cx="539552" cy="470007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923328" y="3568727"/>
            <a:ext cx="2220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Sparťané a </a:t>
            </a:r>
            <a:r>
              <a:rPr lang="cs-CZ" dirty="0" err="1" smtClean="0"/>
              <a:t>Tegejci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40823" y="1730855"/>
            <a:ext cx="56591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Konečný výsledek bitvy</a:t>
            </a:r>
          </a:p>
          <a:p>
            <a:r>
              <a:rPr lang="cs-CZ" b="1" dirty="0" smtClean="0"/>
              <a:t>řecké </a:t>
            </a:r>
            <a:r>
              <a:rPr lang="cs-CZ" b="1" dirty="0"/>
              <a:t>ztráty - více než 1000 mužů </a:t>
            </a:r>
          </a:p>
          <a:p>
            <a:r>
              <a:rPr lang="cs-CZ" b="1" dirty="0" smtClean="0"/>
              <a:t>perské ztráty – přesně </a:t>
            </a:r>
            <a:r>
              <a:rPr lang="cs-CZ" b="1" dirty="0" err="1" smtClean="0"/>
              <a:t>neznámé,cca</a:t>
            </a:r>
            <a:r>
              <a:rPr lang="cs-CZ" b="1" dirty="0" smtClean="0"/>
              <a:t> 10x větší než řecké 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6024606" y="1228313"/>
            <a:ext cx="1005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eršané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5775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42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3000"/>
                            </p:stCondLst>
                            <p:childTnLst>
                              <p:par>
                                <p:cTn id="88" presetID="42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4000"/>
                            </p:stCondLst>
                            <p:childTnLst>
                              <p:par>
                                <p:cTn id="94" presetID="42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0"/>
                            </p:stCondLst>
                            <p:childTnLst>
                              <p:par>
                                <p:cTn id="10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17" presetID="53" presetClass="exit" presetSubtype="3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8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53" presetClass="exit" presetSubtype="3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1500"/>
                            </p:stCondLst>
                            <p:childTnLst>
                              <p:par>
                                <p:cTn id="159" presetID="47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2500"/>
                            </p:stCondLst>
                            <p:childTnLst>
                              <p:par>
                                <p:cTn id="165" presetID="47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3500"/>
                            </p:stCondLst>
                            <p:childTnLst>
                              <p:par>
                                <p:cTn id="171" presetID="47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3" grpId="0" animBg="1"/>
      <p:bldP spid="20" grpId="0" animBg="1"/>
      <p:bldP spid="23" grpId="0" animBg="1"/>
      <p:bldP spid="24" grpId="0" animBg="1"/>
      <p:bldP spid="25" grpId="0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42" grpId="0" animBg="1"/>
      <p:bldP spid="42" grpId="1" animBg="1"/>
      <p:bldP spid="44" grpId="0" animBg="1"/>
      <p:bldP spid="44" grpId="1" animBg="1"/>
      <p:bldP spid="45" grpId="0" animBg="1"/>
      <p:bldP spid="45" grpId="1" animBg="1"/>
      <p:bldP spid="46" grpId="0" animBg="1"/>
      <p:bldP spid="46" grpId="1" animBg="1"/>
      <p:bldP spid="47" grpId="0" animBg="1"/>
      <p:bldP spid="47" grpId="1" animBg="1"/>
      <p:bldP spid="48" grpId="0" animBg="1"/>
      <p:bldP spid="48" grpId="1" animBg="1"/>
      <p:bldP spid="49" grpId="0"/>
      <p:bldP spid="52" grpId="0"/>
      <p:bldP spid="53" grpId="0"/>
      <p:bldP spid="54" grpId="0" animBg="1"/>
      <p:bldP spid="5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Odpověz a zjisti následující</a:t>
            </a:r>
            <a:r>
              <a:rPr lang="en-US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878" y="1844824"/>
            <a:ext cx="8892480" cy="4824536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Jak skončila bitva u Platají pro </a:t>
            </a:r>
            <a:r>
              <a:rPr lang="cs-CZ" dirty="0" err="1" smtClean="0"/>
              <a:t>Mardonia</a:t>
            </a:r>
            <a:r>
              <a:rPr lang="en-US" dirty="0" smtClean="0"/>
              <a:t>?</a:t>
            </a:r>
            <a:endParaRPr lang="cs-CZ" dirty="0" smtClean="0"/>
          </a:p>
          <a:p>
            <a:pPr marL="514350" indent="-514350">
              <a:buAutoNum type="arabicPeriod"/>
            </a:pPr>
            <a:endParaRPr lang="en-US" dirty="0" smtClean="0"/>
          </a:p>
          <a:p>
            <a:pPr marL="514350" indent="-514350">
              <a:buAutoNum type="arabicPeriod"/>
            </a:pPr>
            <a:r>
              <a:rPr lang="cs-CZ" dirty="0" smtClean="0"/>
              <a:t>Jaký dopad měla bitva u Platají</a:t>
            </a:r>
            <a:r>
              <a:rPr lang="en-US" dirty="0" smtClean="0"/>
              <a:t>?</a:t>
            </a:r>
            <a:endParaRPr lang="cs-CZ" dirty="0" smtClean="0"/>
          </a:p>
          <a:p>
            <a:pPr marL="514350" indent="-514350">
              <a:buAutoNum type="arabicPeriod"/>
            </a:pPr>
            <a:endParaRPr lang="en-US" dirty="0" smtClean="0"/>
          </a:p>
          <a:p>
            <a:pPr marL="514350" indent="-514350">
              <a:buAutoNum type="arabicPeriod"/>
            </a:pPr>
            <a:r>
              <a:rPr lang="cs-CZ" dirty="0" smtClean="0"/>
              <a:t>Která část řeckého vojska rozhodla bitvu a proč</a:t>
            </a:r>
            <a:r>
              <a:rPr lang="en-US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9503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pc\Desktop\Battle_of_Thermopylae_and_movements_to_Salamis,_480_BC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88" y="1181470"/>
            <a:ext cx="7446020" cy="5591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1308" y="-243408"/>
            <a:ext cx="9252520" cy="172819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Přehledná mapa hlavních bitev </a:t>
            </a:r>
            <a:br>
              <a:rPr lang="cs-CZ" sz="3600" dirty="0" smtClean="0"/>
            </a:br>
            <a:r>
              <a:rPr lang="cs-CZ" sz="3600" dirty="0" smtClean="0"/>
              <a:t>druhé řecko</a:t>
            </a:r>
            <a:r>
              <a:rPr lang="cs-CZ" sz="3600" dirty="0"/>
              <a:t>-</a:t>
            </a:r>
            <a:r>
              <a:rPr lang="cs-CZ" sz="3600" dirty="0" smtClean="0"/>
              <a:t>perské války na řeckém území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6297860" y="1772815"/>
            <a:ext cx="1730523" cy="62817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přesuny perských vojsk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 rot="2004889">
            <a:off x="6149031" y="2394338"/>
            <a:ext cx="221051" cy="597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8608781" flipH="1">
            <a:off x="4590918" y="5453246"/>
            <a:ext cx="178189" cy="84836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80012" y="6281952"/>
            <a:ext cx="2808311" cy="52972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říchod druhé řecké pozemní armády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2494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7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 animBg="1"/>
      <p:bldP spid="10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1"/>
            <a:ext cx="8784976" cy="446449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Byl zabit v čele svých jednotek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Ukončení </a:t>
            </a:r>
            <a:r>
              <a:rPr lang="cs-CZ" dirty="0" smtClean="0"/>
              <a:t>řecko</a:t>
            </a:r>
            <a:r>
              <a:rPr lang="cs-CZ" dirty="0"/>
              <a:t>-</a:t>
            </a:r>
            <a:r>
              <a:rPr lang="cs-CZ" dirty="0" smtClean="0"/>
              <a:t>perských </a:t>
            </a:r>
            <a:r>
              <a:rPr lang="cs-CZ" dirty="0" smtClean="0"/>
              <a:t>válek, vítězství Řecka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Sparťané a </a:t>
            </a:r>
            <a:r>
              <a:rPr lang="cs-CZ" dirty="0" err="1" smtClean="0"/>
              <a:t>Tegejci</a:t>
            </a:r>
            <a:r>
              <a:rPr lang="cs-CZ" dirty="0" smtClean="0"/>
              <a:t>, </a:t>
            </a:r>
            <a:r>
              <a:rPr lang="cs-CZ" dirty="0" smtClean="0"/>
              <a:t>protože rozdrtili </a:t>
            </a:r>
            <a:r>
              <a:rPr lang="cs-CZ" dirty="0" smtClean="0"/>
              <a:t>elitní perský </a:t>
            </a:r>
            <a:r>
              <a:rPr lang="cs-CZ" dirty="0" smtClean="0"/>
              <a:t>oddíl, </a:t>
            </a:r>
            <a:r>
              <a:rPr lang="cs-CZ" dirty="0" smtClean="0"/>
              <a:t>ve kterém padl i </a:t>
            </a:r>
            <a:r>
              <a:rPr lang="cs-CZ" dirty="0" smtClean="0"/>
              <a:t>velitel Mardonius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34156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r>
              <a:rPr lang="en-US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r>
              <a:rPr lang="en-US" sz="2000" dirty="0"/>
              <a:t>g</a:t>
            </a:r>
            <a:r>
              <a:rPr lang="en-US" sz="2000" dirty="0" smtClean="0"/>
              <a:t>alerie Office</a:t>
            </a:r>
            <a:endParaRPr lang="cs-CZ" sz="2000" dirty="0" smtClean="0"/>
          </a:p>
          <a:p>
            <a:endParaRPr lang="cs-CZ" dirty="0"/>
          </a:p>
          <a:p>
            <a:r>
              <a:rPr lang="cs-CZ" sz="2000" dirty="0" smtClean="0"/>
              <a:t>Mapa dostupná jako v</a:t>
            </a:r>
            <a:r>
              <a:rPr lang="en-US" sz="2000" dirty="0" smtClean="0"/>
              <a:t>o</a:t>
            </a:r>
            <a:r>
              <a:rPr lang="cs-CZ" sz="2000" smtClean="0"/>
              <a:t>ln</a:t>
            </a:r>
            <a:r>
              <a:rPr lang="cs-CZ" sz="2000"/>
              <a:t>é</a:t>
            </a:r>
            <a:r>
              <a:rPr lang="cs-CZ" sz="2000" smtClean="0"/>
              <a:t> </a:t>
            </a:r>
            <a:r>
              <a:rPr lang="cs-CZ" sz="2000" dirty="0" smtClean="0"/>
              <a:t>dílo z WWW</a:t>
            </a:r>
            <a:r>
              <a:rPr lang="en-US" sz="2000" dirty="0" smtClean="0"/>
              <a:t>:</a:t>
            </a:r>
            <a:r>
              <a:rPr lang="cs-CZ" sz="2000" dirty="0" smtClean="0"/>
              <a:t>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://en.wikipedia.org/wiki/File:Battle_of_Thermopylae_and_movements_to_Salamis,_</a:t>
            </a:r>
            <a:r>
              <a:rPr lang="cs-CZ" sz="2000" dirty="0" smtClean="0">
                <a:hlinkClick r:id="rId2"/>
              </a:rPr>
              <a:t>480_BC.gif</a:t>
            </a:r>
            <a:r>
              <a:rPr lang="en-US" sz="2000" dirty="0" smtClean="0"/>
              <a:t>, [cit.</a:t>
            </a:r>
            <a:r>
              <a:rPr lang="cs-CZ" sz="2000" dirty="0" smtClean="0"/>
              <a:t>2012-3-15</a:t>
            </a:r>
            <a:r>
              <a:rPr lang="en-US" sz="2000" dirty="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37628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302</TotalTime>
  <Words>234</Words>
  <Application>Microsoft Office PowerPoint</Application>
  <PresentationFormat>Předvádění na obrazovce (4:3)</PresentationFormat>
  <Paragraphs>50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Velké historické bitvy starověku 1. část Řecko-perské války</vt:lpstr>
      <vt:lpstr>Co bitvě předcházelo</vt:lpstr>
      <vt:lpstr>Vojenská síla obou protivníků</vt:lpstr>
      <vt:lpstr>Přípravy na bitvu</vt:lpstr>
      <vt:lpstr>Průběh bitvy</vt:lpstr>
      <vt:lpstr> Odpověz a zjisti následující:</vt:lpstr>
      <vt:lpstr>Přehledná mapa hlavních bitev  druhé řecko-perské války na řeckém území</vt:lpstr>
      <vt:lpstr>Výsledky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Velké historické bitvy starověku část 1. Řecko – Perské války</dc:title>
  <dc:creator>pc</dc:creator>
  <cp:lastModifiedBy>pc</cp:lastModifiedBy>
  <cp:revision>46</cp:revision>
  <dcterms:created xsi:type="dcterms:W3CDTF">2012-03-02T12:49:57Z</dcterms:created>
  <dcterms:modified xsi:type="dcterms:W3CDTF">2012-03-15T10:25:59Z</dcterms:modified>
</cp:coreProperties>
</file>