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0" r:id="rId1"/>
  </p:sldMasterIdLst>
  <p:sldIdLst>
    <p:sldId id="278" r:id="rId2"/>
    <p:sldId id="277" r:id="rId3"/>
    <p:sldId id="279" r:id="rId4"/>
    <p:sldId id="280" r:id="rId5"/>
    <p:sldId id="295" r:id="rId6"/>
    <p:sldId id="281" r:id="rId7"/>
    <p:sldId id="282" r:id="rId8"/>
    <p:sldId id="293" r:id="rId9"/>
    <p:sldId id="294" r:id="rId10"/>
    <p:sldId id="283" r:id="rId11"/>
    <p:sldId id="284" r:id="rId12"/>
    <p:sldId id="285" r:id="rId13"/>
    <p:sldId id="286" r:id="rId14"/>
    <p:sldId id="287" r:id="rId15"/>
    <p:sldId id="288" r:id="rId16"/>
    <p:sldId id="289" r:id="rId17"/>
    <p:sldId id="290" r:id="rId18"/>
    <p:sldId id="291" r:id="rId19"/>
    <p:sldId id="292" r:id="rId20"/>
    <p:sldId id="296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8" y="-7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2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21" r:id="rId1"/>
    <p:sldLayoutId id="2147484022" r:id="rId2"/>
    <p:sldLayoutId id="2147484023" r:id="rId3"/>
    <p:sldLayoutId id="2147484024" r:id="rId4"/>
    <p:sldLayoutId id="2147484025" r:id="rId5"/>
    <p:sldLayoutId id="2147484026" r:id="rId6"/>
    <p:sldLayoutId id="2147484027" r:id="rId7"/>
    <p:sldLayoutId id="2147484028" r:id="rId8"/>
    <p:sldLayoutId id="2147484029" r:id="rId9"/>
    <p:sldLayoutId id="2147484030" r:id="rId10"/>
    <p:sldLayoutId id="21474840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1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2078" name="Group 30"/>
          <p:cNvGraphicFramePr>
            <a:graphicFrameLocks noGrp="1"/>
          </p:cNvGraphicFramePr>
          <p:nvPr>
            <p:ph type="tbl" idx="4294967295"/>
            <p:extLst>
              <p:ext uri="{D42A27DB-BD31-4B8C-83A1-F6EECF244321}">
                <p14:modId xmlns:p14="http://schemas.microsoft.com/office/powerpoint/2010/main" val="1967745280"/>
              </p:ext>
            </p:extLst>
          </p:nvPr>
        </p:nvGraphicFramePr>
        <p:xfrm>
          <a:off x="928662" y="1214422"/>
          <a:ext cx="7278502" cy="4424934"/>
        </p:xfrm>
        <a:graphic>
          <a:graphicData uri="http://schemas.openxmlformats.org/drawingml/2006/table">
            <a:tbl>
              <a:tblPr/>
              <a:tblGrid>
                <a:gridCol w="2345446"/>
                <a:gridCol w="4933056"/>
              </a:tblGrid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Tomáš </a:t>
                      </a:r>
                      <a:r>
                        <a:rPr kumimoji="0" lang="cs-CZ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Rachůnek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53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Lineární funkce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318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  <a:endParaRPr kumimoji="0" lang="cs-CZ" sz="24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Funkce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60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  <a:endParaRPr kumimoji="0" lang="cs-CZ" sz="24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Říjen 2012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0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/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3815486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cs-CZ" sz="2800" dirty="0" smtClean="0">
                <a:latin typeface="Arial" charset="0"/>
                <a:cs typeface="Arial" charset="0"/>
              </a:rPr>
              <a:t>Záměrem této sady výukových materiálů s názvem </a:t>
            </a:r>
            <a:r>
              <a:rPr lang="cs-CZ" sz="2800" u="sng" dirty="0" smtClean="0">
                <a:latin typeface="Arial" charset="0"/>
                <a:cs typeface="Arial" charset="0"/>
              </a:rPr>
              <a:t>Funkce</a:t>
            </a:r>
            <a:r>
              <a:rPr lang="cs-CZ" sz="2800" dirty="0" smtClean="0">
                <a:latin typeface="Arial" charset="0"/>
                <a:cs typeface="Arial" charset="0"/>
              </a:rPr>
              <a:t> je seznámit žáky s různými typy funkcí. Sada je vhodná pro přímou výuku </a:t>
            </a:r>
            <a:r>
              <a:rPr lang="cs-CZ" sz="2800" smtClean="0">
                <a:latin typeface="Arial" charset="0"/>
                <a:cs typeface="Arial" charset="0"/>
              </a:rPr>
              <a:t>i k samostudiu</a:t>
            </a:r>
            <a:endParaRPr lang="cs-CZ" sz="2800" dirty="0" smtClean="0">
              <a:latin typeface="Arial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latin typeface="Arial" charset="0"/>
                <a:cs typeface="Arial" charset="0"/>
              </a:rPr>
              <a:t>Jednotlivé </a:t>
            </a:r>
            <a:r>
              <a:rPr lang="cs-CZ" sz="2800" dirty="0" err="1" smtClean="0">
                <a:latin typeface="Arial" charset="0"/>
                <a:cs typeface="Arial" charset="0"/>
              </a:rPr>
              <a:t>DUMy</a:t>
            </a:r>
            <a:r>
              <a:rPr lang="cs-CZ" sz="2800" dirty="0" smtClean="0">
                <a:latin typeface="Arial" charset="0"/>
                <a:cs typeface="Arial" charset="0"/>
              </a:rPr>
              <a:t> jsou určeny pro žáky 1. ročníku nástavbového studia oboru podnikání. </a:t>
            </a: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latin typeface="Arial" charset="0"/>
                <a:cs typeface="Arial" charset="0"/>
              </a:rPr>
              <a:t>Tato prezentace </a:t>
            </a:r>
            <a:r>
              <a:rPr lang="en-US" sz="2800" dirty="0" smtClean="0">
                <a:latin typeface="Arial" charset="0"/>
                <a:cs typeface="Arial" charset="0"/>
              </a:rPr>
              <a:t>je </a:t>
            </a:r>
            <a:r>
              <a:rPr lang="cs-CZ" sz="2800" dirty="0" smtClean="0">
                <a:latin typeface="Arial" charset="0"/>
                <a:cs typeface="Arial" charset="0"/>
              </a:rPr>
              <a:t>zaměřena na vysvětlení pojmu funkce a její vlastnosti</a:t>
            </a:r>
            <a:endParaRPr lang="cs-CZ" sz="2800" u="sng" dirty="0" smtClean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523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96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FUNKCE</a:t>
            </a:r>
            <a:endParaRPr lang="cs-CZ" sz="96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0700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395536" y="260648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Funkce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67544" y="1052736"/>
            <a:ext cx="8229600" cy="648072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dirty="0" smtClean="0">
                <a:latin typeface="Times New Roman" pitchFamily="18" charset="0"/>
                <a:ea typeface="+mj-ea"/>
                <a:cs typeface="Times New Roman" pitchFamily="18" charset="0"/>
              </a:rPr>
              <a:t>Funkce je předpis, který každému prvku </a:t>
            </a:r>
            <a:r>
              <a:rPr lang="cs-CZ" sz="2800" i="1" dirty="0" smtClean="0">
                <a:latin typeface="Times New Roman" pitchFamily="18" charset="0"/>
                <a:ea typeface="+mj-ea"/>
                <a:cs typeface="Times New Roman" pitchFamily="18" charset="0"/>
              </a:rPr>
              <a:t>x </a:t>
            </a:r>
            <a:r>
              <a:rPr lang="cs-CZ" sz="2800" dirty="0" smtClean="0">
                <a:latin typeface="Times New Roman" pitchFamily="18" charset="0"/>
                <a:ea typeface="+mj-ea"/>
                <a:cs typeface="Times New Roman" pitchFamily="18" charset="0"/>
              </a:rPr>
              <a:t>z množiny</a:t>
            </a:r>
            <a:r>
              <a:rPr lang="cs-CZ" sz="2800" i="1" dirty="0" smtClean="0">
                <a:latin typeface="Times New Roman" pitchFamily="18" charset="0"/>
                <a:ea typeface="+mj-ea"/>
                <a:cs typeface="Times New Roman" pitchFamily="18" charset="0"/>
              </a:rPr>
              <a:t> D</a:t>
            </a:r>
            <a:r>
              <a:rPr lang="cs-CZ" sz="2800" dirty="0" smtClean="0">
                <a:latin typeface="Times New Roman" pitchFamily="18" charset="0"/>
                <a:ea typeface="+mj-ea"/>
                <a:cs typeface="Times New Roman" pitchFamily="18" charset="0"/>
              </a:rPr>
              <a:t> přiřadí </a:t>
            </a:r>
            <a:r>
              <a:rPr lang="cs-CZ" sz="2800" b="1" dirty="0" smtClean="0">
                <a:latin typeface="Times New Roman" pitchFamily="18" charset="0"/>
                <a:ea typeface="+mj-ea"/>
                <a:cs typeface="Times New Roman" pitchFamily="18" charset="0"/>
              </a:rPr>
              <a:t>právě jeden</a:t>
            </a:r>
            <a:r>
              <a:rPr lang="cs-CZ" sz="2800" dirty="0" smtClean="0">
                <a:latin typeface="Times New Roman" pitchFamily="18" charset="0"/>
                <a:ea typeface="+mj-ea"/>
                <a:cs typeface="Times New Roman" pitchFamily="18" charset="0"/>
              </a:rPr>
              <a:t> prvek </a:t>
            </a:r>
            <a:r>
              <a:rPr lang="cs-CZ" sz="2800" i="1" dirty="0" err="1" smtClean="0">
                <a:latin typeface="Times New Roman" pitchFamily="18" charset="0"/>
                <a:ea typeface="+mj-ea"/>
                <a:cs typeface="Times New Roman" pitchFamily="18" charset="0"/>
              </a:rPr>
              <a:t>y</a:t>
            </a:r>
            <a:r>
              <a:rPr lang="cs-CZ" sz="2800" i="1" dirty="0" smtClean="0">
                <a:latin typeface="Times New Roman" pitchFamily="18" charset="0"/>
                <a:ea typeface="+mj-ea"/>
                <a:cs typeface="Times New Roman" pitchFamily="18" charset="0"/>
              </a:rPr>
              <a:t>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2800" i="1" dirty="0" smtClean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2800" i="1" dirty="0" smtClean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2800" i="1" dirty="0" smtClean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3600" dirty="0" smtClean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21799" y="2564904"/>
            <a:ext cx="7992888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>
                <a:latin typeface="Times New Roman" pitchFamily="18" charset="0"/>
                <a:ea typeface="+mj-ea"/>
                <a:cs typeface="Times New Roman" pitchFamily="18" charset="0"/>
              </a:rPr>
              <a:t>Obvykle značíme malými písmeny: f, g, h, …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260648"/>
            <a:ext cx="835292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Rozhodněte, zda se jedná o funkci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6378" y="908720"/>
            <a:ext cx="4761905" cy="4761905"/>
          </a:xfrm>
          <a:prstGeom prst="rect">
            <a:avLst/>
          </a:prstGeom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5580112" y="1052736"/>
            <a:ext cx="3117032" cy="648072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dirty="0" smtClean="0">
                <a:latin typeface="Times New Roman" pitchFamily="18" charset="0"/>
                <a:ea typeface="+mj-ea"/>
                <a:cs typeface="Times New Roman" pitchFamily="18" charset="0"/>
              </a:rPr>
              <a:t>Funkce je předpis, který každému prvku </a:t>
            </a:r>
            <a:r>
              <a:rPr lang="cs-CZ" sz="2800" i="1" dirty="0" smtClean="0">
                <a:latin typeface="Times New Roman" pitchFamily="18" charset="0"/>
                <a:ea typeface="+mj-ea"/>
                <a:cs typeface="Times New Roman" pitchFamily="18" charset="0"/>
              </a:rPr>
              <a:t>x </a:t>
            </a:r>
            <a:r>
              <a:rPr lang="cs-CZ" sz="2800" dirty="0" smtClean="0">
                <a:latin typeface="Times New Roman" pitchFamily="18" charset="0"/>
                <a:ea typeface="+mj-ea"/>
                <a:cs typeface="Times New Roman" pitchFamily="18" charset="0"/>
              </a:rPr>
              <a:t>z množiny</a:t>
            </a:r>
            <a:r>
              <a:rPr lang="cs-CZ" sz="2800" i="1" dirty="0" smtClean="0">
                <a:latin typeface="Times New Roman" pitchFamily="18" charset="0"/>
                <a:ea typeface="+mj-ea"/>
                <a:cs typeface="Times New Roman" pitchFamily="18" charset="0"/>
              </a:rPr>
              <a:t> D</a:t>
            </a:r>
            <a:r>
              <a:rPr lang="cs-CZ" sz="2800" dirty="0" smtClean="0">
                <a:latin typeface="Times New Roman" pitchFamily="18" charset="0"/>
                <a:ea typeface="+mj-ea"/>
                <a:cs typeface="Times New Roman" pitchFamily="18" charset="0"/>
              </a:rPr>
              <a:t> přiřadí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právě jeden</a:t>
            </a:r>
            <a:r>
              <a:rPr lang="cs-CZ" sz="2800" dirty="0" smtClean="0">
                <a:latin typeface="Times New Roman" pitchFamily="18" charset="0"/>
                <a:ea typeface="+mj-ea"/>
                <a:cs typeface="Times New Roman" pitchFamily="18" charset="0"/>
              </a:rPr>
              <a:t> prvek </a:t>
            </a:r>
            <a:r>
              <a:rPr lang="cs-CZ" sz="2800" i="1" dirty="0" err="1" smtClean="0">
                <a:latin typeface="Times New Roman" pitchFamily="18" charset="0"/>
                <a:ea typeface="+mj-ea"/>
                <a:cs typeface="Times New Roman" pitchFamily="18" charset="0"/>
              </a:rPr>
              <a:t>y</a:t>
            </a:r>
            <a:r>
              <a:rPr lang="cs-CZ" sz="2800" i="1" dirty="0" smtClean="0">
                <a:latin typeface="Times New Roman" pitchFamily="18" charset="0"/>
                <a:ea typeface="+mj-ea"/>
                <a:cs typeface="Times New Roman" pitchFamily="18" charset="0"/>
              </a:rPr>
              <a:t>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2800" i="1" dirty="0" smtClean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2800" i="1" dirty="0" smtClean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2800" i="1" dirty="0" smtClean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3600" dirty="0" smtClean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cxnSp>
        <p:nvCxnSpPr>
          <p:cNvPr id="6" name="Přímá spojnice 5"/>
          <p:cNvCxnSpPr/>
          <p:nvPr/>
        </p:nvCxnSpPr>
        <p:spPr>
          <a:xfrm flipV="1">
            <a:off x="3491880" y="2780928"/>
            <a:ext cx="0" cy="508744"/>
          </a:xfrm>
          <a:prstGeom prst="line">
            <a:avLst/>
          </a:prstGeom>
          <a:ln w="2222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H="1">
            <a:off x="2992512" y="2780928"/>
            <a:ext cx="499368" cy="0"/>
          </a:xfrm>
          <a:prstGeom prst="line">
            <a:avLst/>
          </a:prstGeom>
          <a:ln w="2222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3491880" y="3289672"/>
            <a:ext cx="0" cy="1219448"/>
          </a:xfrm>
          <a:prstGeom prst="line">
            <a:avLst/>
          </a:prstGeom>
          <a:ln w="2222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2987331" y="4486184"/>
            <a:ext cx="499368" cy="0"/>
          </a:xfrm>
          <a:prstGeom prst="line">
            <a:avLst/>
          </a:prstGeom>
          <a:ln w="2222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vál 11"/>
          <p:cNvSpPr/>
          <p:nvPr/>
        </p:nvSpPr>
        <p:spPr>
          <a:xfrm>
            <a:off x="2915323" y="2708920"/>
            <a:ext cx="144016" cy="144016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2915323" y="4414176"/>
            <a:ext cx="144016" cy="144016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Nadpis 1"/>
              <p:cNvSpPr txBox="1">
                <a:spLocks/>
              </p:cNvSpPr>
              <p:nvPr/>
            </p:nvSpPr>
            <p:spPr>
              <a:xfrm>
                <a:off x="606378" y="5733256"/>
                <a:ext cx="7710038" cy="648072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cs-CZ" sz="28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Našel jsem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  <a:ea typeface="+mj-ea"/>
                        <a:cs typeface="Times New Roman" pitchFamily="18" charset="0"/>
                      </a:rPr>
                      <m:t>𝑥</m:t>
                    </m:r>
                  </m:oMath>
                </a14:m>
                <a:r>
                  <a:rPr lang="cs-CZ" sz="28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, kterému jsou přiřazeny 2 hodnoty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  <a:ea typeface="+mj-ea"/>
                        <a:cs typeface="Times New Roman" pitchFamily="18" charset="0"/>
                      </a:rPr>
                      <m:t>𝑦</m:t>
                    </m:r>
                  </m:oMath>
                </a14:m>
                <a:endParaRPr lang="cs-CZ" sz="2800" i="1" dirty="0" smtClean="0">
                  <a:latin typeface="Times New Roman" pitchFamily="18" charset="0"/>
                  <a:ea typeface="+mj-ea"/>
                  <a:cs typeface="Times New Roman" pitchFamily="18" charset="0"/>
                </a:endParaRPr>
              </a:p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lang="cs-CZ" sz="2800" i="1" dirty="0" smtClean="0">
                  <a:latin typeface="Times New Roman" pitchFamily="18" charset="0"/>
                  <a:ea typeface="+mj-ea"/>
                  <a:cs typeface="Times New Roman" pitchFamily="18" charset="0"/>
                </a:endParaRPr>
              </a:p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lang="cs-CZ" sz="2800" i="1" dirty="0" smtClean="0">
                  <a:latin typeface="Times New Roman" pitchFamily="18" charset="0"/>
                  <a:ea typeface="+mj-ea"/>
                  <a:cs typeface="Times New Roman" pitchFamily="18" charset="0"/>
                </a:endParaRPr>
              </a:p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lang="cs-CZ" sz="2800" i="1" dirty="0" smtClean="0">
                  <a:latin typeface="Times New Roman" pitchFamily="18" charset="0"/>
                  <a:ea typeface="+mj-ea"/>
                  <a:cs typeface="Times New Roman" pitchFamily="18" charset="0"/>
                </a:endParaRPr>
              </a:p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lang="cs-CZ" sz="3600" dirty="0" smtClean="0">
                  <a:latin typeface="Times New Roman" pitchFamily="18" charset="0"/>
                  <a:ea typeface="+mj-ea"/>
                  <a:cs typeface="Times New Roman" pitchFamily="18" charset="0"/>
                </a:endParaRPr>
              </a:p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cs-CZ" sz="3600" b="1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5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6378" y="5733256"/>
                <a:ext cx="7710038" cy="648072"/>
              </a:xfrm>
              <a:prstGeom prst="rect">
                <a:avLst/>
              </a:prstGeom>
              <a:blipFill rotWithShape="1">
                <a:blip r:embed="rId3"/>
                <a:stretch>
                  <a:fillRect l="-1581" t="-9346" b="-560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Nadpis 1"/>
          <p:cNvSpPr txBox="1">
            <a:spLocks/>
          </p:cNvSpPr>
          <p:nvPr/>
        </p:nvSpPr>
        <p:spPr>
          <a:xfrm>
            <a:off x="588612" y="6209692"/>
            <a:ext cx="7710038" cy="648072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dirty="0" smtClean="0">
                <a:latin typeface="Times New Roman" pitchFamily="18" charset="0"/>
                <a:ea typeface="+mj-ea"/>
                <a:cs typeface="Times New Roman" pitchFamily="18" charset="0"/>
              </a:rPr>
              <a:t>Graf na obrázku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NENÍ</a:t>
            </a:r>
            <a:r>
              <a:rPr lang="cs-CZ" sz="2800" dirty="0" smtClean="0">
                <a:latin typeface="Times New Roman" pitchFamily="18" charset="0"/>
                <a:ea typeface="+mj-ea"/>
                <a:cs typeface="Times New Roman" pitchFamily="18" charset="0"/>
              </a:rPr>
              <a:t> funkce</a:t>
            </a:r>
            <a:endParaRPr lang="cs-CZ" sz="2800" i="1" dirty="0" smtClean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2800" i="1" dirty="0" smtClean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2800" i="1" dirty="0" smtClean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2800" i="1" dirty="0" smtClean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3600" dirty="0" smtClean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2638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0" animBg="1"/>
      <p:bldP spid="13" grpId="0" animBg="1"/>
      <p:bldP spid="15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260648"/>
            <a:ext cx="6318448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b="1" i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Pojmy</a:t>
            </a:r>
          </a:p>
          <a:p>
            <a:pPr lvl="0">
              <a:spcBef>
                <a:spcPct val="0"/>
              </a:spcBef>
              <a:defRPr/>
            </a:pPr>
            <a:r>
              <a:rPr lang="cs-CZ" sz="2800" b="1" i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896938" lvl="0" indent="179388">
              <a:spcBef>
                <a:spcPct val="0"/>
              </a:spcBef>
              <a:buFontTx/>
              <a:buChar char="-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argument funkce</a:t>
            </a:r>
          </a:p>
          <a:p>
            <a:pPr marL="896938" lvl="0" indent="179388">
              <a:spcBef>
                <a:spcPct val="0"/>
              </a:spcBef>
              <a:buFontTx/>
              <a:buChar char="-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nezávislá proměnná</a:t>
            </a:r>
          </a:p>
          <a:p>
            <a:pPr marL="896938" lvl="0" indent="179388">
              <a:spcBef>
                <a:spcPct val="0"/>
              </a:spcBef>
              <a:buFontTx/>
              <a:buChar char="-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vstupní hodnota</a:t>
            </a:r>
          </a:p>
          <a:p>
            <a:pPr lvl="0" indent="1076325">
              <a:spcBef>
                <a:spcPct val="0"/>
              </a:spcBef>
              <a:buFontTx/>
              <a:buChar char="-"/>
              <a:defRPr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lvl="0">
              <a:spcBef>
                <a:spcPct val="0"/>
              </a:spcBef>
              <a:defRPr/>
            </a:pPr>
            <a:r>
              <a:rPr lang="cs-CZ" sz="2800" b="1" i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y</a:t>
            </a:r>
          </a:p>
          <a:p>
            <a:pPr marL="896938" lvl="0">
              <a:spcBef>
                <a:spcPct val="0"/>
              </a:spcBef>
              <a:buFont typeface="Times New Roman" pitchFamily="18" charset="0"/>
              <a:buChar char="-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závislá proměnná</a:t>
            </a:r>
          </a:p>
          <a:p>
            <a:pPr marL="896938" lvl="0">
              <a:spcBef>
                <a:spcPct val="0"/>
              </a:spcBef>
              <a:buFont typeface="Times New Roman" pitchFamily="18" charset="0"/>
              <a:buChar char="-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funkční hodnota</a:t>
            </a:r>
          </a:p>
          <a:p>
            <a:pPr marL="896938" lvl="0">
              <a:spcBef>
                <a:spcPct val="0"/>
              </a:spcBef>
              <a:buFont typeface="Times New Roman" pitchFamily="18" charset="0"/>
              <a:buChar char="-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výstupní hodnota funkce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260648"/>
            <a:ext cx="8352928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b="1" i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Pojmy</a:t>
            </a:r>
          </a:p>
          <a:p>
            <a:pPr lvl="0">
              <a:spcBef>
                <a:spcPct val="0"/>
              </a:spcBef>
              <a:defRPr/>
            </a:pPr>
            <a:r>
              <a:rPr lang="cs-CZ" sz="2800" b="1" i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Definiční obor</a:t>
            </a:r>
            <a:r>
              <a:rPr lang="cs-CZ" sz="2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896938" lvl="0" indent="179388">
              <a:spcBef>
                <a:spcPct val="0"/>
              </a:spcBef>
              <a:buFontTx/>
              <a:buChar char="-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Množina všech přípustných hodnot argumentu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x</a:t>
            </a:r>
          </a:p>
          <a:p>
            <a:pPr marL="1076325" lvl="0" indent="-179388">
              <a:spcBef>
                <a:spcPct val="0"/>
              </a:spcBef>
              <a:buFontTx/>
              <a:buChar char="-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Všechny hodnoty, kterých může  proměnná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nabývat</a:t>
            </a:r>
          </a:p>
          <a:p>
            <a:pPr marL="1076325" lvl="0" indent="-179388">
              <a:spcBef>
                <a:spcPct val="0"/>
              </a:spcBef>
              <a:buFontTx/>
              <a:buChar char="-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Značíme </a:t>
            </a:r>
            <a:r>
              <a:rPr lang="cs-CZ" sz="2800" dirty="0" smtClean="0">
                <a:latin typeface="Kunstler Script" pitchFamily="66" charset="0"/>
                <a:cs typeface="Times New Roman" pitchFamily="18" charset="0"/>
              </a:rPr>
              <a:t>D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(f)</a:t>
            </a:r>
          </a:p>
          <a:p>
            <a:pPr lvl="0" indent="1076325">
              <a:spcBef>
                <a:spcPct val="0"/>
              </a:spcBef>
              <a:defRPr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lvl="0">
              <a:spcBef>
                <a:spcPct val="0"/>
              </a:spcBef>
              <a:defRPr/>
            </a:pPr>
            <a:r>
              <a:rPr lang="cs-CZ" sz="2800" b="1" i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Obor hodnot</a:t>
            </a:r>
          </a:p>
          <a:p>
            <a:pPr marL="896938" lvl="0">
              <a:spcBef>
                <a:spcPct val="0"/>
              </a:spcBef>
              <a:buFont typeface="Times New Roman" pitchFamily="18" charset="0"/>
              <a:buChar char="-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Množina všech přípustných hodnot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y</a:t>
            </a:r>
          </a:p>
          <a:p>
            <a:pPr marL="896938" lvl="0">
              <a:spcBef>
                <a:spcPct val="0"/>
              </a:spcBef>
              <a:buFont typeface="Times New Roman" pitchFamily="18" charset="0"/>
              <a:buChar char="-"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Značíme </a:t>
            </a:r>
            <a:r>
              <a:rPr lang="cs-CZ" sz="2800" dirty="0" smtClean="0">
                <a:latin typeface="Kunstler Script" pitchFamily="66" charset="0"/>
                <a:cs typeface="Times New Roman" pitchFamily="18" charset="0"/>
              </a:rPr>
              <a:t>H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(f)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2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2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260648"/>
            <a:ext cx="835292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Určete definiční obor a obor hodnot funkcí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244" y="1029544"/>
            <a:ext cx="4761905" cy="4761905"/>
          </a:xfrm>
          <a:prstGeom prst="rect">
            <a:avLst/>
          </a:prstGeom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5445473" y="1057300"/>
            <a:ext cx="3698527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dirty="0" smtClean="0">
                <a:latin typeface="Times New Roman" pitchFamily="18" charset="0"/>
                <a:ea typeface="+mj-ea"/>
                <a:cs typeface="Times New Roman" pitchFamily="18" charset="0"/>
              </a:rPr>
              <a:t>Definiční obor = množina všech hodnot </a:t>
            </a:r>
            <a:r>
              <a:rPr lang="cs-CZ" sz="2800" i="1" dirty="0" smtClean="0">
                <a:latin typeface="Times New Roman" pitchFamily="18" charset="0"/>
                <a:ea typeface="+mj-ea"/>
                <a:cs typeface="Times New Roman" pitchFamily="18" charset="0"/>
              </a:rPr>
              <a:t>x</a:t>
            </a:r>
            <a:r>
              <a:rPr lang="cs-CZ" sz="2800" dirty="0" smtClean="0"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endParaRPr kumimoji="0" lang="cs-CZ" sz="2800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cxnSp>
        <p:nvCxnSpPr>
          <p:cNvPr id="6" name="Přímá spojnice 5"/>
          <p:cNvCxnSpPr/>
          <p:nvPr/>
        </p:nvCxnSpPr>
        <p:spPr>
          <a:xfrm flipV="1">
            <a:off x="1169622" y="3410496"/>
            <a:ext cx="0" cy="1170632"/>
          </a:xfrm>
          <a:prstGeom prst="line">
            <a:avLst/>
          </a:prstGeom>
          <a:ln w="158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1285021" y="3410496"/>
            <a:ext cx="18002" cy="954608"/>
          </a:xfrm>
          <a:prstGeom prst="line">
            <a:avLst/>
          </a:prstGeom>
          <a:ln w="158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1410026" y="3410496"/>
            <a:ext cx="9001" cy="757088"/>
          </a:xfrm>
          <a:prstGeom prst="line">
            <a:avLst/>
          </a:prstGeom>
          <a:ln w="158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1547664" y="3410496"/>
            <a:ext cx="18002" cy="477304"/>
          </a:xfrm>
          <a:prstGeom prst="line">
            <a:avLst/>
          </a:prstGeom>
          <a:ln w="158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1709682" y="3410496"/>
            <a:ext cx="0" cy="162520"/>
          </a:xfrm>
          <a:prstGeom prst="line">
            <a:avLst/>
          </a:prstGeom>
          <a:ln w="158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1925706" y="3253104"/>
            <a:ext cx="0" cy="157392"/>
          </a:xfrm>
          <a:prstGeom prst="line">
            <a:avLst/>
          </a:prstGeom>
          <a:ln w="158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V="1">
            <a:off x="2051720" y="3068960"/>
            <a:ext cx="0" cy="341536"/>
          </a:xfrm>
          <a:prstGeom prst="line">
            <a:avLst/>
          </a:prstGeom>
          <a:ln w="158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V="1">
            <a:off x="2195736" y="2708920"/>
            <a:ext cx="9001" cy="701576"/>
          </a:xfrm>
          <a:prstGeom prst="line">
            <a:avLst/>
          </a:prstGeom>
          <a:ln w="158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2339752" y="2492896"/>
            <a:ext cx="9001" cy="917600"/>
          </a:xfrm>
          <a:prstGeom prst="line">
            <a:avLst/>
          </a:prstGeom>
          <a:ln w="158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V="1">
            <a:off x="2483768" y="2200300"/>
            <a:ext cx="9001" cy="1187520"/>
          </a:xfrm>
          <a:prstGeom prst="line">
            <a:avLst/>
          </a:prstGeom>
          <a:ln w="158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V="1">
            <a:off x="2627784" y="2200300"/>
            <a:ext cx="9001" cy="1187520"/>
          </a:xfrm>
          <a:prstGeom prst="line">
            <a:avLst/>
          </a:prstGeom>
          <a:ln w="158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V="1">
            <a:off x="2771800" y="2492896"/>
            <a:ext cx="9001" cy="890003"/>
          </a:xfrm>
          <a:prstGeom prst="line">
            <a:avLst/>
          </a:prstGeom>
          <a:ln w="158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V="1">
            <a:off x="2924817" y="2708920"/>
            <a:ext cx="0" cy="673979"/>
          </a:xfrm>
          <a:prstGeom prst="line">
            <a:avLst/>
          </a:prstGeom>
          <a:ln w="158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V="1">
            <a:off x="3055519" y="2953256"/>
            <a:ext cx="9001" cy="429643"/>
          </a:xfrm>
          <a:prstGeom prst="line">
            <a:avLst/>
          </a:prstGeom>
          <a:ln w="158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V="1">
            <a:off x="3212849" y="3239728"/>
            <a:ext cx="0" cy="143172"/>
          </a:xfrm>
          <a:prstGeom prst="line">
            <a:avLst/>
          </a:prstGeom>
          <a:ln w="158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V="1">
            <a:off x="3428873" y="3410496"/>
            <a:ext cx="0" cy="162520"/>
          </a:xfrm>
          <a:prstGeom prst="line">
            <a:avLst/>
          </a:prstGeom>
          <a:ln w="158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 flipV="1">
            <a:off x="3572889" y="3440122"/>
            <a:ext cx="0" cy="348918"/>
          </a:xfrm>
          <a:prstGeom prst="line">
            <a:avLst/>
          </a:prstGeom>
          <a:ln w="158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V="1">
            <a:off x="3716905" y="3410496"/>
            <a:ext cx="0" cy="204085"/>
          </a:xfrm>
          <a:prstGeom prst="line">
            <a:avLst/>
          </a:prstGeom>
          <a:ln w="158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 flipV="1">
            <a:off x="4076945" y="3232697"/>
            <a:ext cx="0" cy="177799"/>
          </a:xfrm>
          <a:prstGeom prst="line">
            <a:avLst/>
          </a:prstGeom>
          <a:ln w="158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 flipV="1">
            <a:off x="4220961" y="3090672"/>
            <a:ext cx="0" cy="292227"/>
          </a:xfrm>
          <a:prstGeom prst="line">
            <a:avLst/>
          </a:prstGeom>
          <a:ln w="158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 flipV="1">
            <a:off x="4364977" y="2892060"/>
            <a:ext cx="0" cy="518436"/>
          </a:xfrm>
          <a:prstGeom prst="line">
            <a:avLst/>
          </a:prstGeom>
          <a:ln w="158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 flipV="1">
            <a:off x="4508993" y="2708920"/>
            <a:ext cx="0" cy="678900"/>
          </a:xfrm>
          <a:prstGeom prst="line">
            <a:avLst/>
          </a:prstGeom>
          <a:ln w="158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1169622" y="3410496"/>
            <a:ext cx="3339371" cy="0"/>
          </a:xfrm>
          <a:prstGeom prst="line">
            <a:avLst/>
          </a:prstGeom>
          <a:ln w="508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61" name="TextovéPole 60"/>
              <p:cNvSpPr txBox="1"/>
              <p:nvPr/>
            </p:nvSpPr>
            <p:spPr>
              <a:xfrm>
                <a:off x="5514504" y="2270840"/>
                <a:ext cx="2596095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</a:rPr>
                        <m:t>𝐷</m:t>
                      </m:r>
                      <m:d>
                        <m:d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𝑓</m:t>
                          </m:r>
                        </m:e>
                      </m:d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⟨"/>
                          <m:endChr m:val=""/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−8</m:t>
                          </m:r>
                          <m:r>
                            <a:rPr lang="en-US" sz="2800" b="0" i="1" smtClean="0">
                              <a:latin typeface="Cambria Math"/>
                            </a:rPr>
                            <m:t>;</m:t>
                          </m:r>
                          <m:d>
                            <m:dPr>
                              <m:begChr m:val=""/>
                              <m:ctrlPr>
                                <a:rPr lang="en-US" sz="28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en-US" sz="2800" b="0" i="1" smtClean="0">
                                  <a:latin typeface="Cambria Math"/>
                                </a:rPr>
                                <m:t>6</m:t>
                              </m:r>
                            </m:e>
                          </m:d>
                        </m:e>
                      </m:d>
                    </m:oMath>
                  </m:oMathPara>
                </a14:m>
                <a:endParaRPr lang="cs-CZ" sz="2800" dirty="0" smtClean="0"/>
              </a:p>
            </p:txBody>
          </p:sp>
        </mc:Choice>
        <mc:Fallback xmlns="">
          <p:sp>
            <p:nvSpPr>
              <p:cNvPr id="61" name="TextovéPole 6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14504" y="2270840"/>
                <a:ext cx="2596095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37054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500"/>
                            </p:stCondLst>
                            <p:childTnLst>
                              <p:par>
                                <p:cTn id="2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500"/>
                            </p:stCondLst>
                            <p:childTnLst>
                              <p:par>
                                <p:cTn id="3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000"/>
                            </p:stCondLst>
                            <p:childTnLst>
                              <p:par>
                                <p:cTn id="36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4000"/>
                            </p:stCondLst>
                            <p:childTnLst>
                              <p:par>
                                <p:cTn id="44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4500"/>
                            </p:stCondLst>
                            <p:childTnLst>
                              <p:par>
                                <p:cTn id="48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0"/>
                            </p:stCondLst>
                            <p:childTnLst>
                              <p:par>
                                <p:cTn id="5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5500"/>
                            </p:stCondLst>
                            <p:childTnLst>
                              <p:par>
                                <p:cTn id="56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6000"/>
                            </p:stCondLst>
                            <p:childTnLst>
                              <p:par>
                                <p:cTn id="60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6500"/>
                            </p:stCondLst>
                            <p:childTnLst>
                              <p:par>
                                <p:cTn id="64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7000"/>
                            </p:stCondLst>
                            <p:childTnLst>
                              <p:par>
                                <p:cTn id="68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7500"/>
                            </p:stCondLst>
                            <p:childTnLst>
                              <p:par>
                                <p:cTn id="7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8000"/>
                            </p:stCondLst>
                            <p:childTnLst>
                              <p:par>
                                <p:cTn id="7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8500"/>
                            </p:stCondLst>
                            <p:childTnLst>
                              <p:par>
                                <p:cTn id="8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9000"/>
                            </p:stCondLst>
                            <p:childTnLst>
                              <p:par>
                                <p:cTn id="84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9500"/>
                            </p:stCondLst>
                            <p:childTnLst>
                              <p:par>
                                <p:cTn id="88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0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10000"/>
                            </p:stCondLst>
                            <p:childTnLst>
                              <p:par>
                                <p:cTn id="9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4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10500"/>
                            </p:stCondLst>
                            <p:childTnLst>
                              <p:par>
                                <p:cTn id="96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8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11000"/>
                            </p:stCondLst>
                            <p:childTnLst>
                              <p:par>
                                <p:cTn id="100" presetID="2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2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260648"/>
            <a:ext cx="835292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Určete definiční obor a obor hodnot funkcí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244" y="1029544"/>
            <a:ext cx="4761905" cy="4761905"/>
          </a:xfrm>
          <a:prstGeom prst="rect">
            <a:avLst/>
          </a:prstGeom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5445473" y="1057300"/>
            <a:ext cx="3698527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dirty="0" smtClean="0">
                <a:latin typeface="Times New Roman" pitchFamily="18" charset="0"/>
                <a:ea typeface="+mj-ea"/>
                <a:cs typeface="Times New Roman" pitchFamily="18" charset="0"/>
              </a:rPr>
              <a:t>Definiční obor = množina</a:t>
            </a:r>
            <a:r>
              <a:rPr lang="en-US" sz="2800" dirty="0" smtClean="0"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ea typeface="+mj-ea"/>
                <a:cs typeface="Times New Roman" pitchFamily="18" charset="0"/>
              </a:rPr>
              <a:t>všech hodnot </a:t>
            </a:r>
            <a:r>
              <a:rPr lang="cs-CZ" sz="2800" i="1" dirty="0" smtClean="0">
                <a:latin typeface="Times New Roman" pitchFamily="18" charset="0"/>
                <a:ea typeface="+mj-ea"/>
                <a:cs typeface="Times New Roman" pitchFamily="18" charset="0"/>
              </a:rPr>
              <a:t>x</a:t>
            </a:r>
            <a:r>
              <a:rPr lang="cs-CZ" sz="2800" dirty="0" smtClean="0"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endParaRPr kumimoji="0" lang="cs-CZ" sz="2800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1" name="TextovéPole 60"/>
              <p:cNvSpPr txBox="1"/>
              <p:nvPr/>
            </p:nvSpPr>
            <p:spPr>
              <a:xfrm>
                <a:off x="5514504" y="2270840"/>
                <a:ext cx="2596095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</a:rPr>
                        <m:t>𝐷</m:t>
                      </m:r>
                      <m:d>
                        <m:d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𝑓</m:t>
                          </m:r>
                        </m:e>
                      </m:d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⟨"/>
                          <m:endChr m:val=""/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−8</m:t>
                          </m:r>
                          <m:r>
                            <a:rPr lang="en-US" sz="2800" b="0" i="1" smtClean="0">
                              <a:latin typeface="Cambria Math"/>
                            </a:rPr>
                            <m:t>;</m:t>
                          </m:r>
                          <m:d>
                            <m:dPr>
                              <m:begChr m:val=""/>
                              <m:ctrlPr>
                                <a:rPr lang="en-US" sz="28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en-US" sz="2800" b="0" i="1" smtClean="0">
                                  <a:latin typeface="Cambria Math"/>
                                </a:rPr>
                                <m:t>6</m:t>
                              </m:r>
                            </m:e>
                          </m:d>
                        </m:e>
                      </m:d>
                    </m:oMath>
                  </m:oMathPara>
                </a14:m>
                <a:endParaRPr lang="cs-CZ" sz="2800" dirty="0" smtClean="0"/>
              </a:p>
            </p:txBody>
          </p:sp>
        </mc:Choice>
        <mc:Fallback xmlns="">
          <p:sp>
            <p:nvSpPr>
              <p:cNvPr id="61" name="TextovéPole 6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14504" y="2270840"/>
                <a:ext cx="2596095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0" name="Nadpis 1"/>
          <p:cNvSpPr txBox="1">
            <a:spLocks/>
          </p:cNvSpPr>
          <p:nvPr/>
        </p:nvSpPr>
        <p:spPr>
          <a:xfrm>
            <a:off x="5514504" y="3430588"/>
            <a:ext cx="3698527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dirty="0" err="1" smtClean="0">
                <a:latin typeface="Times New Roman" pitchFamily="18" charset="0"/>
                <a:ea typeface="+mj-ea"/>
                <a:cs typeface="Times New Roman" pitchFamily="18" charset="0"/>
              </a:rPr>
              <a:t>Obor</a:t>
            </a:r>
            <a:r>
              <a:rPr lang="en-US" sz="2800" dirty="0" smtClean="0"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r>
              <a:rPr lang="en-US" sz="2800" dirty="0" err="1" smtClean="0">
                <a:latin typeface="Times New Roman" pitchFamily="18" charset="0"/>
                <a:ea typeface="+mj-ea"/>
                <a:cs typeface="Times New Roman" pitchFamily="18" charset="0"/>
              </a:rPr>
              <a:t>hodnot</a:t>
            </a:r>
            <a:r>
              <a:rPr lang="en-US" sz="2800" dirty="0" smtClean="0"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ea typeface="+mj-ea"/>
                <a:cs typeface="Times New Roman" pitchFamily="18" charset="0"/>
              </a:rPr>
              <a:t>= množina všech hodnot </a:t>
            </a:r>
            <a:r>
              <a:rPr lang="en-US" sz="2800" i="1" dirty="0" smtClean="0">
                <a:latin typeface="Times New Roman" pitchFamily="18" charset="0"/>
                <a:ea typeface="+mj-ea"/>
                <a:cs typeface="Times New Roman" pitchFamily="18" charset="0"/>
              </a:rPr>
              <a:t>y</a:t>
            </a:r>
            <a:r>
              <a:rPr lang="cs-CZ" sz="2800" dirty="0" smtClean="0"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endParaRPr kumimoji="0" lang="cs-CZ" sz="2800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1259632" y="4581128"/>
            <a:ext cx="1827564" cy="0"/>
          </a:xfrm>
          <a:prstGeom prst="line">
            <a:avLst/>
          </a:prstGeom>
          <a:ln w="158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1412032" y="4293096"/>
            <a:ext cx="1675164" cy="0"/>
          </a:xfrm>
          <a:prstGeom prst="line">
            <a:avLst/>
          </a:prstGeom>
          <a:ln w="158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1547664" y="3994940"/>
            <a:ext cx="1539532" cy="0"/>
          </a:xfrm>
          <a:prstGeom prst="line">
            <a:avLst/>
          </a:prstGeom>
          <a:ln w="158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1691680" y="3717032"/>
            <a:ext cx="1395516" cy="0"/>
          </a:xfrm>
          <a:prstGeom prst="line">
            <a:avLst/>
          </a:prstGeom>
          <a:ln w="158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1835696" y="3403348"/>
            <a:ext cx="1251500" cy="7148"/>
          </a:xfrm>
          <a:prstGeom prst="line">
            <a:avLst/>
          </a:prstGeom>
          <a:ln w="158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2051720" y="3068960"/>
            <a:ext cx="1035476" cy="0"/>
          </a:xfrm>
          <a:prstGeom prst="line">
            <a:avLst/>
          </a:prstGeom>
          <a:ln w="158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2173414" y="2794060"/>
            <a:ext cx="913782" cy="0"/>
          </a:xfrm>
          <a:prstGeom prst="line">
            <a:avLst/>
          </a:prstGeom>
          <a:ln w="158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2317430" y="2532450"/>
            <a:ext cx="769766" cy="0"/>
          </a:xfrm>
          <a:prstGeom prst="line">
            <a:avLst/>
          </a:prstGeom>
          <a:ln w="158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2533454" y="2200300"/>
            <a:ext cx="553742" cy="0"/>
          </a:xfrm>
          <a:prstGeom prst="line">
            <a:avLst/>
          </a:prstGeom>
          <a:ln w="158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>
            <a:off x="2630305" y="1988840"/>
            <a:ext cx="456891" cy="0"/>
          </a:xfrm>
          <a:prstGeom prst="line">
            <a:avLst/>
          </a:prstGeom>
          <a:ln w="158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2668405" y="2132856"/>
            <a:ext cx="418791" cy="0"/>
          </a:xfrm>
          <a:prstGeom prst="line">
            <a:avLst/>
          </a:prstGeom>
          <a:ln w="158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>
            <a:off x="2810325" y="2420888"/>
            <a:ext cx="276871" cy="0"/>
          </a:xfrm>
          <a:prstGeom prst="line">
            <a:avLst/>
          </a:prstGeom>
          <a:ln w="158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>
            <a:off x="2987824" y="2708920"/>
            <a:ext cx="99372" cy="0"/>
          </a:xfrm>
          <a:prstGeom prst="line">
            <a:avLst/>
          </a:prstGeom>
          <a:ln w="158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3087196" y="3140968"/>
            <a:ext cx="116652" cy="0"/>
          </a:xfrm>
          <a:prstGeom prst="line">
            <a:avLst/>
          </a:prstGeom>
          <a:ln w="158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>
            <a:off x="3087196" y="3337509"/>
            <a:ext cx="188660" cy="0"/>
          </a:xfrm>
          <a:prstGeom prst="line">
            <a:avLst/>
          </a:prstGeom>
          <a:ln w="158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76"/>
          <p:cNvCxnSpPr/>
          <p:nvPr/>
        </p:nvCxnSpPr>
        <p:spPr>
          <a:xfrm>
            <a:off x="3064874" y="3568084"/>
            <a:ext cx="354998" cy="4932"/>
          </a:xfrm>
          <a:prstGeom prst="line">
            <a:avLst/>
          </a:prstGeom>
          <a:ln w="158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79"/>
          <p:cNvCxnSpPr/>
          <p:nvPr/>
        </p:nvCxnSpPr>
        <p:spPr>
          <a:xfrm>
            <a:off x="3064874" y="3856116"/>
            <a:ext cx="435646" cy="0"/>
          </a:xfrm>
          <a:prstGeom prst="line">
            <a:avLst/>
          </a:prstGeom>
          <a:ln w="158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82"/>
          <p:cNvCxnSpPr/>
          <p:nvPr/>
        </p:nvCxnSpPr>
        <p:spPr>
          <a:xfrm>
            <a:off x="3105198" y="3749337"/>
            <a:ext cx="530698" cy="4932"/>
          </a:xfrm>
          <a:prstGeom prst="line">
            <a:avLst/>
          </a:prstGeom>
          <a:ln w="158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84"/>
          <p:cNvCxnSpPr/>
          <p:nvPr/>
        </p:nvCxnSpPr>
        <p:spPr>
          <a:xfrm>
            <a:off x="3105198" y="3645024"/>
            <a:ext cx="602706" cy="4932"/>
          </a:xfrm>
          <a:prstGeom prst="line">
            <a:avLst/>
          </a:prstGeom>
          <a:ln w="158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nice 86"/>
          <p:cNvCxnSpPr/>
          <p:nvPr/>
        </p:nvCxnSpPr>
        <p:spPr>
          <a:xfrm>
            <a:off x="3105198" y="3454509"/>
            <a:ext cx="818730" cy="4932"/>
          </a:xfrm>
          <a:prstGeom prst="line">
            <a:avLst/>
          </a:prstGeom>
          <a:ln w="158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nice 88"/>
          <p:cNvCxnSpPr/>
          <p:nvPr/>
        </p:nvCxnSpPr>
        <p:spPr>
          <a:xfrm>
            <a:off x="3102230" y="3236897"/>
            <a:ext cx="965714" cy="2466"/>
          </a:xfrm>
          <a:prstGeom prst="line">
            <a:avLst/>
          </a:prstGeom>
          <a:ln w="158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nice 90"/>
          <p:cNvCxnSpPr/>
          <p:nvPr/>
        </p:nvCxnSpPr>
        <p:spPr>
          <a:xfrm>
            <a:off x="3153039" y="2924944"/>
            <a:ext cx="1130929" cy="2466"/>
          </a:xfrm>
          <a:prstGeom prst="line">
            <a:avLst/>
          </a:prstGeom>
          <a:ln w="158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Přímá spojnice 92"/>
          <p:cNvCxnSpPr/>
          <p:nvPr/>
        </p:nvCxnSpPr>
        <p:spPr>
          <a:xfrm>
            <a:off x="3105198" y="2706454"/>
            <a:ext cx="1405422" cy="2466"/>
          </a:xfrm>
          <a:prstGeom prst="line">
            <a:avLst/>
          </a:prstGeom>
          <a:ln w="158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Přímá spojnice 94"/>
          <p:cNvCxnSpPr/>
          <p:nvPr/>
        </p:nvCxnSpPr>
        <p:spPr>
          <a:xfrm flipV="1">
            <a:off x="3102230" y="1988840"/>
            <a:ext cx="0" cy="2611514"/>
          </a:xfrm>
          <a:prstGeom prst="line">
            <a:avLst/>
          </a:prstGeom>
          <a:ln w="508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97" name="TextovéPole 96"/>
              <p:cNvSpPr txBox="1"/>
              <p:nvPr/>
            </p:nvSpPr>
            <p:spPr>
              <a:xfrm>
                <a:off x="5666904" y="4797152"/>
                <a:ext cx="2459841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2800" b="0" dirty="0" smtClean="0"/>
                  <a:t>H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latin typeface="Cambria Math"/>
                          </a:rPr>
                          <m:t>𝑓</m:t>
                        </m:r>
                      </m:e>
                    </m:d>
                    <m:r>
                      <a:rPr lang="cs-CZ" sz="2800" b="0" i="1" smtClean="0">
                        <a:latin typeface="Cambria Math"/>
                      </a:rPr>
                      <m:t>=</m:t>
                    </m:r>
                    <m:d>
                      <m:dPr>
                        <m:begChr m:val="⟨"/>
                        <m:endChr m:val="⟩"/>
                        <m:ctrlPr>
                          <a:rPr lang="cs-CZ" sz="28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en-US" sz="2800" b="0" i="1" smtClean="0">
                            <a:latin typeface="Cambria Math"/>
                          </a:rPr>
                          <m:t>−5;6</m:t>
                        </m:r>
                      </m:e>
                    </m:d>
                  </m:oMath>
                </a14:m>
                <a:endParaRPr lang="cs-CZ" sz="2800" dirty="0" smtClean="0"/>
              </a:p>
            </p:txBody>
          </p:sp>
        </mc:Choice>
        <mc:Fallback xmlns="">
          <p:sp>
            <p:nvSpPr>
              <p:cNvPr id="97" name="TextovéPole 9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66904" y="4797152"/>
                <a:ext cx="2459841" cy="523220"/>
              </a:xfrm>
              <a:prstGeom prst="rect">
                <a:avLst/>
              </a:prstGeom>
              <a:blipFill rotWithShape="1">
                <a:blip r:embed="rId4"/>
                <a:stretch>
                  <a:fillRect l="-5211" t="-10465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25320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500"/>
                            </p:stCondLst>
                            <p:childTnLst>
                              <p:par>
                                <p:cTn id="2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500"/>
                            </p:stCondLst>
                            <p:childTnLst>
                              <p:par>
                                <p:cTn id="3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000"/>
                            </p:stCondLst>
                            <p:childTnLst>
                              <p:par>
                                <p:cTn id="3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4000"/>
                            </p:stCondLst>
                            <p:childTnLst>
                              <p:par>
                                <p:cTn id="4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4500"/>
                            </p:stCondLst>
                            <p:childTnLst>
                              <p:par>
                                <p:cTn id="4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0"/>
                            </p:stCondLst>
                            <p:childTnLst>
                              <p:par>
                                <p:cTn id="5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5500"/>
                            </p:stCondLst>
                            <p:childTnLst>
                              <p:par>
                                <p:cTn id="5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6000"/>
                            </p:stCondLst>
                            <p:childTnLst>
                              <p:par>
                                <p:cTn id="6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6500"/>
                            </p:stCondLst>
                            <p:childTnLst>
                              <p:par>
                                <p:cTn id="64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6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7000"/>
                            </p:stCondLst>
                            <p:childTnLst>
                              <p:par>
                                <p:cTn id="68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0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7500"/>
                            </p:stCondLst>
                            <p:childTnLst>
                              <p:par>
                                <p:cTn id="72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4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8000"/>
                            </p:stCondLst>
                            <p:childTnLst>
                              <p:par>
                                <p:cTn id="76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8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8500"/>
                            </p:stCondLst>
                            <p:childTnLst>
                              <p:par>
                                <p:cTn id="80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2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9000"/>
                            </p:stCondLst>
                            <p:childTnLst>
                              <p:par>
                                <p:cTn id="84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6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9500"/>
                            </p:stCondLst>
                            <p:childTnLst>
                              <p:par>
                                <p:cTn id="88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90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10000"/>
                            </p:stCondLst>
                            <p:childTnLst>
                              <p:par>
                                <p:cTn id="92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94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10500"/>
                            </p:stCondLst>
                            <p:childTnLst>
                              <p:par>
                                <p:cTn id="96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98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11000"/>
                            </p:stCondLst>
                            <p:childTnLst>
                              <p:par>
                                <p:cTn id="100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2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11500"/>
                            </p:stCondLst>
                            <p:childTnLst>
                              <p:par>
                                <p:cTn id="104" presetID="2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1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1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  <p:bldP spid="9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23528" y="260648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Způsoby zadání funkce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395536" y="971468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A)</a:t>
            </a:r>
            <a:r>
              <a:rPr kumimoji="0" lang="cs-CZ" sz="3600" b="1" i="0" u="none" strike="noStrike" kern="1200" cap="none" spc="0" normalizeH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Tabulkou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82161397"/>
              </p:ext>
            </p:extLst>
          </p:nvPr>
        </p:nvGraphicFramePr>
        <p:xfrm>
          <a:off x="611560" y="1844824"/>
          <a:ext cx="8136904" cy="967681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1584176"/>
                <a:gridCol w="936104"/>
                <a:gridCol w="936104"/>
                <a:gridCol w="936104"/>
                <a:gridCol w="936104"/>
                <a:gridCol w="936104"/>
                <a:gridCol w="936104"/>
                <a:gridCol w="936104"/>
              </a:tblGrid>
              <a:tr h="576064">
                <a:tc>
                  <a:txBody>
                    <a:bodyPr/>
                    <a:lstStyle/>
                    <a:p>
                      <a:r>
                        <a:rPr lang="cs-CZ" dirty="0" smtClean="0"/>
                        <a:t>x (jméno)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Petr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Jana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Pavla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Honza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Tomáš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Pavel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Igor</a:t>
                      </a:r>
                      <a:endParaRPr lang="cs-CZ" dirty="0"/>
                    </a:p>
                  </a:txBody>
                  <a:tcPr anchor="ctr"/>
                </a:tc>
              </a:tr>
              <a:tr h="391617">
                <a:tc>
                  <a:txBody>
                    <a:bodyPr/>
                    <a:lstStyle/>
                    <a:p>
                      <a:pPr marL="88900" indent="0"/>
                      <a:r>
                        <a:rPr lang="cs-CZ" baseline="0" dirty="0" smtClean="0"/>
                        <a:t>y (výška v cm)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183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170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195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178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130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165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77064156"/>
              </p:ext>
            </p:extLst>
          </p:nvPr>
        </p:nvGraphicFramePr>
        <p:xfrm>
          <a:off x="611560" y="3645024"/>
          <a:ext cx="6096000" cy="741680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-14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-20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9551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23528" y="260648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Způsoby zadání funkce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395536" y="971468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dirty="0">
                <a:solidFill>
                  <a:srgbClr val="00B0F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B</a:t>
            </a: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)</a:t>
            </a:r>
            <a:r>
              <a:rPr kumimoji="0" lang="cs-CZ" sz="3600" b="1" i="0" u="none" strike="noStrike" kern="1200" cap="none" spc="0" normalizeH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Grafem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700808"/>
            <a:ext cx="4761905" cy="47619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9002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23528" y="260648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Způsoby zadání funkce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395536" y="971468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noProof="0" dirty="0">
                <a:solidFill>
                  <a:srgbClr val="00B0F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C</a:t>
            </a: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)</a:t>
            </a:r>
            <a:r>
              <a:rPr kumimoji="0" lang="cs-CZ" sz="3600" b="1" i="0" u="none" strike="noStrike" kern="1200" cap="none" spc="0" normalizeH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Pomocí rovnice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691680" y="1852858"/>
                <a:ext cx="2328714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</a:rPr>
                        <m:t>𝑓</m:t>
                      </m:r>
                      <m:r>
                        <a:rPr lang="cs-CZ" sz="2800" b="0" i="1" smtClean="0">
                          <a:latin typeface="Cambria Math"/>
                        </a:rPr>
                        <m:t>:</m:t>
                      </m:r>
                      <m:r>
                        <a:rPr lang="cs-CZ" sz="2800" b="0" i="1" smtClean="0">
                          <a:latin typeface="Cambria Math"/>
                        </a:rPr>
                        <m:t>𝑦</m:t>
                      </m:r>
                      <m:r>
                        <a:rPr lang="cs-CZ" sz="2800" b="0" i="1" smtClean="0">
                          <a:latin typeface="Cambria Math"/>
                        </a:rPr>
                        <m:t>=3</m:t>
                      </m:r>
                      <m:r>
                        <a:rPr lang="cs-CZ" sz="2800" b="0" i="1" smtClean="0">
                          <a:latin typeface="Cambria Math"/>
                        </a:rPr>
                        <m:t>𝑥</m:t>
                      </m:r>
                      <m:r>
                        <a:rPr lang="cs-CZ" sz="2800" b="0" i="1" smtClean="0">
                          <a:latin typeface="Cambria Math"/>
                        </a:rPr>
                        <m:t>−2</m:t>
                      </m:r>
                    </m:oMath>
                  </m:oMathPara>
                </a14:m>
                <a:endParaRPr lang="cs-CZ" sz="2800" dirty="0" smtClean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91680" y="1852858"/>
                <a:ext cx="2328714" cy="52322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691680" y="2970530"/>
                <a:ext cx="2467470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</a:rPr>
                        <m:t>𝑓</m:t>
                      </m:r>
                      <m:d>
                        <m:d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𝑥</m:t>
                          </m:r>
                        </m:e>
                      </m:d>
                      <m:r>
                        <a:rPr lang="cs-CZ" sz="2800" b="0" i="1" smtClean="0">
                          <a:latin typeface="Cambria Math"/>
                        </a:rPr>
                        <m:t>=3</m:t>
                      </m:r>
                      <m:r>
                        <a:rPr lang="cs-CZ" sz="2800" b="0" i="1" smtClean="0">
                          <a:latin typeface="Cambria Math"/>
                        </a:rPr>
                        <m:t>𝑥</m:t>
                      </m:r>
                      <m:r>
                        <a:rPr lang="cs-CZ" sz="2800" b="0" i="1" smtClean="0">
                          <a:latin typeface="Cambria Math"/>
                        </a:rPr>
                        <m:t>−2</m:t>
                      </m:r>
                    </m:oMath>
                  </m:oMathPara>
                </a14:m>
                <a:endParaRPr lang="cs-CZ" sz="2800" dirty="0" smtClean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91680" y="2970530"/>
                <a:ext cx="2467470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Nadpis 1"/>
          <p:cNvSpPr txBox="1">
            <a:spLocks/>
          </p:cNvSpPr>
          <p:nvPr/>
        </p:nvSpPr>
        <p:spPr>
          <a:xfrm>
            <a:off x="406376" y="3928492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dirty="0" smtClean="0">
                <a:latin typeface="Times New Roman" pitchFamily="18" charset="0"/>
                <a:ea typeface="+mj-ea"/>
                <a:cs typeface="Times New Roman" pitchFamily="18" charset="0"/>
              </a:rPr>
              <a:t>Fakt, že funkce </a:t>
            </a:r>
            <a:r>
              <a:rPr lang="cs-CZ" sz="2800" i="1" dirty="0" smtClean="0">
                <a:latin typeface="Times New Roman" pitchFamily="18" charset="0"/>
                <a:ea typeface="+mj-ea"/>
                <a:cs typeface="Times New Roman" pitchFamily="18" charset="0"/>
              </a:rPr>
              <a:t>f(x) </a:t>
            </a:r>
            <a:r>
              <a:rPr lang="cs-CZ" sz="2800" dirty="0" smtClean="0">
                <a:latin typeface="Times New Roman" pitchFamily="18" charset="0"/>
                <a:ea typeface="+mj-ea"/>
                <a:cs typeface="Times New Roman" pitchFamily="18" charset="0"/>
              </a:rPr>
              <a:t>číslu </a:t>
            </a:r>
            <a:r>
              <a:rPr lang="cs-CZ" sz="2800" dirty="0">
                <a:latin typeface="Times New Roman" pitchFamily="18" charset="0"/>
                <a:ea typeface="+mj-ea"/>
                <a:cs typeface="Times New Roman" pitchFamily="18" charset="0"/>
              </a:rPr>
              <a:t>2</a:t>
            </a:r>
            <a:r>
              <a:rPr lang="cs-CZ" sz="2800" dirty="0" smtClean="0">
                <a:latin typeface="Times New Roman" pitchFamily="18" charset="0"/>
                <a:ea typeface="+mj-ea"/>
                <a:cs typeface="Times New Roman" pitchFamily="18" charset="0"/>
              </a:rPr>
              <a:t> přiřadí číslo 4 píšeme </a:t>
            </a:r>
            <a:endParaRPr kumimoji="0" lang="cs-CZ" sz="28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2051720" y="2399030"/>
            <a:ext cx="1008112" cy="5715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dirty="0">
                <a:latin typeface="Times New Roman" pitchFamily="18" charset="0"/>
                <a:ea typeface="+mj-ea"/>
                <a:cs typeface="Times New Roman" pitchFamily="18" charset="0"/>
              </a:rPr>
              <a:t>n</a:t>
            </a:r>
            <a:r>
              <a:rPr lang="cs-CZ" sz="2800" dirty="0" smtClean="0">
                <a:latin typeface="Times New Roman" pitchFamily="18" charset="0"/>
                <a:ea typeface="+mj-ea"/>
                <a:cs typeface="Times New Roman" pitchFamily="18" charset="0"/>
              </a:rPr>
              <a:t>ebo</a:t>
            </a:r>
            <a:endParaRPr kumimoji="0" lang="cs-CZ" sz="28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39552" y="4548272"/>
                <a:ext cx="1636923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</a:rPr>
                        <m:t>𝑓</m:t>
                      </m:r>
                      <m:d>
                        <m:d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e>
                      </m:d>
                      <m:r>
                        <a:rPr lang="cs-CZ" sz="2800" b="0" i="1" smtClean="0">
                          <a:latin typeface="Cambria Math"/>
                        </a:rPr>
                        <m:t>=4</m:t>
                      </m:r>
                    </m:oMath>
                  </m:oMathPara>
                </a14:m>
                <a:endParaRPr lang="cs-CZ" sz="2800" dirty="0" smtClean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4548272"/>
                <a:ext cx="1636923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Nadpis 1"/>
          <p:cNvSpPr txBox="1">
            <a:spLocks/>
          </p:cNvSpPr>
          <p:nvPr/>
        </p:nvSpPr>
        <p:spPr>
          <a:xfrm>
            <a:off x="512648" y="5077534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dirty="0" smtClean="0">
                <a:latin typeface="Times New Roman" pitchFamily="18" charset="0"/>
                <a:ea typeface="+mj-ea"/>
                <a:cs typeface="Times New Roman" pitchFamily="18" charset="0"/>
              </a:rPr>
              <a:t>Čteme: funkce </a:t>
            </a:r>
            <a:r>
              <a:rPr lang="cs-CZ" sz="2800" i="1" dirty="0" smtClean="0">
                <a:latin typeface="Times New Roman" pitchFamily="18" charset="0"/>
                <a:ea typeface="+mj-ea"/>
                <a:cs typeface="Times New Roman" pitchFamily="18" charset="0"/>
              </a:rPr>
              <a:t>f</a:t>
            </a:r>
            <a:r>
              <a:rPr lang="cs-CZ" sz="2800" dirty="0" smtClean="0">
                <a:latin typeface="Times New Roman" pitchFamily="18" charset="0"/>
                <a:ea typeface="+mj-ea"/>
                <a:cs typeface="Times New Roman" pitchFamily="18" charset="0"/>
              </a:rPr>
              <a:t> má v bodě 1 hodnotu 4</a:t>
            </a:r>
            <a:endParaRPr kumimoji="0" lang="cs-CZ" sz="28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4401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  <p:bldP spid="9" grpId="0"/>
      <p:bldP spid="10" grpId="0"/>
      <p:bldP spid="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23528" y="260648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Vlastnosti funkcí: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395536" y="971468"/>
            <a:ext cx="8373616" cy="657332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noProof="0" dirty="0">
                <a:solidFill>
                  <a:srgbClr val="00B0F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-</a:t>
            </a:r>
            <a:r>
              <a:rPr kumimoji="0" lang="cs-CZ" sz="3600" b="1" i="0" u="none" strike="noStrike" kern="1200" cap="none" spc="0" normalizeH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r>
              <a:rPr lang="cs-CZ" sz="3200" b="1" dirty="0" smtClean="0">
                <a:solidFill>
                  <a:srgbClr val="00B0F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Rostoucí funkce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1628800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dirty="0" smtClean="0">
                <a:latin typeface="Times New Roman" pitchFamily="18" charset="0"/>
                <a:ea typeface="+mj-ea"/>
                <a:cs typeface="Times New Roman" pitchFamily="18" charset="0"/>
              </a:rPr>
              <a:t>Řekneme, že funkce je rostoucí, jestliže s rostoucím </a:t>
            </a:r>
            <a:r>
              <a:rPr lang="cs-CZ" sz="2800" i="1" dirty="0" smtClean="0">
                <a:latin typeface="Times New Roman" pitchFamily="18" charset="0"/>
                <a:ea typeface="+mj-ea"/>
                <a:cs typeface="Times New Roman" pitchFamily="18" charset="0"/>
              </a:rPr>
              <a:t>x</a:t>
            </a:r>
            <a:r>
              <a:rPr lang="cs-CZ" sz="2800" dirty="0" smtClean="0">
                <a:latin typeface="Times New Roman" pitchFamily="18" charset="0"/>
                <a:ea typeface="+mj-ea"/>
                <a:cs typeface="Times New Roman" pitchFamily="18" charset="0"/>
              </a:rPr>
              <a:t> roste hodnota </a:t>
            </a:r>
            <a:r>
              <a:rPr lang="cs-CZ" sz="2800" i="1" dirty="0" smtClean="0">
                <a:latin typeface="Times New Roman" pitchFamily="18" charset="0"/>
                <a:ea typeface="+mj-ea"/>
                <a:cs typeface="Times New Roman" pitchFamily="18" charset="0"/>
              </a:rPr>
              <a:t>y</a:t>
            </a:r>
            <a:endParaRPr kumimoji="0" lang="cs-CZ" sz="2800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4788024" y="6016214"/>
            <a:ext cx="4096072" cy="503684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dirty="0" smtClean="0">
                <a:latin typeface="Times New Roman" pitchFamily="18" charset="0"/>
                <a:ea typeface="+mj-ea"/>
                <a:cs typeface="Times New Roman" pitchFamily="18" charset="0"/>
              </a:rPr>
              <a:t>Grafy rostoucích funkcí</a:t>
            </a:r>
            <a:endParaRPr kumimoji="0" lang="cs-CZ" sz="2400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2771800"/>
            <a:ext cx="3605386" cy="3605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5193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23528" y="260648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Vlastnosti funkcí: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395536" y="1074982"/>
            <a:ext cx="8373616" cy="657332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noProof="0" dirty="0">
                <a:solidFill>
                  <a:srgbClr val="00B0F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-</a:t>
            </a:r>
            <a:r>
              <a:rPr kumimoji="0" lang="cs-CZ" sz="3600" b="1" i="0" u="none" strike="noStrike" kern="1200" cap="none" spc="0" normalizeH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r>
              <a:rPr lang="cs-CZ" sz="3200" b="1" dirty="0" smtClean="0">
                <a:solidFill>
                  <a:srgbClr val="00B0F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Klesající funkce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770384" y="1732314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dirty="0" smtClean="0">
                <a:latin typeface="Times New Roman" pitchFamily="18" charset="0"/>
                <a:ea typeface="+mj-ea"/>
                <a:cs typeface="Times New Roman" pitchFamily="18" charset="0"/>
              </a:rPr>
              <a:t>Řekneme, že funkce je klesající, jestliže s rostoucím </a:t>
            </a:r>
            <a:r>
              <a:rPr lang="cs-CZ" sz="2800" i="1" dirty="0" smtClean="0">
                <a:latin typeface="Times New Roman" pitchFamily="18" charset="0"/>
                <a:ea typeface="+mj-ea"/>
                <a:cs typeface="Times New Roman" pitchFamily="18" charset="0"/>
              </a:rPr>
              <a:t>x</a:t>
            </a:r>
            <a:r>
              <a:rPr lang="cs-CZ" sz="2800" dirty="0" smtClean="0">
                <a:latin typeface="Times New Roman" pitchFamily="18" charset="0"/>
                <a:ea typeface="+mj-ea"/>
                <a:cs typeface="Times New Roman" pitchFamily="18" charset="0"/>
              </a:rPr>
              <a:t> klesá hodnota </a:t>
            </a:r>
            <a:r>
              <a:rPr lang="cs-CZ" sz="2800" i="1" dirty="0" smtClean="0">
                <a:latin typeface="Times New Roman" pitchFamily="18" charset="0"/>
                <a:ea typeface="+mj-ea"/>
                <a:cs typeface="Times New Roman" pitchFamily="18" charset="0"/>
              </a:rPr>
              <a:t>y</a:t>
            </a:r>
            <a:endParaRPr kumimoji="0" lang="cs-CZ" sz="2800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2780928"/>
            <a:ext cx="3821410" cy="3821410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4788024" y="6016214"/>
            <a:ext cx="4096072" cy="503684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dirty="0" smtClean="0">
                <a:latin typeface="Times New Roman" pitchFamily="18" charset="0"/>
                <a:ea typeface="+mj-ea"/>
                <a:cs typeface="Times New Roman" pitchFamily="18" charset="0"/>
              </a:rPr>
              <a:t>Grafy klesajících funkcí</a:t>
            </a:r>
            <a:endParaRPr kumimoji="0" lang="cs-CZ" sz="2400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149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23528" y="260648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Vlastnosti funkcí: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395536" y="1074982"/>
            <a:ext cx="8373616" cy="657332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noProof="0" dirty="0">
                <a:solidFill>
                  <a:srgbClr val="00B0F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-</a:t>
            </a:r>
            <a:r>
              <a:rPr kumimoji="0" lang="cs-CZ" sz="3600" b="1" i="0" u="none" strike="noStrike" kern="1200" cap="none" spc="0" normalizeH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r>
              <a:rPr lang="cs-CZ" sz="3200" b="1" noProof="0" dirty="0">
                <a:solidFill>
                  <a:srgbClr val="00B0F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S</a:t>
            </a:r>
            <a:r>
              <a:rPr lang="cs-CZ" sz="3200" b="1" dirty="0" smtClean="0">
                <a:solidFill>
                  <a:srgbClr val="00B0F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udá funkce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770384" y="1732314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noProof="0" dirty="0" smtClean="0">
                <a:latin typeface="Times New Roman" pitchFamily="18" charset="0"/>
                <a:ea typeface="+mj-ea"/>
                <a:cs typeface="Times New Roman" pitchFamily="18" charset="0"/>
              </a:rPr>
              <a:t>Sudá funkce je souměrná podle osy </a:t>
            </a:r>
            <a:r>
              <a:rPr lang="cs-CZ" sz="2800" i="1" noProof="0" dirty="0" smtClean="0">
                <a:latin typeface="Times New Roman" pitchFamily="18" charset="0"/>
                <a:ea typeface="+mj-ea"/>
                <a:cs typeface="Times New Roman" pitchFamily="18" charset="0"/>
              </a:rPr>
              <a:t>y</a:t>
            </a:r>
            <a:endParaRPr kumimoji="0" lang="cs-CZ" sz="2800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899592" y="5995612"/>
            <a:ext cx="7128792" cy="503684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dirty="0" smtClean="0">
                <a:latin typeface="Times New Roman" pitchFamily="18" charset="0"/>
                <a:ea typeface="+mj-ea"/>
                <a:cs typeface="Times New Roman" pitchFamily="18" charset="0"/>
              </a:rPr>
              <a:t>Grafy sudých funkcí</a:t>
            </a:r>
            <a:endParaRPr kumimoji="0" lang="cs-CZ" sz="2400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2303814"/>
            <a:ext cx="3245049" cy="324504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3500" y="2303814"/>
            <a:ext cx="3274884" cy="32748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9563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23528" y="260648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Vlastnosti funkcí: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395536" y="1074982"/>
            <a:ext cx="8373616" cy="657332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noProof="0" dirty="0">
                <a:solidFill>
                  <a:srgbClr val="00B0F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-</a:t>
            </a:r>
            <a:r>
              <a:rPr kumimoji="0" lang="cs-CZ" sz="3600" b="1" i="0" u="none" strike="noStrike" kern="1200" cap="none" spc="0" normalizeH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r>
              <a:rPr lang="cs-CZ" sz="3200" b="1" noProof="0" dirty="0" smtClean="0">
                <a:solidFill>
                  <a:srgbClr val="00B0F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Lichá</a:t>
            </a:r>
            <a:r>
              <a:rPr lang="cs-CZ" sz="3200" b="1" dirty="0" smtClean="0">
                <a:solidFill>
                  <a:srgbClr val="00B0F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 funkce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770384" y="1732314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dirty="0" smtClean="0">
                <a:latin typeface="Times New Roman" pitchFamily="18" charset="0"/>
                <a:ea typeface="+mj-ea"/>
                <a:cs typeface="Times New Roman" pitchFamily="18" charset="0"/>
              </a:rPr>
              <a:t>Lichá</a:t>
            </a:r>
            <a:r>
              <a:rPr lang="cs-CZ" sz="2800" noProof="0" dirty="0" smtClean="0">
                <a:latin typeface="Times New Roman" pitchFamily="18" charset="0"/>
                <a:ea typeface="+mj-ea"/>
                <a:cs typeface="Times New Roman" pitchFamily="18" charset="0"/>
              </a:rPr>
              <a:t> funkce je souměrná podle počátku soustavy </a:t>
            </a:r>
            <a:endParaRPr kumimoji="0" lang="cs-CZ" sz="2800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899592" y="5995612"/>
            <a:ext cx="7200799" cy="503684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dirty="0" smtClean="0">
                <a:latin typeface="Times New Roman" pitchFamily="18" charset="0"/>
                <a:ea typeface="+mj-ea"/>
                <a:cs typeface="Times New Roman" pitchFamily="18" charset="0"/>
              </a:rPr>
              <a:t>Grafy lichých funkcí</a:t>
            </a:r>
            <a:endParaRPr kumimoji="0" lang="cs-CZ" sz="2400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8112" y="2420888"/>
            <a:ext cx="3461370" cy="346137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0496" y="2431000"/>
            <a:ext cx="3489895" cy="34898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3608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23528" y="260648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Vlastnosti funkcí: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395536" y="1074982"/>
            <a:ext cx="8373616" cy="657332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noProof="0" dirty="0">
                <a:solidFill>
                  <a:srgbClr val="00B0F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-</a:t>
            </a:r>
            <a:r>
              <a:rPr kumimoji="0" lang="cs-CZ" sz="3600" b="1" i="0" u="none" strike="noStrike" kern="1200" cap="none" spc="0" normalizeH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r>
              <a:rPr lang="cs-CZ" sz="3200" b="1" dirty="0">
                <a:solidFill>
                  <a:srgbClr val="00B0F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P</a:t>
            </a:r>
            <a:r>
              <a:rPr lang="cs-CZ" sz="3200" b="1" noProof="0" dirty="0" err="1" smtClean="0">
                <a:solidFill>
                  <a:srgbClr val="00B0F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rostá</a:t>
            </a:r>
            <a:r>
              <a:rPr lang="cs-CZ" sz="3200" b="1" dirty="0" smtClean="0">
                <a:solidFill>
                  <a:srgbClr val="00B0F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 funkce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770384" y="1732314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dirty="0" smtClean="0">
                <a:latin typeface="Times New Roman" pitchFamily="18" charset="0"/>
                <a:ea typeface="+mj-ea"/>
                <a:cs typeface="Times New Roman" pitchFamily="18" charset="0"/>
              </a:rPr>
              <a:t>Každému </a:t>
            </a:r>
            <a:r>
              <a:rPr lang="cs-CZ" sz="2800" i="1" dirty="0" smtClean="0">
                <a:latin typeface="Times New Roman" pitchFamily="18" charset="0"/>
                <a:ea typeface="+mj-ea"/>
                <a:cs typeface="Times New Roman" pitchFamily="18" charset="0"/>
              </a:rPr>
              <a:t>x</a:t>
            </a:r>
            <a:r>
              <a:rPr lang="cs-CZ" sz="2800" dirty="0" smtClean="0">
                <a:latin typeface="Times New Roman" pitchFamily="18" charset="0"/>
                <a:ea typeface="+mj-ea"/>
                <a:cs typeface="Times New Roman" pitchFamily="18" charset="0"/>
              </a:rPr>
              <a:t> musí být přiřazeno jedinečné </a:t>
            </a:r>
            <a:r>
              <a:rPr lang="cs-CZ" sz="2800" i="1" dirty="0" smtClean="0">
                <a:latin typeface="Times New Roman" pitchFamily="18" charset="0"/>
                <a:ea typeface="+mj-ea"/>
                <a:cs typeface="Times New Roman" pitchFamily="18" charset="0"/>
              </a:rPr>
              <a:t>y</a:t>
            </a:r>
            <a:r>
              <a:rPr lang="cs-CZ" sz="2800" dirty="0" smtClean="0">
                <a:latin typeface="Times New Roman" pitchFamily="18" charset="0"/>
                <a:ea typeface="+mj-ea"/>
                <a:cs typeface="Times New Roman" pitchFamily="18" charset="0"/>
              </a:rPr>
              <a:t>. Nemůže se stát, že by pro dvě různá </a:t>
            </a:r>
            <a:r>
              <a:rPr lang="cs-CZ" sz="2800" i="1" dirty="0" smtClean="0">
                <a:latin typeface="Times New Roman" pitchFamily="18" charset="0"/>
                <a:ea typeface="+mj-ea"/>
                <a:cs typeface="Times New Roman" pitchFamily="18" charset="0"/>
              </a:rPr>
              <a:t>x</a:t>
            </a:r>
            <a:r>
              <a:rPr lang="cs-CZ" sz="2800" dirty="0" smtClean="0">
                <a:latin typeface="Times New Roman" pitchFamily="18" charset="0"/>
                <a:ea typeface="+mj-ea"/>
                <a:cs typeface="Times New Roman" pitchFamily="18" charset="0"/>
              </a:rPr>
              <a:t> byla stejná funkční hodnota.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2800" dirty="0" smtClean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 lvl="0">
              <a:spcBef>
                <a:spcPct val="0"/>
              </a:spcBef>
              <a:defRPr/>
            </a:pPr>
            <a:r>
              <a:rPr lang="cs-CZ" sz="2800" dirty="0">
                <a:latin typeface="Times New Roman" pitchFamily="18" charset="0"/>
                <a:ea typeface="+mj-ea"/>
                <a:cs typeface="Times New Roman" pitchFamily="18" charset="0"/>
              </a:rPr>
              <a:t>Pokud </a:t>
            </a:r>
            <a:r>
              <a:rPr lang="cs-CZ" sz="2800" dirty="0" smtClean="0">
                <a:latin typeface="Times New Roman" pitchFamily="18" charset="0"/>
                <a:ea typeface="+mj-ea"/>
                <a:cs typeface="Times New Roman" pitchFamily="18" charset="0"/>
              </a:rPr>
              <a:t>proložíte </a:t>
            </a:r>
            <a:r>
              <a:rPr lang="cs-CZ" sz="2800" dirty="0">
                <a:latin typeface="Times New Roman" pitchFamily="18" charset="0"/>
                <a:ea typeface="+mj-ea"/>
                <a:cs typeface="Times New Roman" pitchFamily="18" charset="0"/>
              </a:rPr>
              <a:t>grafem přímku rovnoběžnou s osou </a:t>
            </a:r>
            <a:r>
              <a:rPr lang="cs-CZ" sz="2800" i="1" dirty="0">
                <a:latin typeface="Times New Roman" pitchFamily="18" charset="0"/>
                <a:ea typeface="+mj-ea"/>
                <a:cs typeface="Times New Roman" pitchFamily="18" charset="0"/>
              </a:rPr>
              <a:t>x</a:t>
            </a:r>
            <a:r>
              <a:rPr lang="cs-CZ" sz="2800" dirty="0">
                <a:latin typeface="Times New Roman" pitchFamily="18" charset="0"/>
                <a:ea typeface="+mj-ea"/>
                <a:cs typeface="Times New Roman" pitchFamily="18" charset="0"/>
              </a:rPr>
              <a:t>, musí protínat graf maximálně v jednom bodě </a:t>
            </a:r>
            <a:endParaRPr kumimoji="0" lang="cs-CZ" sz="2800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0301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23528" y="260648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Vlastnosti funkcí: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395536" y="1074982"/>
            <a:ext cx="8373616" cy="657332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noProof="0" dirty="0">
                <a:solidFill>
                  <a:srgbClr val="00B0F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-</a:t>
            </a:r>
            <a:r>
              <a:rPr kumimoji="0" lang="cs-CZ" sz="3600" b="1" i="0" u="none" strike="noStrike" kern="1200" cap="none" spc="0" normalizeH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r>
              <a:rPr lang="cs-CZ" sz="3200" b="1" dirty="0">
                <a:solidFill>
                  <a:srgbClr val="00B0F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P</a:t>
            </a:r>
            <a:r>
              <a:rPr lang="cs-CZ" sz="3200" b="1" noProof="0" dirty="0" err="1" smtClean="0">
                <a:solidFill>
                  <a:srgbClr val="00B0F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rostá</a:t>
            </a:r>
            <a:r>
              <a:rPr lang="cs-CZ" sz="3200" b="1" dirty="0" smtClean="0">
                <a:solidFill>
                  <a:srgbClr val="00B0F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 funkce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844824"/>
            <a:ext cx="3965128" cy="3965128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4989240" y="1844824"/>
            <a:ext cx="3779912" cy="175057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Funkce </a:t>
            </a:r>
            <a:r>
              <a:rPr kumimoji="0" lang="cs-CZ" sz="2800" b="1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není</a:t>
            </a:r>
            <a:r>
              <a:rPr kumimoji="0" lang="cs-CZ" sz="280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prostá, protože jsme našli přímku rovnoběžnou s</a:t>
            </a:r>
            <a:r>
              <a:rPr lang="cs-CZ" sz="2800" dirty="0"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r>
              <a:rPr kumimoji="0" lang="cs-CZ" sz="280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osou x, která protíná graf funkce více než v jednom bodě. </a:t>
            </a:r>
            <a:endParaRPr kumimoji="0" lang="cs-CZ" sz="280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937940" y="2132856"/>
            <a:ext cx="3744416" cy="0"/>
          </a:xfrm>
          <a:prstGeom prst="line">
            <a:avLst/>
          </a:prstGeom>
          <a:ln w="158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937940" y="2430841"/>
            <a:ext cx="3744416" cy="0"/>
          </a:xfrm>
          <a:prstGeom prst="line">
            <a:avLst/>
          </a:prstGeom>
          <a:ln w="158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937940" y="2708920"/>
            <a:ext cx="3744416" cy="0"/>
          </a:xfrm>
          <a:prstGeom prst="line">
            <a:avLst/>
          </a:prstGeom>
          <a:ln w="158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937940" y="2996952"/>
            <a:ext cx="3744416" cy="0"/>
          </a:xfrm>
          <a:prstGeom prst="line">
            <a:avLst/>
          </a:prstGeom>
          <a:ln w="158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937940" y="3323881"/>
            <a:ext cx="3744416" cy="0"/>
          </a:xfrm>
          <a:prstGeom prst="line">
            <a:avLst/>
          </a:prstGeom>
          <a:ln w="158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937940" y="3645024"/>
            <a:ext cx="3744416" cy="0"/>
          </a:xfrm>
          <a:prstGeom prst="line">
            <a:avLst/>
          </a:prstGeom>
          <a:ln w="158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937940" y="4005064"/>
            <a:ext cx="3744416" cy="0"/>
          </a:xfrm>
          <a:prstGeom prst="line">
            <a:avLst/>
          </a:prstGeom>
          <a:ln w="158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937940" y="4365104"/>
            <a:ext cx="3744416" cy="0"/>
          </a:xfrm>
          <a:prstGeom prst="line">
            <a:avLst/>
          </a:prstGeom>
          <a:ln w="158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937940" y="4725144"/>
            <a:ext cx="3744416" cy="0"/>
          </a:xfrm>
          <a:prstGeom prst="line">
            <a:avLst/>
          </a:prstGeom>
          <a:ln w="158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937940" y="5085184"/>
            <a:ext cx="3744416" cy="0"/>
          </a:xfrm>
          <a:prstGeom prst="line">
            <a:avLst/>
          </a:prstGeom>
          <a:ln w="158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vál 3"/>
          <p:cNvSpPr/>
          <p:nvPr/>
        </p:nvSpPr>
        <p:spPr>
          <a:xfrm>
            <a:off x="2195736" y="4653136"/>
            <a:ext cx="144016" cy="144016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3059832" y="4653136"/>
            <a:ext cx="144016" cy="144016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3347864" y="4661520"/>
            <a:ext cx="144016" cy="144016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9013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000"/>
                            </p:stCondLst>
                            <p:childTnLst>
                              <p:par>
                                <p:cTn id="3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9000"/>
                            </p:stCondLst>
                            <p:childTnLst>
                              <p:par>
                                <p:cTn id="4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5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7" grpId="0" animBg="1"/>
      <p:bldP spid="18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23528" y="260648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Vlastnosti funkcí: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395536" y="1074982"/>
            <a:ext cx="8373616" cy="657332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noProof="0" dirty="0">
                <a:solidFill>
                  <a:srgbClr val="00B0F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-</a:t>
            </a:r>
            <a:r>
              <a:rPr kumimoji="0" lang="cs-CZ" sz="3600" b="1" i="0" u="none" strike="noStrike" kern="1200" cap="none" spc="0" normalizeH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r>
              <a:rPr lang="cs-CZ" sz="3200" b="1" dirty="0">
                <a:solidFill>
                  <a:srgbClr val="00B0F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P</a:t>
            </a:r>
            <a:r>
              <a:rPr lang="cs-CZ" sz="3200" b="1" noProof="0" dirty="0" err="1" smtClean="0">
                <a:solidFill>
                  <a:srgbClr val="00B0F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rostá</a:t>
            </a:r>
            <a:r>
              <a:rPr lang="cs-CZ" sz="3200" b="1" dirty="0" smtClean="0">
                <a:solidFill>
                  <a:srgbClr val="00B0F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 funkce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716016" y="1844824"/>
            <a:ext cx="4053136" cy="175057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Funkce </a:t>
            </a:r>
            <a:r>
              <a:rPr kumimoji="0" lang="cs-CZ" sz="2800" b="1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je</a:t>
            </a:r>
            <a:r>
              <a:rPr kumimoji="0" lang="cs-CZ" sz="280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prostá, protože jsme nenašli přímku rovnoběžnou s</a:t>
            </a:r>
            <a:r>
              <a:rPr lang="cs-CZ" sz="2800" dirty="0"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r>
              <a:rPr kumimoji="0" lang="cs-CZ" sz="280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osou x, která by protíná graf funkce více než v jednom bodě. </a:t>
            </a:r>
            <a:endParaRPr kumimoji="0" lang="cs-CZ" sz="280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988840"/>
            <a:ext cx="4104456" cy="4104456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611560" y="2420888"/>
            <a:ext cx="3744416" cy="0"/>
          </a:xfrm>
          <a:prstGeom prst="line">
            <a:avLst/>
          </a:prstGeom>
          <a:ln w="158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611560" y="2718873"/>
            <a:ext cx="3744416" cy="0"/>
          </a:xfrm>
          <a:prstGeom prst="line">
            <a:avLst/>
          </a:prstGeom>
          <a:ln w="158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611560" y="2996952"/>
            <a:ext cx="3744416" cy="0"/>
          </a:xfrm>
          <a:prstGeom prst="line">
            <a:avLst/>
          </a:prstGeom>
          <a:ln w="158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11560" y="3284984"/>
            <a:ext cx="3744416" cy="0"/>
          </a:xfrm>
          <a:prstGeom prst="line">
            <a:avLst/>
          </a:prstGeom>
          <a:ln w="158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611560" y="3611913"/>
            <a:ext cx="3744416" cy="0"/>
          </a:xfrm>
          <a:prstGeom prst="line">
            <a:avLst/>
          </a:prstGeom>
          <a:ln w="158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11560" y="3933056"/>
            <a:ext cx="3744416" cy="0"/>
          </a:xfrm>
          <a:prstGeom prst="line">
            <a:avLst/>
          </a:prstGeom>
          <a:ln w="158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611560" y="4293096"/>
            <a:ext cx="3744416" cy="0"/>
          </a:xfrm>
          <a:prstGeom prst="line">
            <a:avLst/>
          </a:prstGeom>
          <a:ln w="158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11560" y="4653136"/>
            <a:ext cx="3744416" cy="0"/>
          </a:xfrm>
          <a:prstGeom prst="line">
            <a:avLst/>
          </a:prstGeom>
          <a:ln w="158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611560" y="5013176"/>
            <a:ext cx="3744416" cy="0"/>
          </a:xfrm>
          <a:prstGeom prst="line">
            <a:avLst/>
          </a:prstGeom>
          <a:ln w="158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611560" y="5373216"/>
            <a:ext cx="3744416" cy="0"/>
          </a:xfrm>
          <a:prstGeom prst="line">
            <a:avLst/>
          </a:prstGeom>
          <a:ln w="158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99751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000"/>
                            </p:stCondLst>
                            <p:childTnLst>
                              <p:par>
                                <p:cTn id="3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9000"/>
                            </p:stCondLst>
                            <p:childTnLst>
                              <p:par>
                                <p:cTn id="4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324" y="413048"/>
            <a:ext cx="8136904" cy="648072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dirty="0" smtClean="0">
                <a:latin typeface="Cambria Math"/>
                <a:ea typeface="Cambria Math"/>
                <a:cs typeface="Times New Roman" pitchFamily="18" charset="0"/>
              </a:rPr>
              <a:t>Použité zdroje:</a:t>
            </a:r>
            <a:endParaRPr kumimoji="0" lang="cs-CZ" sz="3600" b="1" i="0" u="dbl" strike="noStrike" kern="1200" cap="none" spc="0" normalizeH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502064" y="1213520"/>
            <a:ext cx="8136904" cy="648072"/>
          </a:xfrm>
          <a:prstGeom prst="rect">
            <a:avLst/>
          </a:prstGeom>
        </p:spPr>
        <p:txBody>
          <a:bodyPr/>
          <a:lstStyle/>
          <a:p>
            <a:pPr lvl="0">
              <a:spcBef>
                <a:spcPct val="0"/>
              </a:spcBef>
              <a:defRPr/>
            </a:pPr>
            <a:r>
              <a:rPr lang="cs-CZ" sz="3600" dirty="0"/>
              <a:t>Veškerý text je dílem autora </a:t>
            </a:r>
            <a:r>
              <a:rPr lang="cs-CZ" sz="3600" dirty="0" smtClean="0"/>
              <a:t>materiálu.</a:t>
            </a:r>
            <a:endParaRPr kumimoji="0" lang="cs-CZ" sz="3600" b="1" i="0" u="dbl" strike="noStrike" kern="1200" cap="none" spc="0" normalizeH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6079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1285</TotalTime>
  <Words>557</Words>
  <Application>Microsoft Office PowerPoint</Application>
  <PresentationFormat>Předvádění na obrazovce (4:3)</PresentationFormat>
  <Paragraphs>143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sady Office</vt:lpstr>
      <vt:lpstr>Prezentace aplikace PowerPoint</vt:lpstr>
      <vt:lpstr>ANOTACE</vt:lpstr>
      <vt:lpstr>FUNKCE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BANKOVNÍ PRODUKTY</dc:title>
  <dc:creator>dostalkovaveronika</dc:creator>
  <cp:lastModifiedBy>Tomas</cp:lastModifiedBy>
  <cp:revision>103</cp:revision>
  <dcterms:created xsi:type="dcterms:W3CDTF">2012-06-26T05:52:08Z</dcterms:created>
  <dcterms:modified xsi:type="dcterms:W3CDTF">2013-02-26T12:51:53Z</dcterms:modified>
</cp:coreProperties>
</file>