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78" r:id="rId2"/>
    <p:sldId id="27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925095303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lineární funkce a </a:t>
            </a:r>
            <a:r>
              <a:rPr lang="cs-CZ" sz="2800" smtClean="0">
                <a:latin typeface="Arial" charset="0"/>
                <a:cs typeface="Arial" charset="0"/>
              </a:rPr>
              <a:t>její </a:t>
            </a:r>
            <a:r>
              <a:rPr lang="cs-CZ" sz="2800" smtClean="0">
                <a:latin typeface="Arial" charset="0"/>
                <a:cs typeface="Arial" charset="0"/>
              </a:rPr>
              <a:t>vlastnosti.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LINEÁRNÍ 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7992888" cy="24929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Lineární funkce jak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𝑎𝑥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a, b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reálná čísla</a:t>
                </a:r>
              </a:p>
              <a:p>
                <a:r>
                  <a:rPr lang="cs-CZ" sz="2800" i="1" dirty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7992888" cy="2492990"/>
              </a:xfrm>
              <a:prstGeom prst="rect">
                <a:avLst/>
              </a:prstGeom>
              <a:blipFill rotWithShape="1">
                <a:blip r:embed="rId2"/>
                <a:stretch>
                  <a:fillRect l="-1602" t="-2451" r="-1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39552" y="3418962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Grafem lineární funkce je přímka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Speciální typy lineární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3762" y="114203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Konstantní funkce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276872"/>
                <a:ext cx="72008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Pokud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dostaneme funkci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𝒃</m:t>
                    </m:r>
                  </m:oMath>
                </a14:m>
                <a:endParaRPr lang="cs-CZ" sz="2800" b="1" dirty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276872"/>
                <a:ext cx="72008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692" t="-15094" b="-33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11560" y="3501008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Grafem konstantní funkce je přímka rovnoběžná s osou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x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70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Speciální typy lineární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6346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Konstantní funkce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503" y="149349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Příklad konstantní funkce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3762" y="2231882"/>
                <a:ext cx="1512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=3</m:t>
                      </m:r>
                    </m:oMath>
                  </m:oMathPara>
                </a14:m>
                <a:endParaRPr lang="cs-CZ" sz="2800" i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231882"/>
                <a:ext cx="151216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3762" y="2907502"/>
                <a:ext cx="186138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solidFill>
                      <a:srgbClr val="18048E"/>
                    </a:solidFill>
                    <a:cs typeface="Times New Roman" pitchFamily="18" charset="0"/>
                  </a:rPr>
                  <a:t>g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=−2</m:t>
                    </m:r>
                  </m:oMath>
                </a14:m>
                <a:endParaRPr lang="cs-CZ" sz="2800" i="1" dirty="0">
                  <a:solidFill>
                    <a:srgbClr val="18048E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907502"/>
                <a:ext cx="186138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688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6346" y="3573016"/>
                <a:ext cx="1512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=0</m:t>
                      </m:r>
                    </m:oMath>
                  </m:oMathPara>
                </a14:m>
                <a:endParaRPr lang="cs-CZ" sz="2800" i="1" dirty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46" y="3573016"/>
                <a:ext cx="151216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652" y="1990830"/>
            <a:ext cx="4616494" cy="461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40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Speciální typy lineární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3762" y="114203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Přímá úměrnost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1726813"/>
                <a:ext cx="72008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Pokud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cs typeface="Times New Roman" pitchFamily="18" charset="0"/>
                      </a:rPr>
                      <m:t>b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dostaneme funkci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𝒂𝒙</m:t>
                    </m:r>
                  </m:oMath>
                </a14:m>
                <a:endParaRPr lang="cs-CZ" sz="2800" b="1" dirty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26813"/>
                <a:ext cx="72008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692" t="-15094" b="-339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611560" y="2373144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Grafem konstantní funkce je přímka procházející počátkem soustavy souřadnic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5160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Speciální typy lineární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6346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Přímá úměrnost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3762" y="149349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Příklad přímé úměrnosti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23762" y="2231882"/>
                <a:ext cx="210402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=3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2800" i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231882"/>
                <a:ext cx="210402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3762" y="2907502"/>
                <a:ext cx="186138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solidFill>
                      <a:srgbClr val="18048E"/>
                    </a:solidFill>
                    <a:cs typeface="Times New Roman" pitchFamily="18" charset="0"/>
                  </a:rPr>
                  <a:t>g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=−2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sz="2800" i="1" dirty="0">
                  <a:solidFill>
                    <a:srgbClr val="18048E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907502"/>
                <a:ext cx="186138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6885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16346" y="3573016"/>
                <a:ext cx="211143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2800" i="1" dirty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46" y="3573016"/>
                <a:ext cx="2111438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016715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Význam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konstant </a:t>
            </a:r>
            <a:r>
              <a:rPr kumimoji="0" lang="cs-CZ" sz="3600" b="1" i="1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a, b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6346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Význam konstanty 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3762" y="149349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obrázku nakresleme funkce: 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3762" y="2231882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=3</m:t>
                      </m:r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18048E"/>
                          </a:solidFill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i="1" dirty="0">
                  <a:solidFill>
                    <a:srgbClr val="18048E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231882"/>
                <a:ext cx="246406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31643" y="2907502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solidFill>
                      <a:srgbClr val="FF0000"/>
                    </a:solidFill>
                    <a:cs typeface="Times New Roman" pitchFamily="18" charset="0"/>
                  </a:rPr>
                  <a:t>g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+1</m:t>
                    </m:r>
                  </m:oMath>
                </a14:m>
                <a:endParaRPr lang="cs-CZ" sz="2800" i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43" y="2907502"/>
                <a:ext cx="246406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4950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16346" y="3573016"/>
                <a:ext cx="2903526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i="1" dirty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46" y="3573016"/>
                <a:ext cx="2903526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1643" y="4581128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𝑖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i="1" dirty="0">
                  <a:solidFill>
                    <a:schemeClr val="accent6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643" y="4581128"/>
                <a:ext cx="246406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5" y="2030769"/>
            <a:ext cx="3312368" cy="331236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46665" y="5578433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Konstanta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ovlivňuje směr přímky:  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868144" y="5578433"/>
                <a:ext cx="305179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&gt;0  </m:t>
                    </m:r>
                  </m:oMath>
                </a14:m>
                <a:r>
                  <a:rPr lang="cs-CZ" sz="2800" dirty="0" smtClean="0"/>
                  <a:t>přímka roste</a:t>
                </a:r>
                <a:endParaRPr lang="cs-CZ" sz="28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5578433"/>
                <a:ext cx="3051797" cy="523220"/>
              </a:xfrm>
              <a:prstGeom prst="rect">
                <a:avLst/>
              </a:prstGeom>
              <a:blipFill rotWithShape="1">
                <a:blip r:embed="rId7"/>
                <a:stretch>
                  <a:fillRect t="-10465" r="-3000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68144" y="6165304"/>
                <a:ext cx="305423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800" dirty="0" smtClean="0"/>
                  <a:t>  přímka klesá</a:t>
                </a:r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6165304"/>
                <a:ext cx="3054234" cy="523220"/>
              </a:xfrm>
              <a:prstGeom prst="rect">
                <a:avLst/>
              </a:prstGeom>
              <a:blipFill rotWithShape="1">
                <a:blip r:embed="rId8"/>
                <a:stretch>
                  <a:fillRect t="-10465" r="-2794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698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Význam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konstant </a:t>
            </a:r>
            <a:r>
              <a:rPr kumimoji="0" lang="cs-CZ" sz="3600" b="1" i="1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a, b</a:t>
            </a:r>
            <a:endParaRPr kumimoji="0" lang="cs-CZ" sz="3600" b="1" i="1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6346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Význam konstanty </a:t>
            </a:r>
            <a:r>
              <a:rPr lang="cs-CZ" sz="3200" b="1" i="1" dirty="0">
                <a:latin typeface="Times New Roman" pitchFamily="18" charset="0"/>
                <a:cs typeface="Times New Roman" pitchFamily="18" charset="0"/>
              </a:rPr>
              <a:t>b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3762" y="1493495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obrázku nakresleme funkce: 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3762" y="2231882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−2</m:t>
                      </m:r>
                    </m:oMath>
                  </m:oMathPara>
                </a14:m>
                <a:endParaRPr lang="cs-CZ" sz="2800" i="1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231882"/>
                <a:ext cx="246406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3762" y="2907502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0" dirty="0" smtClean="0">
                    <a:solidFill>
                      <a:srgbClr val="18048E"/>
                    </a:solidFill>
                    <a:cs typeface="Times New Roman" pitchFamily="18" charset="0"/>
                  </a:rPr>
                  <a:t>g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18048E"/>
                        </a:solidFill>
                        <a:latin typeface="Cambria Math"/>
                        <a:cs typeface="Times New Roman" pitchFamily="18" charset="0"/>
                      </a:rPr>
                      <m:t>+2</m:t>
                    </m:r>
                  </m:oMath>
                </a14:m>
                <a:endParaRPr lang="cs-CZ" sz="2800" i="1" dirty="0">
                  <a:solidFill>
                    <a:srgbClr val="18048E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2907502"/>
                <a:ext cx="246406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5198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16346" y="3573016"/>
                <a:ext cx="29035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sz="2800" i="1" dirty="0">
                  <a:solidFill>
                    <a:srgbClr val="00B05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346" y="3573016"/>
                <a:ext cx="290352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23762" y="4149080"/>
                <a:ext cx="246406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𝑖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ambria Math"/>
                          <a:cs typeface="Times New Roman" pitchFamily="18" charset="0"/>
                        </a:rPr>
                        <m:t>+1</m:t>
                      </m:r>
                    </m:oMath>
                  </m:oMathPara>
                </a14:m>
                <a:endParaRPr lang="cs-CZ" sz="2800" i="1" dirty="0">
                  <a:solidFill>
                    <a:schemeClr val="accent6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762" y="4149080"/>
                <a:ext cx="246406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46665" y="5578433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Konstanta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ovlivňuje posunutí přímky. Určuje průsečík s osou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99" y="2016715"/>
            <a:ext cx="3605089" cy="360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38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1027</TotalTime>
  <Words>345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LINEÁRNÍ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103</cp:revision>
  <dcterms:created xsi:type="dcterms:W3CDTF">2012-06-26T05:52:08Z</dcterms:created>
  <dcterms:modified xsi:type="dcterms:W3CDTF">2013-02-26T12:55:09Z</dcterms:modified>
</cp:coreProperties>
</file>