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78" r:id="rId2"/>
    <p:sldId id="277" r:id="rId3"/>
    <p:sldId id="279" r:id="rId4"/>
    <p:sldId id="280" r:id="rId5"/>
    <p:sldId id="281" r:id="rId6"/>
    <p:sldId id="283" r:id="rId7"/>
    <p:sldId id="282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0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8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0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0.png"/><Relationship Id="rId5" Type="http://schemas.openxmlformats.org/officeDocument/2006/relationships/image" Target="../media/image35.png"/><Relationship Id="rId10" Type="http://schemas.openxmlformats.org/officeDocument/2006/relationships/image" Target="../media/image39.png"/><Relationship Id="rId4" Type="http://schemas.openxmlformats.org/officeDocument/2006/relationships/image" Target="../media/image34.png"/><Relationship Id="rId9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12" Type="http://schemas.openxmlformats.org/officeDocument/2006/relationships/image" Target="../media/image65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11" Type="http://schemas.openxmlformats.org/officeDocument/2006/relationships/image" Target="../media/image64.png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11" Type="http://schemas.openxmlformats.org/officeDocument/2006/relationships/image" Target="../media/image75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6.png"/><Relationship Id="rId7" Type="http://schemas.openxmlformats.org/officeDocument/2006/relationships/image" Target="../media/image79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openxmlformats.org/officeDocument/2006/relationships/image" Target="../media/image83.png"/><Relationship Id="rId5" Type="http://schemas.openxmlformats.org/officeDocument/2006/relationships/image" Target="../media/image69.png"/><Relationship Id="rId10" Type="http://schemas.openxmlformats.org/officeDocument/2006/relationships/image" Target="../media/image82.png"/><Relationship Id="rId4" Type="http://schemas.openxmlformats.org/officeDocument/2006/relationships/image" Target="../media/image77.png"/><Relationship Id="rId9" Type="http://schemas.openxmlformats.org/officeDocument/2006/relationships/image" Target="../media/image8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png"/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13" Type="http://schemas.openxmlformats.org/officeDocument/2006/relationships/image" Target="../media/image99.png"/><Relationship Id="rId3" Type="http://schemas.openxmlformats.org/officeDocument/2006/relationships/image" Target="../media/image91.png"/><Relationship Id="rId7" Type="http://schemas.openxmlformats.org/officeDocument/2006/relationships/image" Target="../media/image93.png"/><Relationship Id="rId12" Type="http://schemas.openxmlformats.org/officeDocument/2006/relationships/image" Target="../media/image98.png"/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2.png"/><Relationship Id="rId11" Type="http://schemas.openxmlformats.org/officeDocument/2006/relationships/image" Target="../media/image97.png"/><Relationship Id="rId5" Type="http://schemas.openxmlformats.org/officeDocument/2006/relationships/image" Target="../media/image88.png"/><Relationship Id="rId10" Type="http://schemas.openxmlformats.org/officeDocument/2006/relationships/image" Target="../media/image96.png"/><Relationship Id="rId4" Type="http://schemas.openxmlformats.org/officeDocument/2006/relationships/image" Target="../media/image87.png"/><Relationship Id="rId9" Type="http://schemas.openxmlformats.org/officeDocument/2006/relationships/image" Target="../media/image9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4272078436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Lineární funkce – řešené příklady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i k </a:t>
            </a:r>
            <a:r>
              <a:rPr lang="cs-CZ" sz="2800" dirty="0" smtClean="0">
                <a:latin typeface="Arial" charset="0"/>
                <a:cs typeface="Arial" charset="0"/>
              </a:rPr>
              <a:t>samostudiu.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</a:t>
            </a:r>
            <a:r>
              <a:rPr lang="cs-CZ" sz="2800" dirty="0" smtClean="0">
                <a:latin typeface="Arial" charset="0"/>
                <a:cs typeface="Arial" charset="0"/>
              </a:rPr>
              <a:t>Podnikání</a:t>
            </a:r>
            <a:r>
              <a:rPr lang="cs-CZ" sz="2800" dirty="0" smtClean="0">
                <a:latin typeface="Arial" charset="0"/>
                <a:cs typeface="Arial" charset="0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obsahuje sadu řešených příkladů na lineární </a:t>
            </a:r>
            <a:r>
              <a:rPr lang="cs-CZ" sz="2800" dirty="0" smtClean="0">
                <a:latin typeface="Arial" charset="0"/>
                <a:cs typeface="Arial" charset="0"/>
              </a:rPr>
              <a:t>funkce.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LINEÁRNÍ FUNKCE</a:t>
            </a:r>
            <a:endParaRPr lang="cs-CZ" sz="96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Řešené příklady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70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 txBox="1">
                <a:spLocks/>
              </p:cNvSpPr>
              <p:nvPr/>
            </p:nvSpPr>
            <p:spPr>
              <a:xfrm>
                <a:off x="342262" y="476672"/>
                <a:ext cx="8229600" cy="1440160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Př. 1</a:t>
                </a: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Určete hodnotu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=2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−4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v bodě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=−2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476672"/>
                <a:ext cx="8229600" cy="1440160"/>
              </a:xfrm>
              <a:prstGeom prst="rect">
                <a:avLst/>
              </a:prstGeom>
              <a:blipFill rotWithShape="1">
                <a:blip r:embed="rId2"/>
                <a:stretch>
                  <a:fillRect l="-1481" t="-7203" r="-1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>
              <a:xfrm>
                <a:off x="293927" y="2996952"/>
                <a:ext cx="8229600" cy="1440160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Hodnota funkce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0" i="1" dirty="0" smtClean="0">
                        <a:latin typeface="Cambria Math"/>
                        <a:cs typeface="Arial" charset="0"/>
                      </a:rPr>
                      <m:t>𝑓</m:t>
                    </m:r>
                    <m:d>
                      <m:dPr>
                        <m:ctrlPr>
                          <a:rPr lang="cs-CZ" sz="2800" b="0" i="1" dirty="0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latin typeface="Cambria Math"/>
                            <a:cs typeface="Arial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, x známe, dosadíme do rovnice </a:t>
                </a:r>
              </a:p>
            </p:txBody>
          </p:sp>
        </mc:Choice>
        <mc:Fallback xmlns=""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927" y="2996952"/>
                <a:ext cx="8229600" cy="1440160"/>
              </a:xfrm>
              <a:prstGeom prst="rect">
                <a:avLst/>
              </a:prstGeom>
              <a:blipFill rotWithShape="1">
                <a:blip r:embed="rId3"/>
                <a:stretch>
                  <a:fillRect l="-1481" t="-7203" r="-1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42262" y="3923830"/>
                <a:ext cx="6681188" cy="5132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</a:rPr>
                      <m:t>𝑓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=2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−2</m:t>
                        </m:r>
                      </m:e>
                    </m:d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−4=−4−4=−8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3923830"/>
                <a:ext cx="6681188" cy="51328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42262" y="4599769"/>
                <a:ext cx="1377813" cy="5132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u="dbl" smtClean="0">
                        <a:latin typeface="Cambria Math"/>
                      </a:rPr>
                      <m:t>𝑦</m:t>
                    </m:r>
                    <m:r>
                      <a:rPr lang="cs-CZ" sz="2800" b="0" i="1" u="dbl" smtClean="0">
                        <a:latin typeface="Cambria Math"/>
                      </a:rPr>
                      <m:t>=−8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4599769"/>
                <a:ext cx="1377813" cy="51328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6763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 txBox="1">
                <a:spLocks/>
              </p:cNvSpPr>
              <p:nvPr/>
            </p:nvSpPr>
            <p:spPr>
              <a:xfrm>
                <a:off x="342262" y="476672"/>
                <a:ext cx="8229600" cy="1440160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Př. 2 </a:t>
                </a: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Určete pro která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, má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=3−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hodnotu 5</a:t>
                </a:r>
              </a:p>
            </p:txBody>
          </p:sp>
        </mc:Choice>
        <mc:Fallback xmlns="">
          <p:sp>
            <p:nvSpPr>
              <p:cNvPr id="4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476672"/>
                <a:ext cx="8229600" cy="1440160"/>
              </a:xfrm>
              <a:prstGeom prst="rect">
                <a:avLst/>
              </a:prstGeom>
              <a:blipFill rotWithShape="1">
                <a:blip r:embed="rId2"/>
                <a:stretch>
                  <a:fillRect l="-1481" t="-7203" b="-42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>
              <a:xfrm>
                <a:off x="293927" y="2996952"/>
                <a:ext cx="8229600" cy="1440160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Hodnota funkce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0" i="1" dirty="0" smtClean="0">
                        <a:latin typeface="Cambria Math"/>
                        <a:cs typeface="Arial" charset="0"/>
                      </a:rPr>
                      <m:t>𝑓</m:t>
                    </m:r>
                    <m:d>
                      <m:dPr>
                        <m:ctrlPr>
                          <a:rPr lang="cs-CZ" sz="2800" b="0" i="1" dirty="0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latin typeface="Cambria Math"/>
                            <a:cs typeface="Arial" charset="0"/>
                          </a:rPr>
                          <m:t>𝑥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, y známe, dosadíme do rovnice </a:t>
                </a:r>
              </a:p>
            </p:txBody>
          </p:sp>
        </mc:Choice>
        <mc:Fallback xmlns=""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927" y="2996952"/>
                <a:ext cx="8229600" cy="1440160"/>
              </a:xfrm>
              <a:prstGeom prst="rect">
                <a:avLst/>
              </a:prstGeom>
              <a:blipFill rotWithShape="1">
                <a:blip r:embed="rId3"/>
                <a:stretch>
                  <a:fillRect l="-1481" t="-7203" r="-1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42262" y="3923830"/>
                <a:ext cx="163980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5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</a:rPr>
                        <m:t>𝑓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3923830"/>
                <a:ext cx="1639808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42262" y="4581128"/>
                <a:ext cx="176009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</a:rPr>
                        <m:t>5</m:t>
                      </m:r>
                      <m:r>
                        <a:rPr lang="cs-CZ" sz="2800" b="0" i="1" smtClean="0">
                          <a:latin typeface="Cambria Math"/>
                        </a:rPr>
                        <m:t>=3−</m:t>
                      </m:r>
                      <m:r>
                        <a:rPr lang="cs-CZ" sz="28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4581128"/>
                <a:ext cx="176009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2262" y="5240723"/>
                <a:ext cx="173156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i="1" dirty="0" smtClean="0">
                          <a:latin typeface="Cambria Math"/>
                        </a:rPr>
                        <m:t>x</m:t>
                      </m:r>
                      <m:r>
                        <a:rPr lang="cs-CZ" sz="2800" b="0" i="1" smtClean="0">
                          <a:latin typeface="Cambria Math"/>
                        </a:rPr>
                        <m:t>=3−5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5240723"/>
                <a:ext cx="1731564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2262" y="5938476"/>
                <a:ext cx="137326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i="1" u="dbl" dirty="0" smtClean="0">
                          <a:latin typeface="Cambria Math"/>
                        </a:rPr>
                        <m:t>x</m:t>
                      </m:r>
                      <m:r>
                        <a:rPr lang="cs-CZ" sz="2800" b="0" i="1" u="dbl" smtClean="0">
                          <a:latin typeface="Cambria Math"/>
                        </a:rPr>
                        <m:t>=−2</m:t>
                      </m:r>
                    </m:oMath>
                  </m:oMathPara>
                </a14:m>
                <a:endParaRPr lang="cs-CZ" u="dbl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5938476"/>
                <a:ext cx="137326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12109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 txBox="1">
                <a:spLocks/>
              </p:cNvSpPr>
              <p:nvPr/>
            </p:nvSpPr>
            <p:spPr>
              <a:xfrm>
                <a:off x="342262" y="476672"/>
                <a:ext cx="8229600" cy="1440160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Př.</a:t>
                </a:r>
                <a:r>
                  <a:rPr lang="en-US" sz="2800" u="sng" dirty="0" smtClean="0">
                    <a:latin typeface="Arial" charset="0"/>
                    <a:cs typeface="Arial" charset="0"/>
                  </a:rPr>
                  <a:t> 3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  </a:t>
                </a: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=2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−3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476672"/>
                <a:ext cx="8229600" cy="1440160"/>
              </a:xfrm>
              <a:prstGeom prst="rect">
                <a:avLst/>
              </a:prstGeom>
              <a:blipFill rotWithShape="1">
                <a:blip r:embed="rId2"/>
                <a:stretch>
                  <a:fillRect l="-1481" t="-72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obsah 2"/>
          <p:cNvSpPr txBox="1">
            <a:spLocks/>
          </p:cNvSpPr>
          <p:nvPr/>
        </p:nvSpPr>
        <p:spPr>
          <a:xfrm>
            <a:off x="293927" y="1772816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Jedná se o lineární funkci. Grafem lineární funkce je přímka. K sestrojení přímky potřebujeme dva body.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 txBox="1">
                <a:spLocks/>
              </p:cNvSpPr>
              <p:nvPr/>
            </p:nvSpPr>
            <p:spPr>
              <a:xfrm>
                <a:off x="342262" y="3212976"/>
                <a:ext cx="8229600" cy="1008112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Za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si zvolíme dvě libovolná čísla, např.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latin typeface="Cambria Math"/>
                            <a:cs typeface="Arial" charset="0"/>
                          </a:rPr>
                          <m:t>𝑥</m:t>
                        </m:r>
                      </m:e>
                      <m:sub>
                        <m:r>
                          <a:rPr lang="cs-CZ" sz="2800" b="0" i="1" dirty="0" smtClean="0">
                            <a:latin typeface="Cambria Math"/>
                            <a:cs typeface="Arial" charset="0"/>
                          </a:rPr>
                          <m:t>1</m:t>
                        </m:r>
                      </m:sub>
                    </m:sSub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0" i="1" dirty="0" smtClean="0">
                        <a:latin typeface="Cambria Math"/>
                        <a:cs typeface="Arial" charset="0"/>
                      </a:rPr>
                      <m:t>4</m:t>
                    </m:r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latin typeface="Cambria Math"/>
                            <a:cs typeface="Arial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latin typeface="Cambria Math"/>
                            <a:cs typeface="Arial" charset="0"/>
                          </a:rPr>
                          <m:t>𝑥</m:t>
                        </m:r>
                      </m:e>
                      <m:sub>
                        <m:r>
                          <a:rPr lang="cs-CZ" sz="2800" b="0" i="1" dirty="0" smtClean="0">
                            <a:latin typeface="Cambria Math"/>
                            <a:cs typeface="Arial" charset="0"/>
                          </a:rPr>
                          <m:t>2</m:t>
                        </m:r>
                      </m:sub>
                    </m:sSub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=−</m:t>
                    </m:r>
                    <m:r>
                      <a:rPr lang="cs-CZ" sz="2800" b="0" i="1" dirty="0" smtClean="0">
                        <a:latin typeface="Cambria Math"/>
                        <a:cs typeface="Arial" charset="0"/>
                      </a:rPr>
                      <m:t>3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3212976"/>
                <a:ext cx="8229600" cy="1008112"/>
              </a:xfrm>
              <a:prstGeom prst="rect">
                <a:avLst/>
              </a:prstGeom>
              <a:blipFill rotWithShape="1">
                <a:blip r:embed="rId3"/>
                <a:stretch>
                  <a:fillRect l="-1481" t="-10303" r="-1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 txBox="1">
                <a:spLocks/>
              </p:cNvSpPr>
              <p:nvPr/>
            </p:nvSpPr>
            <p:spPr>
              <a:xfrm>
                <a:off x="342262" y="4221088"/>
                <a:ext cx="8229600" cy="1008112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Dopočítáme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𝑦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4221088"/>
                <a:ext cx="8229600" cy="1008112"/>
              </a:xfrm>
              <a:prstGeom prst="rect">
                <a:avLst/>
              </a:prstGeom>
              <a:blipFill rotWithShape="1">
                <a:blip r:embed="rId4"/>
                <a:stretch>
                  <a:fillRect l="-1481" t="-10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2965" y="4869160"/>
                <a:ext cx="2990434" cy="5132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</a:rPr>
                      <m:t>=2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∙4−3=5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965" y="4869160"/>
                <a:ext cx="2990434" cy="51328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95536" y="5534842"/>
                <a:ext cx="3931204" cy="5132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</a:rPr>
                      <m:t>=2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</m:e>
                    </m:d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−3=−9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534842"/>
                <a:ext cx="3931204" cy="51328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076056" y="4859222"/>
                <a:ext cx="176824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𝐴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4859222"/>
                <a:ext cx="176824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076056" y="5524697"/>
                <a:ext cx="231775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0" i="1" smtClean="0">
                          <a:latin typeface="Cambria Math"/>
                        </a:rPr>
                        <m:t>𝐵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9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5524697"/>
                <a:ext cx="2317750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4219403" y="4771858"/>
            <a:ext cx="7126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ambria Math"/>
                <a:ea typeface="Cambria Math"/>
              </a:rPr>
              <a:t>⇒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19403" y="5479744"/>
            <a:ext cx="7126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ambria Math"/>
                <a:ea typeface="Cambria Math"/>
              </a:rPr>
              <a:t>⇒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39950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14" grpId="0"/>
      <p:bldP spid="15" grpId="0"/>
      <p:bldP spid="16" grpId="0"/>
      <p:bldP spid="2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2"/>
              <p:cNvSpPr txBox="1">
                <a:spLocks/>
              </p:cNvSpPr>
              <p:nvPr/>
            </p:nvSpPr>
            <p:spPr>
              <a:xfrm>
                <a:off x="342262" y="188640"/>
                <a:ext cx="8229600" cy="648072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en-US" sz="2800" dirty="0" smtClean="0">
                    <a:latin typeface="Arial" charset="0"/>
                    <a:cs typeface="Arial" charset="0"/>
                  </a:rPr>
                  <a:t>Bod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𝐴</m:t>
                    </m:r>
                    <m:r>
                      <a:rPr lang="en-US" sz="2800" i="1" dirty="0" smtClean="0">
                        <a:latin typeface="Cambria Math"/>
                        <a:cs typeface="Arial" charset="0"/>
                      </a:rPr>
                      <m:t>; </m:t>
                    </m:r>
                    <m:r>
                      <a:rPr lang="en-US" sz="2800" i="1" dirty="0" smtClean="0">
                        <a:latin typeface="Cambria Math"/>
                        <a:cs typeface="Arial" charset="0"/>
                      </a:rPr>
                      <m:t>𝐵</m:t>
                    </m:r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vyneseme do soustavy souřadnic</a:t>
                </a:r>
              </a:p>
            </p:txBody>
          </p:sp>
        </mc:Choice>
        <mc:Fallback xmlns="">
          <p:sp>
            <p:nvSpPr>
              <p:cNvPr id="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188640"/>
                <a:ext cx="8229600" cy="648072"/>
              </a:xfrm>
              <a:prstGeom prst="rect">
                <a:avLst/>
              </a:prstGeom>
              <a:blipFill rotWithShape="1">
                <a:blip r:embed="rId2"/>
                <a:stretch>
                  <a:fillRect l="-1481" t="-160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620688"/>
            <a:ext cx="5256584" cy="525658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826251" y="764704"/>
                <a:ext cx="176824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𝐴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26251" y="764704"/>
                <a:ext cx="1768241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826251" y="1412776"/>
                <a:ext cx="231775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0" i="1" smtClean="0">
                          <a:latin typeface="Cambria Math"/>
                        </a:rPr>
                        <m:t>𝐵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US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9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26251" y="1412776"/>
                <a:ext cx="231775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 flipV="1">
            <a:off x="5076056" y="1935996"/>
            <a:ext cx="0" cy="1312984"/>
          </a:xfrm>
          <a:prstGeom prst="line">
            <a:avLst/>
          </a:prstGeom>
          <a:ln w="22225">
            <a:solidFill>
              <a:schemeClr val="tx1">
                <a:lumMod val="65000"/>
                <a:lumOff val="3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031940" y="1933672"/>
            <a:ext cx="1044116" cy="2324"/>
          </a:xfrm>
          <a:prstGeom prst="line">
            <a:avLst/>
          </a:prstGeom>
          <a:ln w="22225">
            <a:solidFill>
              <a:schemeClr val="tx1">
                <a:lumMod val="65000"/>
                <a:lumOff val="3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Skupina 16"/>
          <p:cNvGrpSpPr/>
          <p:nvPr/>
        </p:nvGrpSpPr>
        <p:grpSpPr>
          <a:xfrm>
            <a:off x="5037096" y="1851582"/>
            <a:ext cx="108012" cy="152400"/>
            <a:chOff x="5508104" y="1859796"/>
            <a:chExt cx="108012" cy="152400"/>
          </a:xfrm>
        </p:grpSpPr>
        <p:cxnSp>
          <p:nvCxnSpPr>
            <p:cNvPr id="12" name="Přímá spojnice 11"/>
            <p:cNvCxnSpPr/>
            <p:nvPr/>
          </p:nvCxnSpPr>
          <p:spPr>
            <a:xfrm>
              <a:off x="5508104" y="1881990"/>
              <a:ext cx="108012" cy="108012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V="1">
              <a:off x="5508104" y="1859796"/>
              <a:ext cx="108012" cy="15240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3221850" y="5515364"/>
            <a:ext cx="108012" cy="152400"/>
            <a:chOff x="5508104" y="1859796"/>
            <a:chExt cx="108012" cy="152400"/>
          </a:xfrm>
        </p:grpSpPr>
        <p:cxnSp>
          <p:nvCxnSpPr>
            <p:cNvPr id="19" name="Přímá spojnice 18"/>
            <p:cNvCxnSpPr/>
            <p:nvPr/>
          </p:nvCxnSpPr>
          <p:spPr>
            <a:xfrm>
              <a:off x="5508104" y="1881990"/>
              <a:ext cx="108012" cy="108012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V="1">
              <a:off x="5508104" y="1859796"/>
              <a:ext cx="108012" cy="152400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" name="Přímá spojnice 20"/>
          <p:cNvCxnSpPr/>
          <p:nvPr/>
        </p:nvCxnSpPr>
        <p:spPr>
          <a:xfrm flipV="1">
            <a:off x="3275856" y="3248980"/>
            <a:ext cx="0" cy="2340260"/>
          </a:xfrm>
          <a:prstGeom prst="line">
            <a:avLst/>
          </a:prstGeom>
          <a:ln w="22225">
            <a:solidFill>
              <a:schemeClr val="tx1">
                <a:lumMod val="65000"/>
                <a:lumOff val="3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3275856" y="5591564"/>
            <a:ext cx="756084" cy="0"/>
          </a:xfrm>
          <a:prstGeom prst="line">
            <a:avLst/>
          </a:prstGeom>
          <a:ln w="22225">
            <a:solidFill>
              <a:schemeClr val="tx1">
                <a:lumMod val="65000"/>
                <a:lumOff val="35000"/>
              </a:schemeClr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5091102" y="1873776"/>
            <a:ext cx="651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43808" y="5160900"/>
            <a:ext cx="3255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521287" y="6021288"/>
            <a:ext cx="8229600" cy="64807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Sestrojíme přímku</a:t>
            </a:r>
          </a:p>
        </p:txBody>
      </p:sp>
      <p:cxnSp>
        <p:nvCxnSpPr>
          <p:cNvPr id="29" name="Přímá spojnice 28"/>
          <p:cNvCxnSpPr/>
          <p:nvPr/>
        </p:nvCxnSpPr>
        <p:spPr>
          <a:xfrm flipV="1">
            <a:off x="3131840" y="836712"/>
            <a:ext cx="2520280" cy="504056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81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50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5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2"/>
              <p:cNvSpPr txBox="1">
                <a:spLocks/>
              </p:cNvSpPr>
              <p:nvPr/>
            </p:nvSpPr>
            <p:spPr>
              <a:xfrm>
                <a:off x="342262" y="476672"/>
                <a:ext cx="8550218" cy="2016224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Př.</a:t>
                </a:r>
                <a:r>
                  <a:rPr lang="en-US" sz="2800" u="sng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4  </a:t>
                </a: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Rozhodněte, zda body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𝐴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0;4</m:t>
                        </m:r>
                      </m:e>
                    </m:d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 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𝐵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b="0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−1;−2</m:t>
                        </m:r>
                      </m:e>
                    </m:d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 </m:t>
                    </m:r>
                  </m:oMath>
                </a14:m>
                <a:r>
                  <a:rPr lang="cs-CZ" sz="2800" b="0" i="1" dirty="0" smtClean="0">
                    <a:latin typeface="Cambria Math"/>
                    <a:cs typeface="Arial" charset="0"/>
                  </a:rPr>
                  <a:t/>
                </a:r>
                <a:br>
                  <a:rPr lang="cs-CZ" sz="2800" b="0" i="1" dirty="0" smtClean="0">
                    <a:latin typeface="Cambria Math"/>
                    <a:cs typeface="Arial" charset="0"/>
                  </a:rPr>
                </a:br>
                <a14:m>
                  <m:oMath xmlns:m="http://schemas.openxmlformats.org/officeDocument/2006/math"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𝐶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b="0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3;10</m:t>
                        </m:r>
                      </m:e>
                    </m:d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 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𝐷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b="0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−2;</m:t>
                        </m:r>
                        <m:r>
                          <a:rPr lang="cs-CZ" sz="2800" b="0" i="1" smtClean="0">
                            <a:latin typeface="Cambria Math"/>
                            <a:cs typeface="Arial" charset="0"/>
                          </a:rPr>
                          <m:t>−</m:t>
                        </m:r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2</m:t>
                        </m:r>
                      </m:e>
                    </m:d>
                  </m:oMath>
                </a14:m>
                <a:r>
                  <a:rPr lang="en-US" sz="2800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leží na grafu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=3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+4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476672"/>
                <a:ext cx="8550218" cy="2016224"/>
              </a:xfrm>
              <a:prstGeom prst="rect">
                <a:avLst/>
              </a:prstGeom>
              <a:blipFill rotWithShape="1">
                <a:blip r:embed="rId2"/>
                <a:stretch>
                  <a:fillRect l="-1426" t="-5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 txBox="1">
            <a:spLocks/>
          </p:cNvSpPr>
          <p:nvPr/>
        </p:nvSpPr>
        <p:spPr>
          <a:xfrm>
            <a:off x="342262" y="2564904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Aby bod ležel na grafu funkce, musí jeho souřadnice splňovat rovnici funkce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47561" y="3481844"/>
                <a:ext cx="176824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𝐴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0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4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1" y="3481844"/>
                <a:ext cx="176824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617116" y="4013823"/>
                <a:ext cx="1984261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𝑦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=3</m:t>
                      </m:r>
                      <m:r>
                        <a:rPr lang="cs-CZ" sz="2800" i="1" smtClean="0">
                          <a:solidFill>
                            <a:srgbClr val="00B050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+4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116" y="4013823"/>
                <a:ext cx="1984261" cy="4801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617116" y="4510230"/>
                <a:ext cx="2221314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4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=3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  <a:cs typeface="Arial" charset="0"/>
                        </a:rPr>
                        <m:t>∙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Arial" charset="0"/>
                        </a:rPr>
                        <m:t>0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+4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116" y="4510230"/>
                <a:ext cx="2221314" cy="4801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647561" y="4990361"/>
                <a:ext cx="1148840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4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=4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1" y="4990361"/>
                <a:ext cx="1148840" cy="4801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2"/>
          <p:cNvSpPr txBox="1">
            <a:spLocks/>
          </p:cNvSpPr>
          <p:nvPr/>
        </p:nvSpPr>
        <p:spPr>
          <a:xfrm>
            <a:off x="179513" y="5894766"/>
            <a:ext cx="3888432" cy="77459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Bod A </a:t>
            </a:r>
            <a:r>
              <a:rPr lang="cs-CZ" sz="24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leží</a:t>
            </a:r>
            <a:r>
              <a:rPr lang="cs-CZ" sz="2400" dirty="0" smtClean="0">
                <a:latin typeface="Arial" charset="0"/>
                <a:cs typeface="Arial" charset="0"/>
              </a:rPr>
              <a:t> na grafu funkce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4355976" y="3396603"/>
            <a:ext cx="0" cy="318751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897419" y="3481844"/>
                <a:ext cx="231775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𝐵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−1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7419" y="3481844"/>
                <a:ext cx="2317750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973603" y="4013823"/>
                <a:ext cx="1984261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𝑦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=3</m:t>
                      </m:r>
                      <m:r>
                        <a:rPr lang="cs-CZ" sz="2800" i="1" smtClean="0">
                          <a:solidFill>
                            <a:srgbClr val="00B050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+4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3603" y="4013823"/>
                <a:ext cx="1984261" cy="4801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851762" y="4510230"/>
                <a:ext cx="26579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2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=3</m:t>
                      </m:r>
                      <m:d>
                        <m:dPr>
                          <m:ctrlPr>
                            <a:rPr lang="cs-CZ" sz="2800" i="1" smtClean="0">
                              <a:latin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Arial" charset="0"/>
                            </a:rPr>
                            <m:t>−1</m:t>
                          </m:r>
                        </m:e>
                      </m:d>
                      <m:r>
                        <a:rPr lang="cs-CZ" sz="2800" i="1">
                          <a:latin typeface="Cambria Math"/>
                          <a:cs typeface="Arial" charset="0"/>
                        </a:rPr>
                        <m:t>+4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1762" y="4510230"/>
                <a:ext cx="2657972" cy="4801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863602" y="4990360"/>
                <a:ext cx="1267463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−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2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1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3602" y="4990360"/>
                <a:ext cx="1267463" cy="48013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obsah 2"/>
          <p:cNvSpPr txBox="1">
            <a:spLocks/>
          </p:cNvSpPr>
          <p:nvPr/>
        </p:nvSpPr>
        <p:spPr>
          <a:xfrm>
            <a:off x="4457062" y="5894766"/>
            <a:ext cx="4435418" cy="77459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Bod B </a:t>
            </a:r>
            <a:r>
              <a:rPr lang="cs-CZ" sz="24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neleží</a:t>
            </a:r>
            <a:r>
              <a:rPr lang="cs-CZ" sz="2400" dirty="0" smtClean="0">
                <a:latin typeface="Arial" charset="0"/>
                <a:cs typeface="Arial" charset="0"/>
              </a:rPr>
              <a:t> na grafu funkce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4897419" y="5414635"/>
                <a:ext cx="1267463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−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2</m:t>
                      </m:r>
                      <m:r>
                        <a:rPr lang="cs-CZ" sz="280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≠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1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7419" y="5414635"/>
                <a:ext cx="1267463" cy="4801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7823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1" grpId="0"/>
      <p:bldP spid="12" grpId="0"/>
      <p:bldP spid="13" grpId="0"/>
      <p:bldP spid="14" grpId="0"/>
      <p:bldP spid="15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2"/>
              <p:cNvSpPr txBox="1">
                <a:spLocks/>
              </p:cNvSpPr>
              <p:nvPr/>
            </p:nvSpPr>
            <p:spPr>
              <a:xfrm>
                <a:off x="342262" y="476672"/>
                <a:ext cx="8550218" cy="2016224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Př.</a:t>
                </a:r>
                <a:r>
                  <a:rPr lang="en-US" sz="2800" u="sng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4  </a:t>
                </a: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Rozhodněte, zda body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𝐴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0;4</m:t>
                        </m:r>
                      </m:e>
                    </m:d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 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𝐵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b="0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−1;−2</m:t>
                        </m:r>
                      </m:e>
                    </m:d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 </m:t>
                    </m:r>
                  </m:oMath>
                </a14:m>
                <a:r>
                  <a:rPr lang="cs-CZ" sz="2800" b="0" i="1" dirty="0" smtClean="0">
                    <a:latin typeface="Cambria Math"/>
                    <a:cs typeface="Arial" charset="0"/>
                  </a:rPr>
                  <a:t/>
                </a:r>
                <a:br>
                  <a:rPr lang="cs-CZ" sz="2800" b="0" i="1" dirty="0" smtClean="0">
                    <a:latin typeface="Cambria Math"/>
                    <a:cs typeface="Arial" charset="0"/>
                  </a:rPr>
                </a:br>
                <a14:m>
                  <m:oMath xmlns:m="http://schemas.openxmlformats.org/officeDocument/2006/math"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𝐶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b="0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3;10</m:t>
                        </m:r>
                      </m:e>
                    </m:d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 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𝐷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b="0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−2;</m:t>
                        </m:r>
                        <m:r>
                          <a:rPr lang="cs-CZ" sz="2800" b="0" i="1" smtClean="0">
                            <a:latin typeface="Cambria Math"/>
                            <a:cs typeface="Arial" charset="0"/>
                          </a:rPr>
                          <m:t>−</m:t>
                        </m:r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2</m:t>
                        </m:r>
                      </m:e>
                    </m:d>
                  </m:oMath>
                </a14:m>
                <a:r>
                  <a:rPr lang="en-US" sz="2800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leží na grafu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=3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+4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476672"/>
                <a:ext cx="8550218" cy="2016224"/>
              </a:xfrm>
              <a:prstGeom prst="rect">
                <a:avLst/>
              </a:prstGeom>
              <a:blipFill rotWithShape="1">
                <a:blip r:embed="rId2"/>
                <a:stretch>
                  <a:fillRect l="-1426" t="-5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 txBox="1">
            <a:spLocks/>
          </p:cNvSpPr>
          <p:nvPr/>
        </p:nvSpPr>
        <p:spPr>
          <a:xfrm>
            <a:off x="342262" y="2564904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Aby bod ležel na grafu funkce, musí jeho souřadnice splňovat rovnici funkce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43940" y="3501083"/>
                <a:ext cx="19664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𝐶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3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10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940" y="3501083"/>
                <a:ext cx="1966436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835028" y="4024303"/>
                <a:ext cx="1984261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  <a:cs typeface="Arial" charset="0"/>
                        </a:rPr>
                        <m:t>𝑦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=3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+4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5028" y="4024303"/>
                <a:ext cx="1984261" cy="4801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617116" y="4510230"/>
                <a:ext cx="2420086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0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=3</m:t>
                      </m:r>
                      <m:r>
                        <a:rPr lang="cs-CZ" sz="2800" i="1" smtClean="0">
                          <a:latin typeface="Cambria Math"/>
                          <a:ea typeface="Cambria Math"/>
                          <a:cs typeface="Arial" charset="0"/>
                        </a:rPr>
                        <m:t>∙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3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+4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116" y="4510230"/>
                <a:ext cx="2420086" cy="4801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647561" y="4990361"/>
                <a:ext cx="1546385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1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0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13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1" y="4990361"/>
                <a:ext cx="1546385" cy="4801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2"/>
          <p:cNvSpPr txBox="1">
            <a:spLocks/>
          </p:cNvSpPr>
          <p:nvPr/>
        </p:nvSpPr>
        <p:spPr>
          <a:xfrm>
            <a:off x="179513" y="5894766"/>
            <a:ext cx="3888432" cy="77459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Bod C </a:t>
            </a:r>
            <a:r>
              <a:rPr lang="cs-CZ" sz="24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neleží</a:t>
            </a:r>
            <a:r>
              <a:rPr lang="cs-CZ" sz="2400" dirty="0" smtClean="0">
                <a:latin typeface="Arial" charset="0"/>
                <a:cs typeface="Arial" charset="0"/>
              </a:rPr>
              <a:t> na grafu funkce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4355976" y="3396603"/>
            <a:ext cx="0" cy="318751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897419" y="3481844"/>
                <a:ext cx="233147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𝐷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−2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7419" y="3481844"/>
                <a:ext cx="233147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973603" y="4013823"/>
                <a:ext cx="1984261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  <a:cs typeface="Arial" charset="0"/>
                        </a:rPr>
                        <m:t>𝑦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=3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+4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3603" y="4013823"/>
                <a:ext cx="1984261" cy="4801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763366" y="4510230"/>
                <a:ext cx="2807050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−2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=3</m:t>
                      </m:r>
                      <m:d>
                        <m:dPr>
                          <m:ctrlPr>
                            <a:rPr lang="cs-CZ" sz="2800" i="1" smtClean="0">
                              <a:latin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Arial" charset="0"/>
                            </a:rPr>
                            <m:t>−2</m:t>
                          </m:r>
                        </m:e>
                      </m:d>
                      <m:r>
                        <a:rPr lang="cs-CZ" sz="2800" i="1">
                          <a:latin typeface="Cambria Math"/>
                          <a:cs typeface="Arial" charset="0"/>
                        </a:rPr>
                        <m:t>+4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3366" y="4510230"/>
                <a:ext cx="2807050" cy="4801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775206" y="4973716"/>
                <a:ext cx="1684244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−2</m:t>
                      </m:r>
                      <m:r>
                        <a:rPr lang="cs-CZ" sz="2800" i="1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−2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5206" y="4973716"/>
                <a:ext cx="1684244" cy="48013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obsah 2"/>
          <p:cNvSpPr txBox="1">
            <a:spLocks/>
          </p:cNvSpPr>
          <p:nvPr/>
        </p:nvSpPr>
        <p:spPr>
          <a:xfrm>
            <a:off x="4457062" y="5894766"/>
            <a:ext cx="4435418" cy="77459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Bod D </a:t>
            </a:r>
            <a:r>
              <a:rPr lang="cs-CZ" sz="24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leží</a:t>
            </a:r>
            <a:r>
              <a:rPr lang="cs-CZ" sz="2400" dirty="0" smtClean="0">
                <a:latin typeface="Arial" charset="0"/>
                <a:cs typeface="Arial" charset="0"/>
              </a:rPr>
              <a:t> na grafu funkce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617116" y="5414635"/>
                <a:ext cx="1546385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10</m:t>
                      </m:r>
                      <m:r>
                        <a:rPr lang="cs-CZ" sz="280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≠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13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116" y="5414635"/>
                <a:ext cx="1546385" cy="4801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6576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2"/>
              <p:cNvSpPr txBox="1">
                <a:spLocks/>
              </p:cNvSpPr>
              <p:nvPr/>
            </p:nvSpPr>
            <p:spPr>
              <a:xfrm>
                <a:off x="342262" y="476672"/>
                <a:ext cx="8550218" cy="2016224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Př.</a:t>
                </a:r>
                <a:r>
                  <a:rPr lang="en-US" sz="2800" u="sng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u="sng" dirty="0">
                    <a:latin typeface="Arial" charset="0"/>
                    <a:cs typeface="Arial" charset="0"/>
                  </a:rPr>
                  <a:t>5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  </a:t>
                </a: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Určete neznámou souřadnici bodu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𝐴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=[−2,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]</m:t>
                    </m:r>
                  </m:oMath>
                </a14:m>
                <a:r>
                  <a:rPr lang="en-US" sz="2800" dirty="0" smtClean="0">
                    <a:latin typeface="Arial" charset="0"/>
                    <a:cs typeface="Arial" charset="0"/>
                  </a:rPr>
                  <a:t> </a:t>
                </a:r>
                <a:r>
                  <a:rPr lang="en-US" sz="2800" dirty="0" err="1" smtClean="0">
                    <a:latin typeface="Arial" charset="0"/>
                    <a:cs typeface="Arial" charset="0"/>
                  </a:rPr>
                  <a:t>tak</a:t>
                </a:r>
                <a:r>
                  <a:rPr lang="en-US" sz="2800" dirty="0" smtClean="0">
                    <a:latin typeface="Arial" charset="0"/>
                    <a:cs typeface="Arial" charset="0"/>
                  </a:rPr>
                  <a:t>, </a:t>
                </a:r>
                <a:r>
                  <a:rPr lang="en-US" sz="2800" dirty="0" err="1" smtClean="0">
                    <a:latin typeface="Arial" charset="0"/>
                    <a:cs typeface="Arial" charset="0"/>
                  </a:rPr>
                  <a:t>aby</a:t>
                </a:r>
                <a:r>
                  <a:rPr lang="en-US" sz="2800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bod A ležel na grafu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=2−3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𝑥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476672"/>
                <a:ext cx="8550218" cy="2016224"/>
              </a:xfrm>
              <a:prstGeom prst="rect">
                <a:avLst/>
              </a:prstGeom>
              <a:blipFill rotWithShape="1">
                <a:blip r:embed="rId2"/>
                <a:stretch>
                  <a:fillRect l="-1426" t="-5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 txBox="1">
            <a:spLocks/>
          </p:cNvSpPr>
          <p:nvPr/>
        </p:nvSpPr>
        <p:spPr>
          <a:xfrm>
            <a:off x="342262" y="2564904"/>
            <a:ext cx="8229600" cy="144016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Aby bod ležel na grafu funkce, musí jeho souřadnice splňovat rovnici funkce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47561" y="3481844"/>
                <a:ext cx="204370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𝐴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𝑦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1" y="3481844"/>
                <a:ext cx="2043701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>
              <a:xfrm>
                <a:off x="342262" y="4157464"/>
                <a:ext cx="8229600" cy="1440160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𝑜𝑣𝑜𝑢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souřadnici známe, dopočítáme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𝑦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4157464"/>
                <a:ext cx="8229600" cy="1440160"/>
              </a:xfrm>
              <a:prstGeom prst="rect">
                <a:avLst/>
              </a:prstGeom>
              <a:blipFill rotWithShape="1">
                <a:blip r:embed="rId4"/>
                <a:stretch>
                  <a:fillRect t="-72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647561" y="4637478"/>
                <a:ext cx="1984261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𝑦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=2−3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𝑥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1" y="4637478"/>
                <a:ext cx="1984261" cy="4801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677280" y="5270009"/>
                <a:ext cx="2794804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𝑦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=2−3∙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  <a:cs typeface="Arial" charset="0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280" y="5270009"/>
                <a:ext cx="2794804" cy="4801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703903" y="5750140"/>
                <a:ext cx="115659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𝑦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=8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903" y="5750140"/>
                <a:ext cx="1156599" cy="48013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517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2"/>
              <p:cNvSpPr txBox="1">
                <a:spLocks/>
              </p:cNvSpPr>
              <p:nvPr/>
            </p:nvSpPr>
            <p:spPr>
              <a:xfrm>
                <a:off x="342262" y="260648"/>
                <a:ext cx="8550218" cy="2016224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Př.</a:t>
                </a:r>
                <a:r>
                  <a:rPr lang="en-US" sz="2800" u="sng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6  </a:t>
                </a: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Napište rovnici lineární funkce, jejíž graf prochází body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𝐴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b="0" i="1" smtClean="0">
                            <a:latin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Arial" charset="0"/>
                          </a:rPr>
                          <m:t>1;2</m:t>
                        </m:r>
                      </m:e>
                    </m:d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 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𝐵</m:t>
                    </m:r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=[−2;−10]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260648"/>
                <a:ext cx="8550218" cy="2016224"/>
              </a:xfrm>
              <a:prstGeom prst="rect">
                <a:avLst/>
              </a:prstGeom>
              <a:blipFill rotWithShape="1">
                <a:blip r:embed="rId2"/>
                <a:stretch>
                  <a:fillRect l="-1426" t="-5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 txBox="1">
                <a:spLocks/>
              </p:cNvSpPr>
              <p:nvPr/>
            </p:nvSpPr>
            <p:spPr>
              <a:xfrm>
                <a:off x="360009" y="2060848"/>
                <a:ext cx="8229600" cy="1440160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:r>
                  <a:rPr lang="en-US" sz="2800" dirty="0" smtClean="0">
                    <a:latin typeface="Arial" charset="0"/>
                    <a:cs typeface="Arial" charset="0"/>
                  </a:rPr>
                  <a:t>Sou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řadnice bodů, které leží na grafu lineární funkce, musí splňovat její rovnici, tj.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B050"/>
                        </a:solidFill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𝑎𝑥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𝑏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9" y="2060848"/>
                <a:ext cx="8229600" cy="1440160"/>
              </a:xfrm>
              <a:prstGeom prst="rect">
                <a:avLst/>
              </a:prstGeom>
              <a:blipFill rotWithShape="1">
                <a:blip r:embed="rId3"/>
                <a:stretch>
                  <a:fillRect l="-1481" t="-72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2" y="3220234"/>
                <a:ext cx="176824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𝐴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220234"/>
                <a:ext cx="1768241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148215" y="3158219"/>
            <a:ext cx="7126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ambria Math"/>
                <a:ea typeface="Cambria Math"/>
              </a:rPr>
              <a:t>⇒</a:t>
            </a: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4617371" y="3272097"/>
                <a:ext cx="223477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Arial" charset="0"/>
                        </a:rPr>
                        <m:t>2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charset="0"/>
                        </a:rPr>
                        <m:t>∙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1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7371" y="3272097"/>
                <a:ext cx="2234779" cy="4801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39552" y="3835787"/>
                <a:ext cx="251652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𝐵</m:t>
                      </m:r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−2</m:t>
                          </m:r>
                          <m:r>
                            <a:rPr lang="en-US" sz="2800" b="0" i="1" smtClean="0">
                              <a:latin typeface="Cambria Math"/>
                            </a:rPr>
                            <m:t>;</m:t>
                          </m:r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−10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835787"/>
                <a:ext cx="2516523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157097" y="3752228"/>
            <a:ext cx="7126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ambria Math"/>
                <a:ea typeface="Cambria Math"/>
              </a:rPr>
              <a:t>⇒</a:t>
            </a:r>
            <a:endParaRPr lang="cs-CZ" sz="4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211960" y="3878876"/>
                <a:ext cx="3266984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Arial" charset="0"/>
                        </a:rPr>
                        <m:t>−10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charset="0"/>
                        </a:rPr>
                        <m:t>∙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−2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3878876"/>
                <a:ext cx="3266984" cy="48013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obsah 2"/>
          <p:cNvSpPr txBox="1">
            <a:spLocks/>
          </p:cNvSpPr>
          <p:nvPr/>
        </p:nvSpPr>
        <p:spPr>
          <a:xfrm>
            <a:off x="251519" y="4370593"/>
            <a:ext cx="8338089" cy="85860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Dostaneme soustavu rovnic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1287511" y="4869160"/>
                <a:ext cx="1788310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2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7511" y="4869160"/>
                <a:ext cx="1788310" cy="4801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821037" y="5349291"/>
                <a:ext cx="2721258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−10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−2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037" y="5349291"/>
                <a:ext cx="2721258" cy="4801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95689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1287511" y="908720"/>
                <a:ext cx="1788310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2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7511" y="908720"/>
                <a:ext cx="1788310" cy="48013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821037" y="1388851"/>
                <a:ext cx="2721258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−10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−2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037" y="1388851"/>
                <a:ext cx="2721258" cy="4801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290178"/>
            <a:ext cx="8338089" cy="85860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Soustavu vyřešíme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821037" y="1772816"/>
            <a:ext cx="281485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106456" y="908248"/>
                <a:ext cx="71795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/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∙2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6456" y="908248"/>
                <a:ext cx="717953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2564" b="-17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1290518" y="1868982"/>
                <a:ext cx="2185855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4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2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+2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0518" y="1868982"/>
                <a:ext cx="2185855" cy="4801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821037" y="2359935"/>
                <a:ext cx="2721258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−10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−2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037" y="2359935"/>
                <a:ext cx="2721258" cy="4801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821037" y="2780928"/>
            <a:ext cx="2814859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971600" y="2920257"/>
                <a:ext cx="2560957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−6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            3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920257"/>
                <a:ext cx="2560957" cy="48013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971599" y="3400388"/>
                <a:ext cx="1419619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−2=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599" y="3400388"/>
                <a:ext cx="1419619" cy="4801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821037" y="4293096"/>
                <a:ext cx="1788310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2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𝑏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037" y="4293096"/>
                <a:ext cx="1788310" cy="4801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821037" y="4797643"/>
                <a:ext cx="178523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2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−2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037" y="4797643"/>
                <a:ext cx="1785232" cy="48013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868954" y="5283696"/>
                <a:ext cx="1159228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4</m:t>
                      </m:r>
                      <m:r>
                        <a:rPr lang="cs-CZ" sz="2800" i="1" smtClean="0"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Arial" charset="0"/>
                        </a:rPr>
                        <m:t>𝑎</m:t>
                      </m:r>
                    </m:oMath>
                  </m:oMathPara>
                </a14:m>
                <a:endParaRPr lang="cs-CZ" dirty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8954" y="5283696"/>
                <a:ext cx="1159228" cy="4801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 txBox="1">
                <a:spLocks/>
              </p:cNvSpPr>
              <p:nvPr/>
            </p:nvSpPr>
            <p:spPr>
              <a:xfrm>
                <a:off x="179512" y="5949280"/>
                <a:ext cx="8229600" cy="720080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Funkce má rovnici: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=4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−2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5949280"/>
                <a:ext cx="8229600" cy="720080"/>
              </a:xfrm>
              <a:prstGeom prst="rect">
                <a:avLst/>
              </a:prstGeom>
              <a:blipFill rotWithShape="1">
                <a:blip r:embed="rId12"/>
                <a:stretch>
                  <a:fillRect l="-1481" t="-14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9831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2"/>
              <p:cNvSpPr txBox="1">
                <a:spLocks/>
              </p:cNvSpPr>
              <p:nvPr/>
            </p:nvSpPr>
            <p:spPr>
              <a:xfrm>
                <a:off x="342262" y="260648"/>
                <a:ext cx="8550218" cy="2016224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Př.</a:t>
                </a:r>
                <a:r>
                  <a:rPr lang="en-US" sz="2800" u="sng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u="sng" dirty="0">
                    <a:latin typeface="Arial" charset="0"/>
                    <a:cs typeface="Arial" charset="0"/>
                  </a:rPr>
                  <a:t>7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  </a:t>
                </a: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Určete průsečík funkce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=2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+3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s osou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a osou 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𝑦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260648"/>
                <a:ext cx="8550218" cy="2016224"/>
              </a:xfrm>
              <a:prstGeom prst="rect">
                <a:avLst/>
              </a:prstGeom>
              <a:blipFill rotWithShape="1">
                <a:blip r:embed="rId2"/>
                <a:stretch>
                  <a:fillRect l="-1426" t="-5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 txBox="1">
                <a:spLocks/>
              </p:cNvSpPr>
              <p:nvPr/>
            </p:nvSpPr>
            <p:spPr>
              <a:xfrm>
                <a:off x="384660" y="1700808"/>
                <a:ext cx="3203879" cy="576064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Průsečík s osou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800" b="0" i="1" dirty="0" smtClean="0">
                        <a:latin typeface="Cambria Math"/>
                        <a:cs typeface="Arial" charset="0"/>
                      </a:rPr>
                      <m:t>: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660" y="1700808"/>
                <a:ext cx="3203879" cy="576064"/>
              </a:xfrm>
              <a:prstGeom prst="rect">
                <a:avLst/>
              </a:prstGeom>
              <a:blipFill rotWithShape="1">
                <a:blip r:embed="rId3"/>
                <a:stretch>
                  <a:fillRect l="-3802" t="-17895" b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6372200" y="3252212"/>
                <a:ext cx="1976503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0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=2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+3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3252212"/>
                <a:ext cx="1976503" cy="4801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19" y="2516822"/>
            <a:ext cx="4181152" cy="4181152"/>
          </a:xfrm>
          <a:prstGeom prst="rect">
            <a:avLst/>
          </a:prstGeom>
        </p:spPr>
      </p:pic>
      <p:cxnSp>
        <p:nvCxnSpPr>
          <p:cNvPr id="16" name="Přímá spojnice 15"/>
          <p:cNvCxnSpPr>
            <a:stCxn id="14" idx="1"/>
          </p:cNvCxnSpPr>
          <p:nvPr/>
        </p:nvCxnSpPr>
        <p:spPr>
          <a:xfrm>
            <a:off x="436219" y="4607398"/>
            <a:ext cx="4038590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 txBox="1">
                <a:spLocks/>
              </p:cNvSpPr>
              <p:nvPr/>
            </p:nvSpPr>
            <p:spPr>
              <a:xfrm>
                <a:off x="4617371" y="2084889"/>
                <a:ext cx="4526629" cy="1344111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Všechny body na ose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mají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i="1" dirty="0" err="1" smtClean="0">
                        <a:latin typeface="Cambria Math"/>
                        <a:cs typeface="Arial" charset="0"/>
                      </a:rPr>
                      <m:t>𝑜𝑣𝑜𝑢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souřadnici 0 </a:t>
                </a:r>
              </a:p>
            </p:txBody>
          </p:sp>
        </mc:Choice>
        <mc:Fallback xmlns="">
          <p:sp>
            <p:nvSpPr>
              <p:cNvPr id="17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7371" y="2084889"/>
                <a:ext cx="4526629" cy="1344111"/>
              </a:xfrm>
              <a:prstGeom prst="rect">
                <a:avLst/>
              </a:prstGeom>
              <a:blipFill rotWithShape="1">
                <a:blip r:embed="rId6"/>
                <a:stretch>
                  <a:fillRect l="-2692" t="-7692" r="-18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5874100" y="3230668"/>
            <a:ext cx="7126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mbria Math"/>
                <a:ea typeface="Cambria Math"/>
              </a:rPr>
              <a:t>⇒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 txBox="1">
                <a:spLocks/>
              </p:cNvSpPr>
              <p:nvPr/>
            </p:nvSpPr>
            <p:spPr>
              <a:xfrm>
                <a:off x="4769773" y="3263287"/>
                <a:ext cx="1254434" cy="525753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charset="0"/>
                        </a:rPr>
                        <m:t>𝑦</m:t>
                      </m:r>
                      <m:r>
                        <a:rPr lang="cs-CZ" sz="2800" i="1" dirty="0" smtClean="0">
                          <a:latin typeface="Cambria Math"/>
                          <a:cs typeface="Arial" charset="0"/>
                        </a:rPr>
                        <m:t>=0</m:t>
                      </m:r>
                    </m:oMath>
                  </m:oMathPara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9773" y="3263287"/>
                <a:ext cx="1254434" cy="52575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6156176" y="3789039"/>
                <a:ext cx="1618200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−3=2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3789039"/>
                <a:ext cx="1618200" cy="4801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6156176" y="4375728"/>
                <a:ext cx="1479251" cy="81830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−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4375728"/>
                <a:ext cx="1479251" cy="81830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5284581" y="5589240"/>
                <a:ext cx="2292807" cy="83125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𝑃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𝑥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;0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4581" y="5589240"/>
                <a:ext cx="2292807" cy="83125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 flipV="1">
            <a:off x="1907704" y="4509122"/>
            <a:ext cx="0" cy="216022"/>
          </a:xfrm>
          <a:prstGeom prst="line">
            <a:avLst/>
          </a:prstGeom>
          <a:ln w="539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547664" y="4617133"/>
                <a:ext cx="59650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/>
                            </a:rPr>
                            <m:t>𝑃</m:t>
                          </m:r>
                        </m:e>
                        <m:sub>
                          <m:r>
                            <a:rPr lang="en-US" sz="2800" b="0" i="1" smtClean="0">
                              <a:latin typeface="Cambria Math"/>
                            </a:rPr>
                            <m:t>𝑥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4617133"/>
                <a:ext cx="59650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301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7" grpId="0"/>
      <p:bldP spid="18" grpId="0"/>
      <p:bldP spid="19" grpId="0"/>
      <p:bldP spid="20" grpId="0"/>
      <p:bldP spid="21" grpId="0"/>
      <p:bldP spid="26" grpId="0"/>
      <p:bldP spid="3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2"/>
              <p:cNvSpPr txBox="1">
                <a:spLocks/>
              </p:cNvSpPr>
              <p:nvPr/>
            </p:nvSpPr>
            <p:spPr>
              <a:xfrm>
                <a:off x="342262" y="260648"/>
                <a:ext cx="8550218" cy="2016224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800" u="sng" dirty="0" smtClean="0">
                    <a:latin typeface="Arial" charset="0"/>
                    <a:cs typeface="Arial" charset="0"/>
                  </a:rPr>
                  <a:t>Př.</a:t>
                </a:r>
                <a:r>
                  <a:rPr lang="en-US" sz="2800" u="sng" dirty="0" smtClean="0">
                    <a:latin typeface="Arial" charset="0"/>
                    <a:cs typeface="Arial" charset="0"/>
                  </a:rPr>
                  <a:t> </a:t>
                </a:r>
                <a:r>
                  <a:rPr lang="cs-CZ" sz="2800" u="sng" dirty="0">
                    <a:latin typeface="Arial" charset="0"/>
                    <a:cs typeface="Arial" charset="0"/>
                  </a:rPr>
                  <a:t>7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  </a:t>
                </a: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Určete průsečík funkce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=2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Arial" charset="0"/>
                      </a:rPr>
                      <m:t>+3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s osou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a osou 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𝑦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260648"/>
                <a:ext cx="8550218" cy="2016224"/>
              </a:xfrm>
              <a:prstGeom prst="rect">
                <a:avLst/>
              </a:prstGeom>
              <a:blipFill rotWithShape="1">
                <a:blip r:embed="rId2"/>
                <a:stretch>
                  <a:fillRect l="-1426" t="-51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 txBox="1">
                <a:spLocks/>
              </p:cNvSpPr>
              <p:nvPr/>
            </p:nvSpPr>
            <p:spPr>
              <a:xfrm>
                <a:off x="384660" y="1700808"/>
                <a:ext cx="3203879" cy="576064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Průsečík s osou </a:t>
                </a:r>
                <a14:m>
                  <m:oMath xmlns:m="http://schemas.openxmlformats.org/officeDocument/2006/math">
                    <m:r>
                      <a:rPr lang="en-US" sz="2800" i="1" dirty="0" smtClean="0"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800" b="0" i="1" dirty="0" smtClean="0">
                        <a:latin typeface="Cambria Math"/>
                        <a:cs typeface="Arial" charset="0"/>
                      </a:rPr>
                      <m:t>:</m:t>
                    </m:r>
                  </m:oMath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660" y="1700808"/>
                <a:ext cx="3203879" cy="576064"/>
              </a:xfrm>
              <a:prstGeom prst="rect">
                <a:avLst/>
              </a:prstGeom>
              <a:blipFill rotWithShape="1">
                <a:blip r:embed="rId3"/>
                <a:stretch>
                  <a:fillRect l="-3802" t="-17895" b="-11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6372200" y="3252212"/>
                <a:ext cx="2203680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800" i="1" smtClean="0">
                          <a:latin typeface="Cambria Math"/>
                          <a:cs typeface="Arial" charset="0"/>
                        </a:rPr>
                        <m:t>y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=2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∙</m:t>
                      </m:r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0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+3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3252212"/>
                <a:ext cx="2203680" cy="4801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19" y="2516822"/>
            <a:ext cx="4181152" cy="4181152"/>
          </a:xfrm>
          <a:prstGeom prst="rect">
            <a:avLst/>
          </a:prstGeom>
        </p:spPr>
      </p:pic>
      <p:cxnSp>
        <p:nvCxnSpPr>
          <p:cNvPr id="16" name="Přímá spojnice 15"/>
          <p:cNvCxnSpPr/>
          <p:nvPr/>
        </p:nvCxnSpPr>
        <p:spPr>
          <a:xfrm>
            <a:off x="2526795" y="2756944"/>
            <a:ext cx="0" cy="3663549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 txBox="1">
                <a:spLocks/>
              </p:cNvSpPr>
              <p:nvPr/>
            </p:nvSpPr>
            <p:spPr>
              <a:xfrm>
                <a:off x="4617371" y="2084889"/>
                <a:ext cx="4526629" cy="1344111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Všechny body na ose </a:t>
                </a:r>
                <a14:m>
                  <m:oMath xmlns:m="http://schemas.openxmlformats.org/officeDocument/2006/math">
                    <m:r>
                      <a:rPr lang="en-US" sz="2800" b="0" i="1" smtClean="0">
                        <a:latin typeface="Cambria Math"/>
                        <a:cs typeface="Arial" charset="0"/>
                      </a:rPr>
                      <m:t>𝑦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mají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US" sz="2800" b="0" i="0" dirty="0" smtClean="0">
                        <a:latin typeface="Cambria Math"/>
                        <a:cs typeface="Arial" charset="0"/>
                      </a:rPr>
                      <m:t>x</m:t>
                    </m:r>
                    <m:r>
                      <a:rPr lang="cs-CZ" sz="2800" i="1" dirty="0" smtClean="0"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i="1" dirty="0" err="1" smtClean="0">
                        <a:latin typeface="Cambria Math"/>
                        <a:cs typeface="Arial" charset="0"/>
                      </a:rPr>
                      <m:t>𝑜𝑣𝑜𝑢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souřadnici 0 </a:t>
                </a:r>
              </a:p>
            </p:txBody>
          </p:sp>
        </mc:Choice>
        <mc:Fallback xmlns="">
          <p:sp>
            <p:nvSpPr>
              <p:cNvPr id="17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7371" y="2084889"/>
                <a:ext cx="4526629" cy="1344111"/>
              </a:xfrm>
              <a:prstGeom prst="rect">
                <a:avLst/>
              </a:prstGeom>
              <a:blipFill rotWithShape="1">
                <a:blip r:embed="rId6"/>
                <a:stretch>
                  <a:fillRect l="-2692" t="-7692" r="-1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5874100" y="3230668"/>
            <a:ext cx="7126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mbria Math"/>
                <a:ea typeface="Cambria Math"/>
              </a:rPr>
              <a:t>⇒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 txBox="1">
                <a:spLocks/>
              </p:cNvSpPr>
              <p:nvPr/>
            </p:nvSpPr>
            <p:spPr>
              <a:xfrm>
                <a:off x="4769773" y="3263287"/>
                <a:ext cx="1254434" cy="525753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0" i="1" dirty="0" smtClean="0"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i="1" dirty="0" smtClean="0">
                          <a:latin typeface="Cambria Math"/>
                          <a:cs typeface="Arial" charset="0"/>
                        </a:rPr>
                        <m:t>=0</m:t>
                      </m:r>
                    </m:oMath>
                  </m:oMathPara>
                </a14:m>
                <a:endParaRPr lang="cs-CZ" sz="2800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9773" y="3263287"/>
                <a:ext cx="1254434" cy="52575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6358398" y="3789040"/>
                <a:ext cx="1131207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800" i="1" smtClean="0">
                          <a:latin typeface="Cambria Math"/>
                          <a:cs typeface="Arial" charset="0"/>
                        </a:rPr>
                        <m:t>y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</m:t>
                      </m:r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3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8398" y="3789040"/>
                <a:ext cx="1131207" cy="4801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5284581" y="5589240"/>
                <a:ext cx="1895391" cy="51071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𝑃</m:t>
                          </m:r>
                        </m:e>
                        <m:sub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𝑦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0;3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4581" y="5589240"/>
                <a:ext cx="1895391" cy="510717"/>
              </a:xfrm>
              <a:prstGeom prst="rect">
                <a:avLst/>
              </a:prstGeom>
              <a:blipFill rotWithShape="1">
                <a:blip r:embed="rId9"/>
                <a:stretch>
                  <a:fillRect b="-9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 flipH="1" flipV="1">
            <a:off x="2454787" y="3356992"/>
            <a:ext cx="144016" cy="1"/>
          </a:xfrm>
          <a:prstGeom prst="line">
            <a:avLst/>
          </a:prstGeom>
          <a:ln w="539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930286" y="3167390"/>
                <a:ext cx="607089" cy="55720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/>
                            </a:rPr>
                            <m:t>𝑃</m:t>
                          </m:r>
                        </m:e>
                        <m:sub>
                          <m:r>
                            <a:rPr lang="en-US" sz="2800" b="0" i="1" smtClean="0">
                              <a:latin typeface="Cambria Math"/>
                            </a:rPr>
                            <m:t>𝑦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0286" y="3167390"/>
                <a:ext cx="607089" cy="55720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390090" y="4586995"/>
                <a:ext cx="59650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US" sz="2800" b="0" i="1" smtClean="0">
                              <a:latin typeface="Cambria Math"/>
                            </a:rPr>
                            <m:t>𝑃</m:t>
                          </m:r>
                        </m:e>
                        <m:sub>
                          <m:r>
                            <a:rPr lang="en-US" sz="2800" b="0" i="1" smtClean="0">
                              <a:latin typeface="Cambria Math"/>
                            </a:rPr>
                            <m:t>𝑥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0090" y="4586995"/>
                <a:ext cx="596509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V="1">
            <a:off x="1907704" y="4509122"/>
            <a:ext cx="0" cy="216022"/>
          </a:xfrm>
          <a:prstGeom prst="line">
            <a:avLst/>
          </a:prstGeom>
          <a:ln w="539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794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7" grpId="0"/>
      <p:bldP spid="18" grpId="0"/>
      <p:bldP spid="19" grpId="0"/>
      <p:bldP spid="20" grpId="0"/>
      <p:bldP spid="26" grpId="0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2"/>
              <p:cNvSpPr txBox="1">
                <a:spLocks/>
              </p:cNvSpPr>
              <p:nvPr/>
            </p:nvSpPr>
            <p:spPr>
              <a:xfrm>
                <a:off x="342262" y="260648"/>
                <a:ext cx="8550218" cy="2016224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600" u="sng" dirty="0" smtClean="0">
                    <a:latin typeface="Arial" charset="0"/>
                    <a:cs typeface="Arial" charset="0"/>
                  </a:rPr>
                  <a:t>Př.</a:t>
                </a:r>
                <a:r>
                  <a:rPr lang="en-US" sz="2600" u="sng" dirty="0" smtClean="0">
                    <a:latin typeface="Arial" charset="0"/>
                    <a:cs typeface="Arial" charset="0"/>
                  </a:rPr>
                  <a:t> 8</a:t>
                </a:r>
                <a:r>
                  <a:rPr lang="cs-CZ" sz="2600" u="sng" dirty="0" smtClean="0">
                    <a:latin typeface="Arial" charset="0"/>
                    <a:cs typeface="Arial" charset="0"/>
                  </a:rPr>
                  <a:t>  </a:t>
                </a:r>
                <a:endParaRPr lang="cs-CZ" sz="26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600" dirty="0" smtClean="0">
                    <a:latin typeface="Arial" charset="0"/>
                    <a:cs typeface="Arial" charset="0"/>
                  </a:rPr>
                  <a:t>Určete průsečík funkcí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/>
                        <a:cs typeface="Arial" charset="0"/>
                      </a:rPr>
                      <m:t>𝑓</m:t>
                    </m:r>
                    <m:r>
                      <a:rPr lang="cs-CZ" sz="26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600" b="0" i="1" smtClean="0">
                        <a:solidFill>
                          <a:srgbClr val="0070C0"/>
                        </a:solidFill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600" b="0" i="1" smtClean="0">
                        <a:solidFill>
                          <a:srgbClr val="0070C0"/>
                        </a:solidFill>
                        <a:latin typeface="Cambria Math"/>
                        <a:cs typeface="Arial" charset="0"/>
                      </a:rPr>
                      <m:t>=−2</m:t>
                    </m:r>
                    <m:r>
                      <a:rPr lang="cs-CZ" sz="2600" b="0" i="1" smtClean="0">
                        <a:solidFill>
                          <a:srgbClr val="0070C0"/>
                        </a:solidFill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600" b="0" i="1" smtClean="0">
                        <a:solidFill>
                          <a:srgbClr val="0070C0"/>
                        </a:solidFill>
                        <a:latin typeface="Cambria Math"/>
                        <a:cs typeface="Arial" charset="0"/>
                      </a:rPr>
                      <m:t>+5</m:t>
                    </m:r>
                  </m:oMath>
                </a14:m>
                <a:r>
                  <a:rPr lang="cs-CZ" sz="2600" dirty="0" smtClean="0">
                    <a:solidFill>
                      <a:srgbClr val="0070C0"/>
                    </a:solidFill>
                    <a:latin typeface="Arial" charset="0"/>
                    <a:cs typeface="Arial" charset="0"/>
                  </a:rPr>
                  <a:t> </a:t>
                </a:r>
                <a:r>
                  <a:rPr lang="en-US" sz="2600" dirty="0" smtClean="0">
                    <a:latin typeface="Arial" charset="0"/>
                    <a:cs typeface="Arial" charset="0"/>
                  </a:rPr>
                  <a:t>a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b="0" i="0" smtClean="0">
                        <a:latin typeface="Cambria Math"/>
                        <a:cs typeface="Arial" charset="0"/>
                      </a:rPr>
                      <m:t>g</m:t>
                    </m:r>
                    <m:r>
                      <a:rPr lang="cs-CZ" sz="26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cs typeface="Arial" charset="0"/>
                      </a:rPr>
                      <m:t>=4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cs typeface="Arial" charset="0"/>
                      </a:rPr>
                      <m:t>−4</m:t>
                    </m:r>
                  </m:oMath>
                </a14:m>
                <a:endParaRPr lang="cs-CZ" sz="2600" dirty="0" smtClean="0">
                  <a:solidFill>
                    <a:srgbClr val="FF0000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260648"/>
                <a:ext cx="8550218" cy="2016224"/>
              </a:xfrm>
              <a:prstGeom prst="rect">
                <a:avLst/>
              </a:prstGeom>
              <a:blipFill rotWithShape="1">
                <a:blip r:embed="rId2"/>
                <a:stretch>
                  <a:fillRect l="-1212" t="-48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 txBox="1">
                <a:spLocks/>
              </p:cNvSpPr>
              <p:nvPr/>
            </p:nvSpPr>
            <p:spPr>
              <a:xfrm>
                <a:off x="5148064" y="1196752"/>
                <a:ext cx="3888433" cy="848535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600" dirty="0" smtClean="0">
                    <a:latin typeface="Arial" charset="0"/>
                    <a:cs typeface="Arial" charset="0"/>
                  </a:rPr>
                  <a:t>Hledáme bod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latin typeface="Cambria Math"/>
                        <a:cs typeface="Arial" charset="0"/>
                      </a:rPr>
                      <m:t>𝑃</m:t>
                    </m:r>
                  </m:oMath>
                </a14:m>
                <a:r>
                  <a:rPr lang="cs-CZ" sz="2600" dirty="0" smtClean="0">
                    <a:latin typeface="Arial" charset="0"/>
                    <a:cs typeface="Arial" charset="0"/>
                  </a:rPr>
                  <a:t>, který leží na </a:t>
                </a:r>
                <a:r>
                  <a:rPr lang="cs-CZ" sz="2600" dirty="0" smtClean="0">
                    <a:solidFill>
                      <a:srgbClr val="0070C0"/>
                    </a:solidFill>
                    <a:latin typeface="Arial" charset="0"/>
                    <a:cs typeface="Arial" charset="0"/>
                  </a:rPr>
                  <a:t>modrém</a:t>
                </a:r>
                <a:r>
                  <a:rPr lang="cs-CZ" sz="2600" dirty="0" smtClean="0">
                    <a:latin typeface="Arial" charset="0"/>
                    <a:cs typeface="Arial" charset="0"/>
                  </a:rPr>
                  <a:t> grafu</a:t>
                </a:r>
              </a:p>
            </p:txBody>
          </p:sp>
        </mc:Choice>
        <mc:Fallback xmlns="">
          <p:sp>
            <p:nvSpPr>
              <p:cNvPr id="17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1196752"/>
                <a:ext cx="3888433" cy="848535"/>
              </a:xfrm>
              <a:prstGeom prst="rect">
                <a:avLst/>
              </a:prstGeom>
              <a:blipFill rotWithShape="1">
                <a:blip r:embed="rId3"/>
                <a:stretch>
                  <a:fillRect l="-2665" t="-11429" b="-12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5240791" y="1783677"/>
            <a:ext cx="65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mbria Math"/>
                <a:ea typeface="Cambria Math"/>
              </a:rPr>
              <a:t>⇒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5267576" y="3047997"/>
                <a:ext cx="22265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80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y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=−2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+5</m:t>
                      </m:r>
                    </m:oMath>
                  </m:oMathPara>
                </a14:m>
                <a:endParaRPr lang="cs-CZ" dirty="0">
                  <a:solidFill>
                    <a:srgbClr val="0070C0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7576" y="3047997"/>
                <a:ext cx="2226572" cy="4801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573" y="1196752"/>
            <a:ext cx="4518475" cy="45184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409969" y="2285007"/>
                <a:ext cx="45185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9969" y="2285007"/>
                <a:ext cx="451854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ástupný symbol pro obsah 2"/>
          <p:cNvSpPr txBox="1">
            <a:spLocks/>
          </p:cNvSpPr>
          <p:nvPr/>
        </p:nvSpPr>
        <p:spPr>
          <a:xfrm>
            <a:off x="5240790" y="2204864"/>
            <a:ext cx="3861643" cy="134411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Jeho souřadnice musí splňovat modrou rovnici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 txBox="1">
                <a:spLocks/>
              </p:cNvSpPr>
              <p:nvPr/>
            </p:nvSpPr>
            <p:spPr>
              <a:xfrm>
                <a:off x="5148063" y="3645025"/>
                <a:ext cx="3888433" cy="1008112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600" dirty="0" smtClean="0">
                    <a:latin typeface="Arial" charset="0"/>
                    <a:cs typeface="Arial" charset="0"/>
                  </a:rPr>
                  <a:t>Hledáme bod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latin typeface="Cambria Math"/>
                        <a:cs typeface="Arial" charset="0"/>
                      </a:rPr>
                      <m:t>𝑃</m:t>
                    </m:r>
                  </m:oMath>
                </a14:m>
                <a:r>
                  <a:rPr lang="cs-CZ" sz="2600" dirty="0" smtClean="0">
                    <a:latin typeface="Arial" charset="0"/>
                    <a:cs typeface="Arial" charset="0"/>
                  </a:rPr>
                  <a:t>, který leží na </a:t>
                </a:r>
                <a:r>
                  <a:rPr lang="cs-CZ" sz="2600" dirty="0" smtClean="0">
                    <a:solidFill>
                      <a:srgbClr val="FF0000"/>
                    </a:solidFill>
                    <a:latin typeface="Arial" charset="0"/>
                    <a:cs typeface="Arial" charset="0"/>
                  </a:rPr>
                  <a:t>červeném</a:t>
                </a:r>
                <a:r>
                  <a:rPr lang="cs-CZ" sz="2600" dirty="0" smtClean="0">
                    <a:latin typeface="Arial" charset="0"/>
                    <a:cs typeface="Arial" charset="0"/>
                  </a:rPr>
                  <a:t> grafu</a:t>
                </a:r>
              </a:p>
            </p:txBody>
          </p:sp>
        </mc:Choice>
        <mc:Fallback xmlns="">
          <p:sp>
            <p:nvSpPr>
              <p:cNvPr id="27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3" y="3645025"/>
                <a:ext cx="3888433" cy="1008112"/>
              </a:xfrm>
              <a:prstGeom prst="rect">
                <a:avLst/>
              </a:prstGeom>
              <a:blipFill rotWithShape="1">
                <a:blip r:embed="rId7"/>
                <a:stretch>
                  <a:fillRect l="-2665" t="-96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5265454" y="4437112"/>
            <a:ext cx="7126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mbria Math"/>
                <a:ea typeface="Cambria Math"/>
              </a:rPr>
              <a:t>⇒</a:t>
            </a:r>
            <a:endParaRPr lang="cs-CZ" sz="2800" dirty="0"/>
          </a:p>
        </p:txBody>
      </p:sp>
      <p:sp>
        <p:nvSpPr>
          <p:cNvPr id="30" name="Zástupný symbol pro obsah 2"/>
          <p:cNvSpPr txBox="1">
            <a:spLocks/>
          </p:cNvSpPr>
          <p:nvPr/>
        </p:nvSpPr>
        <p:spPr>
          <a:xfrm>
            <a:off x="5148063" y="4869160"/>
            <a:ext cx="3954371" cy="92408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Jeho souřadnice musí splňovat červenou rovnici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Obdélník 30"/>
              <p:cNvSpPr/>
              <p:nvPr/>
            </p:nvSpPr>
            <p:spPr>
              <a:xfrm>
                <a:off x="5259543" y="5793243"/>
                <a:ext cx="1958870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800" i="1" smtClean="0">
                          <a:solidFill>
                            <a:srgbClr val="FF0000"/>
                          </a:solidFill>
                          <a:latin typeface="Cambria Math"/>
                          <a:cs typeface="Arial" charset="0"/>
                        </a:rPr>
                        <m:t>y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Arial" charset="0"/>
                        </a:rPr>
                        <m:t>=4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Arial" charset="0"/>
                        </a:rPr>
                        <m:t>−4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9543" y="5793243"/>
                <a:ext cx="1958870" cy="4801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61985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0" grpId="0"/>
      <p:bldP spid="21" grpId="0"/>
      <p:bldP spid="25" grpId="0"/>
      <p:bldP spid="27" grpId="0"/>
      <p:bldP spid="28" grpId="0"/>
      <p:bldP spid="30" grpId="0"/>
      <p:bldP spid="3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2"/>
              <p:cNvSpPr txBox="1">
                <a:spLocks/>
              </p:cNvSpPr>
              <p:nvPr/>
            </p:nvSpPr>
            <p:spPr>
              <a:xfrm>
                <a:off x="342262" y="260648"/>
                <a:ext cx="8550218" cy="2016224"/>
              </a:xfrm>
              <a:prstGeom prst="rect">
                <a:avLst/>
              </a:prstGeom>
            </p:spPr>
            <p:txBody>
              <a:bodyPr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90000"/>
                  </a:lnSpc>
                  <a:buNone/>
                </a:pPr>
                <a:r>
                  <a:rPr lang="cs-CZ" sz="2600" u="sng" dirty="0" smtClean="0">
                    <a:latin typeface="Arial" charset="0"/>
                    <a:cs typeface="Arial" charset="0"/>
                  </a:rPr>
                  <a:t>Př.</a:t>
                </a:r>
                <a:r>
                  <a:rPr lang="en-US" sz="2600" u="sng" dirty="0" smtClean="0">
                    <a:latin typeface="Arial" charset="0"/>
                    <a:cs typeface="Arial" charset="0"/>
                  </a:rPr>
                  <a:t> 8</a:t>
                </a:r>
                <a:r>
                  <a:rPr lang="cs-CZ" sz="2600" u="sng" dirty="0" smtClean="0">
                    <a:latin typeface="Arial" charset="0"/>
                    <a:cs typeface="Arial" charset="0"/>
                  </a:rPr>
                  <a:t>  </a:t>
                </a:r>
                <a:endParaRPr lang="cs-CZ" sz="2600" dirty="0" smtClean="0">
                  <a:latin typeface="Arial" charset="0"/>
                  <a:cs typeface="Arial" charset="0"/>
                </a:endParaRPr>
              </a:p>
              <a:p>
                <a:pPr marL="0" indent="0">
                  <a:lnSpc>
                    <a:spcPct val="90000"/>
                  </a:lnSpc>
                  <a:buNone/>
                </a:pPr>
                <a:r>
                  <a:rPr lang="cs-CZ" sz="2600" dirty="0" smtClean="0">
                    <a:latin typeface="Arial" charset="0"/>
                    <a:cs typeface="Arial" charset="0"/>
                  </a:rPr>
                  <a:t>Určete průsečík funkcí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/>
                        <a:cs typeface="Arial" charset="0"/>
                      </a:rPr>
                      <m:t>𝑓</m:t>
                    </m:r>
                    <m:r>
                      <a:rPr lang="cs-CZ" sz="26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600" b="0" i="1" smtClean="0">
                        <a:solidFill>
                          <a:srgbClr val="0070C0"/>
                        </a:solidFill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600" b="0" i="1" smtClean="0">
                        <a:solidFill>
                          <a:srgbClr val="0070C0"/>
                        </a:solidFill>
                        <a:latin typeface="Cambria Math"/>
                        <a:cs typeface="Arial" charset="0"/>
                      </a:rPr>
                      <m:t>=−2</m:t>
                    </m:r>
                    <m:r>
                      <a:rPr lang="cs-CZ" sz="2600" b="0" i="1" smtClean="0">
                        <a:solidFill>
                          <a:srgbClr val="0070C0"/>
                        </a:solidFill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600" b="0" i="1" smtClean="0">
                        <a:solidFill>
                          <a:srgbClr val="0070C0"/>
                        </a:solidFill>
                        <a:latin typeface="Cambria Math"/>
                        <a:cs typeface="Arial" charset="0"/>
                      </a:rPr>
                      <m:t>+5</m:t>
                    </m:r>
                  </m:oMath>
                </a14:m>
                <a:r>
                  <a:rPr lang="cs-CZ" sz="2600" dirty="0" smtClean="0">
                    <a:solidFill>
                      <a:srgbClr val="0070C0"/>
                    </a:solidFill>
                    <a:latin typeface="Arial" charset="0"/>
                    <a:cs typeface="Arial" charset="0"/>
                  </a:rPr>
                  <a:t> </a:t>
                </a:r>
                <a:r>
                  <a:rPr lang="en-US" sz="2600" dirty="0" smtClean="0">
                    <a:latin typeface="Arial" charset="0"/>
                    <a:cs typeface="Arial" charset="0"/>
                  </a:rPr>
                  <a:t>a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600" b="0" i="0" smtClean="0">
                        <a:latin typeface="Cambria Math"/>
                        <a:cs typeface="Arial" charset="0"/>
                      </a:rPr>
                      <m:t>g</m:t>
                    </m:r>
                    <m:r>
                      <a:rPr lang="cs-CZ" sz="2600" b="0" i="1" smtClean="0">
                        <a:latin typeface="Cambria Math"/>
                        <a:cs typeface="Arial" charset="0"/>
                      </a:rPr>
                      <m:t>: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cs typeface="Arial" charset="0"/>
                      </a:rPr>
                      <m:t>𝑦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cs typeface="Arial" charset="0"/>
                      </a:rPr>
                      <m:t>=4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cs typeface="Arial" charset="0"/>
                      </a:rPr>
                      <m:t>𝑥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  <a:cs typeface="Arial" charset="0"/>
                      </a:rPr>
                      <m:t>−4</m:t>
                    </m:r>
                  </m:oMath>
                </a14:m>
                <a:endParaRPr lang="cs-CZ" sz="2600" dirty="0" smtClean="0">
                  <a:solidFill>
                    <a:srgbClr val="FF0000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262" y="260648"/>
                <a:ext cx="8550218" cy="2016224"/>
              </a:xfrm>
              <a:prstGeom prst="rect">
                <a:avLst/>
              </a:prstGeom>
              <a:blipFill rotWithShape="1">
                <a:blip r:embed="rId2"/>
                <a:stretch>
                  <a:fillRect l="-1212" t="-48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 txBox="1">
            <a:spLocks/>
          </p:cNvSpPr>
          <p:nvPr/>
        </p:nvSpPr>
        <p:spPr>
          <a:xfrm>
            <a:off x="5148064" y="1196752"/>
            <a:ext cx="3888433" cy="84853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Řešíme soustavu dvou 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6088362" y="2035708"/>
                <a:ext cx="22265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80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y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=−2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  <a:cs typeface="Arial" charset="0"/>
                        </a:rPr>
                        <m:t>+5</m:t>
                      </m:r>
                    </m:oMath>
                  </m:oMathPara>
                </a14:m>
                <a:endParaRPr lang="cs-CZ" dirty="0">
                  <a:solidFill>
                    <a:srgbClr val="0070C0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8362" y="2035708"/>
                <a:ext cx="2226572" cy="4801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573" y="1196752"/>
            <a:ext cx="4518475" cy="45184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409969" y="2285007"/>
                <a:ext cx="45185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9969" y="2285007"/>
                <a:ext cx="451854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Obdélník 30"/>
              <p:cNvSpPr/>
              <p:nvPr/>
            </p:nvSpPr>
            <p:spPr>
              <a:xfrm>
                <a:off x="6088362" y="2420888"/>
                <a:ext cx="1958870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800" i="1" smtClean="0">
                          <a:solidFill>
                            <a:srgbClr val="FF0000"/>
                          </a:solidFill>
                          <a:latin typeface="Cambria Math"/>
                          <a:cs typeface="Arial" charset="0"/>
                        </a:rPr>
                        <m:t>y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Arial" charset="0"/>
                        </a:rPr>
                        <m:t>=4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Arial" charset="0"/>
                        </a:rPr>
                        <m:t>−4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31" name="Obdélník 3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8362" y="2420888"/>
                <a:ext cx="1958870" cy="4801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>
            <a:off x="5726108" y="2852936"/>
            <a:ext cx="2592288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311377" y="2901019"/>
                <a:ext cx="3071867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4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−4=−2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+5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1377" y="2901019"/>
                <a:ext cx="3071867" cy="48013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5148064" y="3343391"/>
                <a:ext cx="2804166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cs typeface="Arial" charset="0"/>
                        </a:rPr>
                        <m:t>4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+2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=5+4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343391"/>
                <a:ext cx="2804166" cy="4801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6023561" y="3823522"/>
                <a:ext cx="1350498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cs typeface="Arial" charset="0"/>
                        </a:rPr>
                        <m:t>6</m:t>
                      </m:r>
                      <m:r>
                        <a:rPr lang="cs-CZ" sz="2800" b="0" i="1" dirty="0" smtClean="0"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=9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3561" y="3823522"/>
                <a:ext cx="1350498" cy="4801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6221353" y="4221088"/>
                <a:ext cx="1151726" cy="81830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1353" y="4221088"/>
                <a:ext cx="1151726" cy="81830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5293626" y="5224719"/>
                <a:ext cx="2226572" cy="4801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80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y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=−2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+5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3626" y="5224719"/>
                <a:ext cx="2226572" cy="4801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5324755" y="5739111"/>
                <a:ext cx="2949525" cy="81830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US" sz="280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y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=−2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+5=2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4755" y="5739111"/>
                <a:ext cx="2949525" cy="81830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2987824" y="5844598"/>
                <a:ext cx="1866793" cy="83125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>
                  <a:lnSpc>
                    <a:spcPct val="9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u="dbl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𝑃</m:t>
                      </m:r>
                      <m:r>
                        <a:rPr lang="cs-CZ" sz="2800" b="0" i="1" u="dbl" smtClean="0">
                          <a:solidFill>
                            <a:schemeClr val="tx1"/>
                          </a:solidFill>
                          <a:latin typeface="Cambria Math"/>
                          <a:cs typeface="Arial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u="dbl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800" b="0" i="1" u="dbl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u="dbl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800" b="0" i="1" u="dbl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Arial" charset="0"/>
                                </a:rPr>
                                <m:t>2</m:t>
                              </m:r>
                            </m:den>
                          </m:f>
                          <m:r>
                            <a:rPr lang="en-US" sz="2800" b="0" i="1" u="dbl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;</m:t>
                          </m:r>
                          <m:r>
                            <a:rPr lang="cs-CZ" sz="2800" b="0" i="1" u="dbl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charset="0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u="dbl" dirty="0">
                  <a:solidFill>
                    <a:schemeClr val="tx1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5844598"/>
                <a:ext cx="1866793" cy="83125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57409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31" grpId="0"/>
      <p:bldP spid="15" grpId="0"/>
      <p:bldP spid="16" grpId="0"/>
      <p:bldP spid="19" grpId="0"/>
      <p:bldP spid="22" grpId="0"/>
      <p:bldP spid="23" grpId="0"/>
      <p:bldP spid="24" grpId="0"/>
      <p:bldP spid="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050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1566</TotalTime>
  <Words>1041</Words>
  <Application>Microsoft Office PowerPoint</Application>
  <PresentationFormat>Předvádění na obrazovce (4:3)</PresentationFormat>
  <Paragraphs>158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ANOTACE</vt:lpstr>
      <vt:lpstr>LINEÁRNÍ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139</cp:revision>
  <dcterms:created xsi:type="dcterms:W3CDTF">2012-06-26T05:52:08Z</dcterms:created>
  <dcterms:modified xsi:type="dcterms:W3CDTF">2013-02-26T12:58:06Z</dcterms:modified>
</cp:coreProperties>
</file>