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6"/>
  </p:notesMasterIdLst>
  <p:sldIdLst>
    <p:sldId id="278" r:id="rId2"/>
    <p:sldId id="277" r:id="rId3"/>
    <p:sldId id="279" r:id="rId4"/>
    <p:sldId id="280" r:id="rId5"/>
    <p:sldId id="281" r:id="rId6"/>
    <p:sldId id="282" r:id="rId7"/>
    <p:sldId id="284" r:id="rId8"/>
    <p:sldId id="283" r:id="rId9"/>
    <p:sldId id="285" r:id="rId10"/>
    <p:sldId id="286" r:id="rId11"/>
    <p:sldId id="287" r:id="rId12"/>
    <p:sldId id="288" r:id="rId13"/>
    <p:sldId id="289" r:id="rId14"/>
    <p:sldId id="29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1804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8" y="-7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7C76DB-BAC0-4703-94A9-135D07E100E2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DD27BB-E2FE-42BB-B36B-591869B607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758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Další parametry nemají až tak velký význam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DD27BB-E2FE-42BB-B36B-591869B6071F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68981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Další parametry nemají až tak velký význam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DD27BB-E2FE-42BB-B36B-591869B6071F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68981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2.png"/><Relationship Id="rId7" Type="http://schemas.openxmlformats.org/officeDocument/2006/relationships/image" Target="../media/image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10.png"/><Relationship Id="rId5" Type="http://schemas.openxmlformats.org/officeDocument/2006/relationships/image" Target="../media/image14.png"/><Relationship Id="rId10" Type="http://schemas.openxmlformats.org/officeDocument/2006/relationships/image" Target="../media/image9.png"/><Relationship Id="rId4" Type="http://schemas.openxmlformats.org/officeDocument/2006/relationships/image" Target="../media/image13.png"/><Relationship Id="rId9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1.png"/><Relationship Id="rId7" Type="http://schemas.openxmlformats.org/officeDocument/2006/relationships/image" Target="../media/image22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10" Type="http://schemas.openxmlformats.org/officeDocument/2006/relationships/image" Target="../media/image25.png"/><Relationship Id="rId4" Type="http://schemas.openxmlformats.org/officeDocument/2006/relationships/image" Target="../media/image27.png"/><Relationship Id="rId9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1672295591"/>
              </p:ext>
            </p:extLst>
          </p:nvPr>
        </p:nvGraphicFramePr>
        <p:xfrm>
          <a:off x="928662" y="1214422"/>
          <a:ext cx="7278502" cy="4424934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Kvadratická funkce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38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2012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latin typeface="Arial" charset="0"/>
                <a:cs typeface="Arial" charset="0"/>
              </a:rPr>
              <a:t>Funkce</a:t>
            </a:r>
            <a:r>
              <a:rPr lang="cs-CZ" sz="2800" dirty="0" smtClean="0">
                <a:latin typeface="Arial" charset="0"/>
                <a:cs typeface="Arial" charset="0"/>
              </a:rPr>
              <a:t> je seznámit žáky s různými typy funkcí. Sada je vhodná pro přímou výuku i k samostudiu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latin typeface="Arial" charset="0"/>
                <a:cs typeface="Arial" charset="0"/>
              </a:rPr>
              <a:t> jsou určeny pro žáky 1. ročníku nástavbového studia oboru </a:t>
            </a:r>
            <a:r>
              <a:rPr lang="cs-CZ" sz="2800" dirty="0" smtClean="0">
                <a:latin typeface="Arial" charset="0"/>
                <a:cs typeface="Arial" charset="0"/>
              </a:rPr>
              <a:t>Podnikání</a:t>
            </a:r>
            <a:r>
              <a:rPr lang="cs-CZ" sz="2800" dirty="0" smtClean="0">
                <a:latin typeface="Arial" charset="0"/>
                <a:cs typeface="Arial" charset="0"/>
              </a:rPr>
              <a:t>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</a:t>
            </a:r>
            <a:r>
              <a:rPr lang="en-US" sz="2800" dirty="0" smtClean="0">
                <a:latin typeface="Arial" charset="0"/>
                <a:cs typeface="Arial" charset="0"/>
              </a:rPr>
              <a:t>je </a:t>
            </a:r>
            <a:r>
              <a:rPr lang="cs-CZ" sz="2800" dirty="0" smtClean="0">
                <a:latin typeface="Arial" charset="0"/>
                <a:cs typeface="Arial" charset="0"/>
              </a:rPr>
              <a:t>zaměřena na vysvětlení pojmu kvadratické funkce a její vlastnosti</a:t>
            </a:r>
            <a:endParaRPr lang="cs-CZ" sz="2800" u="sng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0" y="2130425"/>
            <a:ext cx="9144000" cy="1470025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KVADRATICKÉ</a:t>
            </a:r>
            <a:r>
              <a:rPr lang="cs-CZ" sz="9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FUNKCE</a:t>
            </a:r>
            <a:endParaRPr lang="cs-CZ" sz="96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0700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Kvadratická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funkce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39552" y="1124744"/>
                <a:ext cx="8604448" cy="24929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Kvadratická funkce jak každá funkce, kterou lze zapsat ve tvaru </a:t>
                </a:r>
                <a14:m>
                  <m:oMath xmlns:m="http://schemas.openxmlformats.org/officeDocument/2006/math"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𝑎</m:t>
                    </m:r>
                    <m:sSup>
                      <m:sSupPr>
                        <m:ctrlPr>
                          <a:rPr lang="cs-CZ" sz="3600" b="0" i="1" smtClean="0">
                            <a:solidFill>
                              <a:srgbClr val="0070C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solidFill>
                              <a:srgbClr val="0070C0"/>
                            </a:solidFill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3600" b="0" i="1" smtClean="0">
                            <a:solidFill>
                              <a:srgbClr val="0070C0"/>
                            </a:solidFill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𝑏𝑥</m:t>
                    </m:r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𝑐</m:t>
                    </m:r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, </m:t>
                    </m:r>
                  </m:oMath>
                </a14:m>
                <a:endParaRPr lang="cs-CZ" sz="3600" b="0" dirty="0" smtClean="0">
                  <a:solidFill>
                    <a:srgbClr val="0070C0"/>
                  </a:solidFill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	kde</a:t>
                </a:r>
                <a:r>
                  <a:rPr lang="cs-CZ" sz="2800" dirty="0" smtClean="0">
                    <a:solidFill>
                      <a:srgbClr val="0070C0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i="1" dirty="0" smtClean="0">
                    <a:latin typeface="Times New Roman" pitchFamily="18" charset="0"/>
                    <a:cs typeface="Times New Roman" pitchFamily="18" charset="0"/>
                  </a:rPr>
                  <a:t>a, b, c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jsou reálná čísla</a:t>
                </a:r>
              </a:p>
              <a:p>
                <a:r>
                  <a:rPr lang="cs-CZ" sz="2800" i="1" dirty="0" smtClean="0">
                    <a:latin typeface="Times New Roman" pitchFamily="18" charset="0"/>
                    <a:cs typeface="Times New Roman" pitchFamily="18" charset="0"/>
                  </a:rPr>
                  <a:t>	x, y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jsou souřadnice bodů, které leží na grafu funkce</a:t>
                </a:r>
              </a:p>
              <a:p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124744"/>
                <a:ext cx="8604448" cy="2492990"/>
              </a:xfrm>
              <a:prstGeom prst="rect">
                <a:avLst/>
              </a:prstGeom>
              <a:blipFill rotWithShape="1">
                <a:blip r:embed="rId2"/>
                <a:stretch>
                  <a:fillRect l="-1276" t="-2451" r="-11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07504" y="188640"/>
                <a:ext cx="860444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>
                    <a:latin typeface="Times New Roman" pitchFamily="18" charset="0"/>
                    <a:cs typeface="Times New Roman" pitchFamily="18" charset="0"/>
                  </a:rPr>
                  <a:t>Načtrněte graf funkce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3200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32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32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504" y="188640"/>
                <a:ext cx="8604448" cy="584775"/>
              </a:xfrm>
              <a:prstGeom prst="rect">
                <a:avLst/>
              </a:prstGeom>
              <a:blipFill rotWithShape="1">
                <a:blip r:embed="rId2"/>
                <a:stretch>
                  <a:fillRect l="-1843" t="-14583" b="-322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179512" y="935142"/>
            <a:ext cx="8604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Vytvoříme tabulku hodnot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4834208"/>
              </p:ext>
            </p:extLst>
          </p:nvPr>
        </p:nvGraphicFramePr>
        <p:xfrm>
          <a:off x="323528" y="1467482"/>
          <a:ext cx="609600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4572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9174782"/>
              </p:ext>
            </p:extLst>
          </p:nvPr>
        </p:nvGraphicFramePr>
        <p:xfrm>
          <a:off x="323528" y="1458362"/>
          <a:ext cx="609600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4572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8147262"/>
              </p:ext>
            </p:extLst>
          </p:nvPr>
        </p:nvGraphicFramePr>
        <p:xfrm>
          <a:off x="323528" y="1458362"/>
          <a:ext cx="609600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4572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502868"/>
            <a:ext cx="4248472" cy="4248472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 flipV="1">
            <a:off x="1187624" y="2574876"/>
            <a:ext cx="0" cy="3734444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1619672" y="4627104"/>
            <a:ext cx="0" cy="1682216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2051720" y="5877272"/>
            <a:ext cx="0" cy="432048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endCxn id="39" idx="4"/>
          </p:cNvCxnSpPr>
          <p:nvPr/>
        </p:nvCxnSpPr>
        <p:spPr>
          <a:xfrm flipV="1">
            <a:off x="3707904" y="2574876"/>
            <a:ext cx="0" cy="3734444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3275856" y="4627104"/>
            <a:ext cx="0" cy="1682216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2843808" y="5877272"/>
            <a:ext cx="0" cy="443150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231264" y="2504802"/>
            <a:ext cx="1260140" cy="0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447764" y="2525556"/>
            <a:ext cx="1260140" cy="0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619672" y="4638692"/>
            <a:ext cx="828092" cy="0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2491404" y="4627104"/>
            <a:ext cx="784452" cy="11588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051720" y="5877272"/>
            <a:ext cx="396044" cy="0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447764" y="5871105"/>
            <a:ext cx="396044" cy="0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vál 32"/>
          <p:cNvSpPr/>
          <p:nvPr/>
        </p:nvSpPr>
        <p:spPr>
          <a:xfrm>
            <a:off x="1115616" y="243086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1531871" y="4555096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1961710" y="5805264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2374997" y="6237312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2771800" y="5805264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3203848" y="4555096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3635896" y="243086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323528" y="2417671"/>
            <a:ext cx="4248472" cy="4333669"/>
            <a:chOff x="5106856" y="1062535"/>
            <a:chExt cx="4248472" cy="4333669"/>
          </a:xfrm>
        </p:grpSpPr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06856" y="1147732"/>
              <a:ext cx="4248472" cy="4248472"/>
            </a:xfrm>
            <a:prstGeom prst="rect">
              <a:avLst/>
            </a:prstGeom>
          </p:spPr>
        </p:pic>
        <p:grpSp>
          <p:nvGrpSpPr>
            <p:cNvPr id="12" name="Skupina 11"/>
            <p:cNvGrpSpPr/>
            <p:nvPr/>
          </p:nvGrpSpPr>
          <p:grpSpPr>
            <a:xfrm>
              <a:off x="5898944" y="1062535"/>
              <a:ext cx="2664296" cy="3975748"/>
              <a:chOff x="5898944" y="1062535"/>
              <a:chExt cx="2664296" cy="3975748"/>
            </a:xfrm>
          </p:grpSpPr>
          <p:cxnSp>
            <p:nvCxnSpPr>
              <p:cNvPr id="41" name="Přímá spojnice 40"/>
              <p:cNvCxnSpPr/>
              <p:nvPr/>
            </p:nvCxnSpPr>
            <p:spPr>
              <a:xfrm flipV="1">
                <a:off x="5970952" y="1356494"/>
                <a:ext cx="0" cy="3600400"/>
              </a:xfrm>
              <a:prstGeom prst="line">
                <a:avLst/>
              </a:prstGeom>
              <a:ln w="15875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 flipV="1">
                <a:off x="6403000" y="3271968"/>
                <a:ext cx="0" cy="1682216"/>
              </a:xfrm>
              <a:prstGeom prst="line">
                <a:avLst/>
              </a:prstGeom>
              <a:ln w="15875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Přímá spojnice 43"/>
              <p:cNvCxnSpPr/>
              <p:nvPr/>
            </p:nvCxnSpPr>
            <p:spPr>
              <a:xfrm>
                <a:off x="6403000" y="3277762"/>
                <a:ext cx="828092" cy="0"/>
              </a:xfrm>
              <a:prstGeom prst="line">
                <a:avLst/>
              </a:prstGeom>
              <a:ln w="15875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Přímá spojnice 46"/>
              <p:cNvCxnSpPr/>
              <p:nvPr/>
            </p:nvCxnSpPr>
            <p:spPr>
              <a:xfrm flipV="1">
                <a:off x="7247235" y="3271968"/>
                <a:ext cx="784452" cy="11588"/>
              </a:xfrm>
              <a:prstGeom prst="line">
                <a:avLst/>
              </a:prstGeom>
              <a:ln w="15875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Přímá spojnice 47"/>
              <p:cNvCxnSpPr/>
              <p:nvPr/>
            </p:nvCxnSpPr>
            <p:spPr>
              <a:xfrm flipV="1">
                <a:off x="8031697" y="3294656"/>
                <a:ext cx="0" cy="1670630"/>
              </a:xfrm>
              <a:prstGeom prst="line">
                <a:avLst/>
              </a:prstGeom>
              <a:ln w="15875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Přímá spojnice 48"/>
              <p:cNvCxnSpPr/>
              <p:nvPr/>
            </p:nvCxnSpPr>
            <p:spPr>
              <a:xfrm flipV="1">
                <a:off x="8491232" y="1353784"/>
                <a:ext cx="0" cy="3600400"/>
              </a:xfrm>
              <a:prstGeom prst="line">
                <a:avLst/>
              </a:prstGeom>
              <a:ln w="15875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nice 49"/>
              <p:cNvCxnSpPr/>
              <p:nvPr/>
            </p:nvCxnSpPr>
            <p:spPr>
              <a:xfrm flipV="1">
                <a:off x="6828382" y="4534227"/>
                <a:ext cx="0" cy="432048"/>
              </a:xfrm>
              <a:prstGeom prst="line">
                <a:avLst/>
              </a:prstGeom>
              <a:ln w="15875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nice 50"/>
              <p:cNvCxnSpPr/>
              <p:nvPr/>
            </p:nvCxnSpPr>
            <p:spPr>
              <a:xfrm>
                <a:off x="6851191" y="4534227"/>
                <a:ext cx="396044" cy="0"/>
              </a:xfrm>
              <a:prstGeom prst="line">
                <a:avLst/>
              </a:prstGeom>
              <a:ln w="15875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nice 51"/>
              <p:cNvCxnSpPr/>
              <p:nvPr/>
            </p:nvCxnSpPr>
            <p:spPr>
              <a:xfrm flipV="1">
                <a:off x="7652772" y="4534227"/>
                <a:ext cx="0" cy="443150"/>
              </a:xfrm>
              <a:prstGeom prst="line">
                <a:avLst/>
              </a:prstGeom>
              <a:ln w="15875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nice 52"/>
              <p:cNvCxnSpPr/>
              <p:nvPr/>
            </p:nvCxnSpPr>
            <p:spPr>
              <a:xfrm>
                <a:off x="7256728" y="4534227"/>
                <a:ext cx="396044" cy="0"/>
              </a:xfrm>
              <a:prstGeom prst="line">
                <a:avLst/>
              </a:prstGeom>
              <a:ln w="15875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7" name="Ovál 56"/>
              <p:cNvSpPr/>
              <p:nvPr/>
            </p:nvSpPr>
            <p:spPr>
              <a:xfrm>
                <a:off x="5898944" y="1062535"/>
                <a:ext cx="144016" cy="144016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Ovál 57"/>
              <p:cNvSpPr/>
              <p:nvPr/>
            </p:nvSpPr>
            <p:spPr>
              <a:xfrm>
                <a:off x="6330992" y="3211548"/>
                <a:ext cx="144016" cy="144016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/>
              <p:cNvSpPr/>
              <p:nvPr/>
            </p:nvSpPr>
            <p:spPr>
              <a:xfrm>
                <a:off x="6745038" y="4462219"/>
                <a:ext cx="144016" cy="144016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vál 59"/>
              <p:cNvSpPr/>
              <p:nvPr/>
            </p:nvSpPr>
            <p:spPr>
              <a:xfrm>
                <a:off x="8419224" y="1075724"/>
                <a:ext cx="144016" cy="144016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Ovál 60"/>
              <p:cNvSpPr/>
              <p:nvPr/>
            </p:nvSpPr>
            <p:spPr>
              <a:xfrm>
                <a:off x="7959689" y="3211548"/>
                <a:ext cx="144016" cy="144016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" name="Ovál 61"/>
              <p:cNvSpPr/>
              <p:nvPr/>
            </p:nvSpPr>
            <p:spPr>
              <a:xfrm>
                <a:off x="7567453" y="4464929"/>
                <a:ext cx="144016" cy="144016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" name="Ovál 62"/>
              <p:cNvSpPr/>
              <p:nvPr/>
            </p:nvSpPr>
            <p:spPr>
              <a:xfrm>
                <a:off x="7147719" y="4894267"/>
                <a:ext cx="144016" cy="144016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66" name="TextovéPole 65"/>
          <p:cNvSpPr txBox="1"/>
          <p:nvPr/>
        </p:nvSpPr>
        <p:spPr>
          <a:xfrm>
            <a:off x="4902939" y="2924944"/>
            <a:ext cx="38701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Grafem kvadratické funkce je 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parabola.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3359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6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500"/>
                            </p:stCondLst>
                            <p:childTnLst>
                              <p:par>
                                <p:cTn id="5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3000"/>
                            </p:stCondLst>
                            <p:childTnLst>
                              <p:par>
                                <p:cTn id="7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000"/>
                            </p:stCondLst>
                            <p:childTnLst>
                              <p:par>
                                <p:cTn id="9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3000"/>
                            </p:stCondLst>
                            <p:childTnLst>
                              <p:par>
                                <p:cTn id="9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2000"/>
                            </p:stCondLst>
                            <p:childTnLst>
                              <p:par>
                                <p:cTn id="10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8" dur="1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3500"/>
                            </p:stCondLst>
                            <p:childTnLst>
                              <p:par>
                                <p:cTn id="11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4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3500"/>
                            </p:stCondLst>
                            <p:childTnLst>
                              <p:par>
                                <p:cTn id="12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6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6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0760" y="116632"/>
            <a:ext cx="8604448" cy="52322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jednoho grafu nakreslete grafy funkcí: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53928" y="652188"/>
                <a:ext cx="172819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928" y="652188"/>
                <a:ext cx="1728192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50981" y="1579221"/>
                <a:ext cx="237626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0,5</m:t>
                          </m:r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981" y="1579221"/>
                <a:ext cx="2376264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48034" y="2345177"/>
                <a:ext cx="259228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034" y="2345177"/>
                <a:ext cx="2592288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12030" y="3151498"/>
                <a:ext cx="259228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−0,5</m:t>
                          </m:r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030" y="3151498"/>
                <a:ext cx="2592288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12030" y="4077072"/>
                <a:ext cx="266429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  <m:t>5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7030A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7030A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7030A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  <m:t>−2</m:t>
                          </m:r>
                          <m: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030" y="4077072"/>
                <a:ext cx="2664296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0640170"/>
              </p:ext>
            </p:extLst>
          </p:nvPr>
        </p:nvGraphicFramePr>
        <p:xfrm>
          <a:off x="2669208" y="641991"/>
          <a:ext cx="6096000" cy="73152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13385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/>
                </a:tc>
              </a:tr>
              <a:tr h="313385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y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9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9</a:t>
                      </a:r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1771880"/>
              </p:ext>
            </p:extLst>
          </p:nvPr>
        </p:nvGraphicFramePr>
        <p:xfrm>
          <a:off x="2690912" y="1475071"/>
          <a:ext cx="6096000" cy="7315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1202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/>
                </a:tc>
              </a:tr>
              <a:tr h="28859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y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4,5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0,5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0,5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4,5</a:t>
                      </a:r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6433770"/>
              </p:ext>
            </p:extLst>
          </p:nvPr>
        </p:nvGraphicFramePr>
        <p:xfrm>
          <a:off x="2685979" y="2254841"/>
          <a:ext cx="6096000" cy="73152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1202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/>
                </a:tc>
              </a:tr>
              <a:tr h="28859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y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18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18</a:t>
                      </a:r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8861029"/>
              </p:ext>
            </p:extLst>
          </p:nvPr>
        </p:nvGraphicFramePr>
        <p:xfrm>
          <a:off x="2697812" y="3031922"/>
          <a:ext cx="6096000" cy="7315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1202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/>
                </a:tc>
              </a:tr>
              <a:tr h="28859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y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-4,5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-0,5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-0,5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-4,5</a:t>
                      </a:r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896881"/>
              </p:ext>
            </p:extLst>
          </p:nvPr>
        </p:nvGraphicFramePr>
        <p:xfrm>
          <a:off x="2681041" y="3920902"/>
          <a:ext cx="6096000" cy="7315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1202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/>
                </a:tc>
              </a:tr>
              <a:tr h="28859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y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18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18</a:t>
                      </a:r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0634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0760" y="116632"/>
            <a:ext cx="8604448" cy="52322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jednoho grafu nakreslete grafy funkcí: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641991"/>
            <a:ext cx="5961840" cy="59618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649956"/>
            <a:ext cx="5961840" cy="596184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799" y="639851"/>
            <a:ext cx="5963979" cy="596397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9856" y="3642772"/>
            <a:ext cx="5955922" cy="297796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0714" y="3621840"/>
            <a:ext cx="5944011" cy="297796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53928" y="652188"/>
                <a:ext cx="172819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928" y="652188"/>
                <a:ext cx="1728192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50981" y="1579221"/>
                <a:ext cx="237626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0,5</m:t>
                          </m:r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981" y="1579221"/>
                <a:ext cx="2376264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48034" y="2345177"/>
                <a:ext cx="259228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034" y="2345177"/>
                <a:ext cx="2592288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12030" y="3151498"/>
                <a:ext cx="259228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−0,5</m:t>
                          </m:r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030" y="3151498"/>
                <a:ext cx="2592288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12030" y="4077072"/>
                <a:ext cx="266429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  <m:t>5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7030A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7030A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7030A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  <m:t>−2</m:t>
                          </m:r>
                          <m: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030" y="4077072"/>
                <a:ext cx="2664296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38657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43985" y="476672"/>
                <a:ext cx="8604448" cy="633571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Parametr </a:t>
                </a:r>
                <a14:m>
                  <m:oMath xmlns:m="http://schemas.openxmlformats.org/officeDocument/2006/math">
                    <m:r>
                      <a:rPr lang="cs-CZ" sz="3600" i="1" dirty="0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𝑎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má vliv na šířku a otočení paraboly: 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985" y="476672"/>
                <a:ext cx="8604448" cy="633571"/>
              </a:xfrm>
              <a:prstGeom prst="rect">
                <a:avLst/>
              </a:prstGeom>
              <a:blipFill rotWithShape="1">
                <a:blip r:embed="rId3"/>
                <a:stretch>
                  <a:fillRect l="-1488" b="-230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89474" y="1484784"/>
                <a:ext cx="8604448" cy="523220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Pokud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&lt;0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má parabola tvar „kopečku“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9474" y="1484784"/>
                <a:ext cx="8604448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1204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23528" y="3861048"/>
                <a:ext cx="8604448" cy="523220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Pokud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sz="2800" i="1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&gt;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0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má parabola tvar „dolíčku“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3861048"/>
                <a:ext cx="8604448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1204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4409170"/>
            <a:ext cx="2465055" cy="20830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6013" y="1978657"/>
            <a:ext cx="2037969" cy="1852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888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0760" y="116632"/>
            <a:ext cx="8604448" cy="52322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jednoho grafu nakreslete grafy funkcí: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51520" y="641991"/>
                <a:ext cx="216024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641991"/>
                <a:ext cx="2160240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48550" y="1574059"/>
                <a:ext cx="237626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+2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550" y="1574059"/>
                <a:ext cx="2376264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15516" y="2254841"/>
                <a:ext cx="259228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+4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516" y="2254841"/>
                <a:ext cx="2592288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15516" y="3160132"/>
                <a:ext cx="259228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2800" b="0" i="0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−2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516" y="3160132"/>
                <a:ext cx="2592288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79512" y="4005064"/>
                <a:ext cx="266429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  <m:t>5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7030A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7030A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7030A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rgbClr val="7030A0"/>
                          </a:solidFill>
                          <a:latin typeface="Cambria Math"/>
                          <a:cs typeface="Times New Roman" pitchFamily="18" charset="0"/>
                        </a:rPr>
                        <m:t>−4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4005064"/>
                <a:ext cx="2664296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9041164"/>
              </p:ext>
            </p:extLst>
          </p:nvPr>
        </p:nvGraphicFramePr>
        <p:xfrm>
          <a:off x="2669208" y="641991"/>
          <a:ext cx="6096000" cy="73152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13385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/>
                </a:tc>
              </a:tr>
              <a:tr h="313385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y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9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9</a:t>
                      </a:r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8490346"/>
              </p:ext>
            </p:extLst>
          </p:nvPr>
        </p:nvGraphicFramePr>
        <p:xfrm>
          <a:off x="2690912" y="1475071"/>
          <a:ext cx="6096000" cy="7315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1202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/>
                </a:tc>
              </a:tr>
              <a:tr h="28859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Y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11</a:t>
                      </a:r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7646970"/>
              </p:ext>
            </p:extLst>
          </p:nvPr>
        </p:nvGraphicFramePr>
        <p:xfrm>
          <a:off x="2685979" y="2254841"/>
          <a:ext cx="6096000" cy="73152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1202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/>
                </a:tc>
              </a:tr>
              <a:tr h="28859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y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13</a:t>
                      </a:r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1200266"/>
              </p:ext>
            </p:extLst>
          </p:nvPr>
        </p:nvGraphicFramePr>
        <p:xfrm>
          <a:off x="2697812" y="3031922"/>
          <a:ext cx="6096000" cy="7315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1202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/>
                </a:tc>
              </a:tr>
              <a:tr h="28859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y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</a:t>
                      </a:r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9760502"/>
              </p:ext>
            </p:extLst>
          </p:nvPr>
        </p:nvGraphicFramePr>
        <p:xfrm>
          <a:off x="2681041" y="3920902"/>
          <a:ext cx="6096000" cy="7315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1202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/>
                </a:tc>
              </a:tr>
              <a:tr h="28859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y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-4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0898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0760" y="116632"/>
            <a:ext cx="8604448" cy="52322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jednoho grafu nakreslete grafy funkcí: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778882"/>
            <a:ext cx="5760640" cy="576064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778882"/>
            <a:ext cx="5760640" cy="57606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1" y="777158"/>
            <a:ext cx="5762363" cy="576236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777158"/>
            <a:ext cx="5762364" cy="5762364"/>
          </a:xfrm>
          <a:prstGeom prst="rect">
            <a:avLst/>
          </a:prstGeom>
        </p:spPr>
      </p:pic>
      <p:sp>
        <p:nvSpPr>
          <p:cNvPr id="35" name="Volný tvar 34"/>
          <p:cNvSpPr/>
          <p:nvPr/>
        </p:nvSpPr>
        <p:spPr>
          <a:xfrm>
            <a:off x="3914683" y="787239"/>
            <a:ext cx="4001632" cy="3458423"/>
          </a:xfrm>
          <a:custGeom>
            <a:avLst/>
            <a:gdLst>
              <a:gd name="connsiteX0" fmla="*/ 0 w 4001632"/>
              <a:gd name="connsiteY0" fmla="*/ 0 h 3458423"/>
              <a:gd name="connsiteX1" fmla="*/ 144856 w 4001632"/>
              <a:gd name="connsiteY1" fmla="*/ 425512 h 3458423"/>
              <a:gd name="connsiteX2" fmla="*/ 289711 w 4001632"/>
              <a:gd name="connsiteY2" fmla="*/ 841972 h 3458423"/>
              <a:gd name="connsiteX3" fmla="*/ 443620 w 4001632"/>
              <a:gd name="connsiteY3" fmla="*/ 1303699 h 3458423"/>
              <a:gd name="connsiteX4" fmla="*/ 588475 w 4001632"/>
              <a:gd name="connsiteY4" fmla="*/ 1683944 h 3458423"/>
              <a:gd name="connsiteX5" fmla="*/ 796705 w 4001632"/>
              <a:gd name="connsiteY5" fmla="*/ 2154724 h 3458423"/>
              <a:gd name="connsiteX6" fmla="*/ 932507 w 4001632"/>
              <a:gd name="connsiteY6" fmla="*/ 2435382 h 3458423"/>
              <a:gd name="connsiteX7" fmla="*/ 1068309 w 4001632"/>
              <a:gd name="connsiteY7" fmla="*/ 2670772 h 3458423"/>
              <a:gd name="connsiteX8" fmla="*/ 1176951 w 4001632"/>
              <a:gd name="connsiteY8" fmla="*/ 2869948 h 3458423"/>
              <a:gd name="connsiteX9" fmla="*/ 1330860 w 4001632"/>
              <a:gd name="connsiteY9" fmla="*/ 3051017 h 3458423"/>
              <a:gd name="connsiteX10" fmla="*/ 1511929 w 4001632"/>
              <a:gd name="connsiteY10" fmla="*/ 3232087 h 3458423"/>
              <a:gd name="connsiteX11" fmla="*/ 1711105 w 4001632"/>
              <a:gd name="connsiteY11" fmla="*/ 3376942 h 3458423"/>
              <a:gd name="connsiteX12" fmla="*/ 1837854 w 4001632"/>
              <a:gd name="connsiteY12" fmla="*/ 3431263 h 3458423"/>
              <a:gd name="connsiteX13" fmla="*/ 2009870 w 4001632"/>
              <a:gd name="connsiteY13" fmla="*/ 3458423 h 3458423"/>
              <a:gd name="connsiteX14" fmla="*/ 2055137 w 4001632"/>
              <a:gd name="connsiteY14" fmla="*/ 3458423 h 3458423"/>
              <a:gd name="connsiteX15" fmla="*/ 2236206 w 4001632"/>
              <a:gd name="connsiteY15" fmla="*/ 3413156 h 3458423"/>
              <a:gd name="connsiteX16" fmla="*/ 2417275 w 4001632"/>
              <a:gd name="connsiteY16" fmla="*/ 3331675 h 3458423"/>
              <a:gd name="connsiteX17" fmla="*/ 2589291 w 4001632"/>
              <a:gd name="connsiteY17" fmla="*/ 3186819 h 3458423"/>
              <a:gd name="connsiteX18" fmla="*/ 2761307 w 4001632"/>
              <a:gd name="connsiteY18" fmla="*/ 2987643 h 3458423"/>
              <a:gd name="connsiteX19" fmla="*/ 2915216 w 4001632"/>
              <a:gd name="connsiteY19" fmla="*/ 2761306 h 3458423"/>
              <a:gd name="connsiteX20" fmla="*/ 3105339 w 4001632"/>
              <a:gd name="connsiteY20" fmla="*/ 2435382 h 3458423"/>
              <a:gd name="connsiteX21" fmla="*/ 3250194 w 4001632"/>
              <a:gd name="connsiteY21" fmla="*/ 2154724 h 3458423"/>
              <a:gd name="connsiteX22" fmla="*/ 3404103 w 4001632"/>
              <a:gd name="connsiteY22" fmla="*/ 1801639 h 3458423"/>
              <a:gd name="connsiteX23" fmla="*/ 3521798 w 4001632"/>
              <a:gd name="connsiteY23" fmla="*/ 1493821 h 3458423"/>
              <a:gd name="connsiteX24" fmla="*/ 3657600 w 4001632"/>
              <a:gd name="connsiteY24" fmla="*/ 1122629 h 3458423"/>
              <a:gd name="connsiteX25" fmla="*/ 3784349 w 4001632"/>
              <a:gd name="connsiteY25" fmla="*/ 760491 h 3458423"/>
              <a:gd name="connsiteX26" fmla="*/ 3911097 w 4001632"/>
              <a:gd name="connsiteY26" fmla="*/ 380245 h 3458423"/>
              <a:gd name="connsiteX27" fmla="*/ 4001632 w 4001632"/>
              <a:gd name="connsiteY27" fmla="*/ 54320 h 34584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4001632" h="3458423">
                <a:moveTo>
                  <a:pt x="0" y="0"/>
                </a:moveTo>
                <a:lnTo>
                  <a:pt x="144856" y="425512"/>
                </a:lnTo>
                <a:lnTo>
                  <a:pt x="289711" y="841972"/>
                </a:lnTo>
                <a:lnTo>
                  <a:pt x="443620" y="1303699"/>
                </a:lnTo>
                <a:lnTo>
                  <a:pt x="588475" y="1683944"/>
                </a:lnTo>
                <a:lnTo>
                  <a:pt x="796705" y="2154724"/>
                </a:lnTo>
                <a:lnTo>
                  <a:pt x="932507" y="2435382"/>
                </a:lnTo>
                <a:lnTo>
                  <a:pt x="1068309" y="2670772"/>
                </a:lnTo>
                <a:lnTo>
                  <a:pt x="1176951" y="2869948"/>
                </a:lnTo>
                <a:lnTo>
                  <a:pt x="1330860" y="3051017"/>
                </a:lnTo>
                <a:lnTo>
                  <a:pt x="1511929" y="3232087"/>
                </a:lnTo>
                <a:lnTo>
                  <a:pt x="1711105" y="3376942"/>
                </a:lnTo>
                <a:lnTo>
                  <a:pt x="1837854" y="3431263"/>
                </a:lnTo>
                <a:lnTo>
                  <a:pt x="2009870" y="3458423"/>
                </a:lnTo>
                <a:lnTo>
                  <a:pt x="2055137" y="3458423"/>
                </a:lnTo>
                <a:lnTo>
                  <a:pt x="2236206" y="3413156"/>
                </a:lnTo>
                <a:lnTo>
                  <a:pt x="2417275" y="3331675"/>
                </a:lnTo>
                <a:lnTo>
                  <a:pt x="2589291" y="3186819"/>
                </a:lnTo>
                <a:lnTo>
                  <a:pt x="2761307" y="2987643"/>
                </a:lnTo>
                <a:lnTo>
                  <a:pt x="2915216" y="2761306"/>
                </a:lnTo>
                <a:lnTo>
                  <a:pt x="3105339" y="2435382"/>
                </a:lnTo>
                <a:lnTo>
                  <a:pt x="3250194" y="2154724"/>
                </a:lnTo>
                <a:lnTo>
                  <a:pt x="3404103" y="1801639"/>
                </a:lnTo>
                <a:lnTo>
                  <a:pt x="3521798" y="1493821"/>
                </a:lnTo>
                <a:lnTo>
                  <a:pt x="3657600" y="1122629"/>
                </a:lnTo>
                <a:lnTo>
                  <a:pt x="3784349" y="760491"/>
                </a:lnTo>
                <a:lnTo>
                  <a:pt x="3911097" y="380245"/>
                </a:lnTo>
                <a:lnTo>
                  <a:pt x="4001632" y="54320"/>
                </a:lnTo>
              </a:path>
            </a:pathLst>
          </a:cu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olný tvar 36"/>
          <p:cNvSpPr/>
          <p:nvPr/>
        </p:nvSpPr>
        <p:spPr>
          <a:xfrm>
            <a:off x="3756247" y="777158"/>
            <a:ext cx="4318503" cy="4019739"/>
          </a:xfrm>
          <a:custGeom>
            <a:avLst/>
            <a:gdLst>
              <a:gd name="connsiteX0" fmla="*/ 0 w 4318503"/>
              <a:gd name="connsiteY0" fmla="*/ 0 h 4019739"/>
              <a:gd name="connsiteX1" fmla="*/ 72427 w 4318503"/>
              <a:gd name="connsiteY1" fmla="*/ 271604 h 4019739"/>
              <a:gd name="connsiteX2" fmla="*/ 153909 w 4318503"/>
              <a:gd name="connsiteY2" fmla="*/ 534155 h 4019739"/>
              <a:gd name="connsiteX3" fmla="*/ 262550 w 4318503"/>
              <a:gd name="connsiteY3" fmla="*/ 887240 h 4019739"/>
              <a:gd name="connsiteX4" fmla="*/ 389299 w 4318503"/>
              <a:gd name="connsiteY4" fmla="*/ 1276539 h 4019739"/>
              <a:gd name="connsiteX5" fmla="*/ 479833 w 4318503"/>
              <a:gd name="connsiteY5" fmla="*/ 1575303 h 4019739"/>
              <a:gd name="connsiteX6" fmla="*/ 579421 w 4318503"/>
              <a:gd name="connsiteY6" fmla="*/ 1846907 h 4019739"/>
              <a:gd name="connsiteX7" fmla="*/ 688063 w 4318503"/>
              <a:gd name="connsiteY7" fmla="*/ 2127565 h 4019739"/>
              <a:gd name="connsiteX8" fmla="*/ 805758 w 4318503"/>
              <a:gd name="connsiteY8" fmla="*/ 2417276 h 4019739"/>
              <a:gd name="connsiteX9" fmla="*/ 905346 w 4318503"/>
              <a:gd name="connsiteY9" fmla="*/ 2661719 h 4019739"/>
              <a:gd name="connsiteX10" fmla="*/ 1013988 w 4318503"/>
              <a:gd name="connsiteY10" fmla="*/ 2869949 h 4019739"/>
              <a:gd name="connsiteX11" fmla="*/ 1122629 w 4318503"/>
              <a:gd name="connsiteY11" fmla="*/ 3069125 h 4019739"/>
              <a:gd name="connsiteX12" fmla="*/ 1222218 w 4318503"/>
              <a:gd name="connsiteY12" fmla="*/ 3250194 h 4019739"/>
              <a:gd name="connsiteX13" fmla="*/ 1376126 w 4318503"/>
              <a:gd name="connsiteY13" fmla="*/ 3485585 h 4019739"/>
              <a:gd name="connsiteX14" fmla="*/ 1511928 w 4318503"/>
              <a:gd name="connsiteY14" fmla="*/ 3639493 h 4019739"/>
              <a:gd name="connsiteX15" fmla="*/ 1647730 w 4318503"/>
              <a:gd name="connsiteY15" fmla="*/ 3793402 h 4019739"/>
              <a:gd name="connsiteX16" fmla="*/ 1801639 w 4318503"/>
              <a:gd name="connsiteY16" fmla="*/ 3892991 h 4019739"/>
              <a:gd name="connsiteX17" fmla="*/ 1919334 w 4318503"/>
              <a:gd name="connsiteY17" fmla="*/ 3956365 h 4019739"/>
              <a:gd name="connsiteX18" fmla="*/ 2027976 w 4318503"/>
              <a:gd name="connsiteY18" fmla="*/ 4001632 h 4019739"/>
              <a:gd name="connsiteX19" fmla="*/ 2145671 w 4318503"/>
              <a:gd name="connsiteY19" fmla="*/ 4019739 h 4019739"/>
              <a:gd name="connsiteX20" fmla="*/ 2163778 w 4318503"/>
              <a:gd name="connsiteY20" fmla="*/ 4019739 h 4019739"/>
              <a:gd name="connsiteX21" fmla="*/ 2290526 w 4318503"/>
              <a:gd name="connsiteY21" fmla="*/ 4001632 h 4019739"/>
              <a:gd name="connsiteX22" fmla="*/ 2444435 w 4318503"/>
              <a:gd name="connsiteY22" fmla="*/ 3947311 h 4019739"/>
              <a:gd name="connsiteX23" fmla="*/ 2571184 w 4318503"/>
              <a:gd name="connsiteY23" fmla="*/ 3874884 h 4019739"/>
              <a:gd name="connsiteX24" fmla="*/ 2716039 w 4318503"/>
              <a:gd name="connsiteY24" fmla="*/ 3757189 h 4019739"/>
              <a:gd name="connsiteX25" fmla="*/ 2833734 w 4318503"/>
              <a:gd name="connsiteY25" fmla="*/ 3639493 h 4019739"/>
              <a:gd name="connsiteX26" fmla="*/ 2978590 w 4318503"/>
              <a:gd name="connsiteY26" fmla="*/ 3440317 h 4019739"/>
              <a:gd name="connsiteX27" fmla="*/ 3105338 w 4318503"/>
              <a:gd name="connsiteY27" fmla="*/ 3250194 h 4019739"/>
              <a:gd name="connsiteX28" fmla="*/ 3195873 w 4318503"/>
              <a:gd name="connsiteY28" fmla="*/ 3096286 h 4019739"/>
              <a:gd name="connsiteX29" fmla="*/ 3286408 w 4318503"/>
              <a:gd name="connsiteY29" fmla="*/ 2933323 h 4019739"/>
              <a:gd name="connsiteX30" fmla="*/ 3404103 w 4318503"/>
              <a:gd name="connsiteY30" fmla="*/ 2688880 h 4019739"/>
              <a:gd name="connsiteX31" fmla="*/ 3539905 w 4318503"/>
              <a:gd name="connsiteY31" fmla="*/ 2372008 h 4019739"/>
              <a:gd name="connsiteX32" fmla="*/ 3684760 w 4318503"/>
              <a:gd name="connsiteY32" fmla="*/ 2018923 h 4019739"/>
              <a:gd name="connsiteX33" fmla="*/ 3820562 w 4318503"/>
              <a:gd name="connsiteY33" fmla="*/ 1647731 h 4019739"/>
              <a:gd name="connsiteX34" fmla="*/ 3965418 w 4318503"/>
              <a:gd name="connsiteY34" fmla="*/ 1231272 h 4019739"/>
              <a:gd name="connsiteX35" fmla="*/ 4074059 w 4318503"/>
              <a:gd name="connsiteY35" fmla="*/ 860080 h 4019739"/>
              <a:gd name="connsiteX36" fmla="*/ 4146487 w 4318503"/>
              <a:gd name="connsiteY36" fmla="*/ 588476 h 4019739"/>
              <a:gd name="connsiteX37" fmla="*/ 4227968 w 4318503"/>
              <a:gd name="connsiteY37" fmla="*/ 316872 h 4019739"/>
              <a:gd name="connsiteX38" fmla="*/ 4282289 w 4318503"/>
              <a:gd name="connsiteY38" fmla="*/ 135802 h 4019739"/>
              <a:gd name="connsiteX39" fmla="*/ 4318503 w 4318503"/>
              <a:gd name="connsiteY39" fmla="*/ 0 h 4019739"/>
              <a:gd name="connsiteX40" fmla="*/ 4318503 w 4318503"/>
              <a:gd name="connsiteY40" fmla="*/ 0 h 4019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318503" h="4019739">
                <a:moveTo>
                  <a:pt x="0" y="0"/>
                </a:moveTo>
                <a:lnTo>
                  <a:pt x="72427" y="271604"/>
                </a:lnTo>
                <a:lnTo>
                  <a:pt x="153909" y="534155"/>
                </a:lnTo>
                <a:lnTo>
                  <a:pt x="262550" y="887240"/>
                </a:lnTo>
                <a:lnTo>
                  <a:pt x="389299" y="1276539"/>
                </a:lnTo>
                <a:lnTo>
                  <a:pt x="479833" y="1575303"/>
                </a:lnTo>
                <a:lnTo>
                  <a:pt x="579421" y="1846907"/>
                </a:lnTo>
                <a:lnTo>
                  <a:pt x="688063" y="2127565"/>
                </a:lnTo>
                <a:lnTo>
                  <a:pt x="805758" y="2417276"/>
                </a:lnTo>
                <a:lnTo>
                  <a:pt x="905346" y="2661719"/>
                </a:lnTo>
                <a:lnTo>
                  <a:pt x="1013988" y="2869949"/>
                </a:lnTo>
                <a:lnTo>
                  <a:pt x="1122629" y="3069125"/>
                </a:lnTo>
                <a:lnTo>
                  <a:pt x="1222218" y="3250194"/>
                </a:lnTo>
                <a:lnTo>
                  <a:pt x="1376126" y="3485585"/>
                </a:lnTo>
                <a:lnTo>
                  <a:pt x="1511928" y="3639493"/>
                </a:lnTo>
                <a:lnTo>
                  <a:pt x="1647730" y="3793402"/>
                </a:lnTo>
                <a:lnTo>
                  <a:pt x="1801639" y="3892991"/>
                </a:lnTo>
                <a:lnTo>
                  <a:pt x="1919334" y="3956365"/>
                </a:lnTo>
                <a:lnTo>
                  <a:pt x="2027976" y="4001632"/>
                </a:lnTo>
                <a:lnTo>
                  <a:pt x="2145671" y="4019739"/>
                </a:lnTo>
                <a:lnTo>
                  <a:pt x="2163778" y="4019739"/>
                </a:lnTo>
                <a:lnTo>
                  <a:pt x="2290526" y="4001632"/>
                </a:lnTo>
                <a:lnTo>
                  <a:pt x="2444435" y="3947311"/>
                </a:lnTo>
                <a:lnTo>
                  <a:pt x="2571184" y="3874884"/>
                </a:lnTo>
                <a:lnTo>
                  <a:pt x="2716039" y="3757189"/>
                </a:lnTo>
                <a:lnTo>
                  <a:pt x="2833734" y="3639493"/>
                </a:lnTo>
                <a:lnTo>
                  <a:pt x="2978590" y="3440317"/>
                </a:lnTo>
                <a:lnTo>
                  <a:pt x="3105338" y="3250194"/>
                </a:lnTo>
                <a:lnTo>
                  <a:pt x="3195873" y="3096286"/>
                </a:lnTo>
                <a:lnTo>
                  <a:pt x="3286408" y="2933323"/>
                </a:lnTo>
                <a:lnTo>
                  <a:pt x="3404103" y="2688880"/>
                </a:lnTo>
                <a:lnTo>
                  <a:pt x="3539905" y="2372008"/>
                </a:lnTo>
                <a:lnTo>
                  <a:pt x="3684760" y="2018923"/>
                </a:lnTo>
                <a:lnTo>
                  <a:pt x="3820562" y="1647731"/>
                </a:lnTo>
                <a:lnTo>
                  <a:pt x="3965418" y="1231272"/>
                </a:lnTo>
                <a:lnTo>
                  <a:pt x="4074059" y="860080"/>
                </a:lnTo>
                <a:lnTo>
                  <a:pt x="4146487" y="588476"/>
                </a:lnTo>
                <a:lnTo>
                  <a:pt x="4227968" y="316872"/>
                </a:lnTo>
                <a:lnTo>
                  <a:pt x="4282289" y="135802"/>
                </a:lnTo>
                <a:lnTo>
                  <a:pt x="4318503" y="0"/>
                </a:lnTo>
                <a:lnTo>
                  <a:pt x="4318503" y="0"/>
                </a:lnTo>
              </a:path>
            </a:pathLst>
          </a:custGeom>
          <a:noFill/>
          <a:ln w="317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51520" y="641991"/>
                <a:ext cx="216024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641991"/>
                <a:ext cx="2160240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48550" y="1574059"/>
                <a:ext cx="237626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+2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550" y="1574059"/>
                <a:ext cx="2376264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15516" y="2254841"/>
                <a:ext cx="259228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+4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516" y="2254841"/>
                <a:ext cx="2592288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15516" y="3160132"/>
                <a:ext cx="259228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2800" b="0" i="0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−2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516" y="3160132"/>
                <a:ext cx="2592288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79512" y="4005064"/>
                <a:ext cx="266429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  <m:t>5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7030A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7030A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7030A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7030A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rgbClr val="7030A0"/>
                          </a:solidFill>
                          <a:latin typeface="Cambria Math"/>
                          <a:cs typeface="Times New Roman" pitchFamily="18" charset="0"/>
                        </a:rPr>
                        <m:t>−4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4005064"/>
                <a:ext cx="2664296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76784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0636" y="1196752"/>
            <a:ext cx="5184576" cy="518457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07504" y="260648"/>
                <a:ext cx="3384376" cy="1495346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Parametr </a:t>
                </a:r>
                <a14:m>
                  <m:oMath xmlns:m="http://schemas.openxmlformats.org/officeDocument/2006/math">
                    <m:r>
                      <a:rPr lang="cs-CZ" sz="3600" b="0" i="1" dirty="0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𝑐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má vliv posun paraboly ve vertikálním směru: 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504" y="260648"/>
                <a:ext cx="3384376" cy="1495346"/>
              </a:xfrm>
              <a:prstGeom prst="rect">
                <a:avLst/>
              </a:prstGeom>
              <a:blipFill rotWithShape="1">
                <a:blip r:embed="rId4"/>
                <a:stretch>
                  <a:fillRect l="-3784" b="-106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Volný tvar 7"/>
          <p:cNvSpPr/>
          <p:nvPr/>
        </p:nvSpPr>
        <p:spPr>
          <a:xfrm>
            <a:off x="4314294" y="1255910"/>
            <a:ext cx="3885490" cy="3557763"/>
          </a:xfrm>
          <a:custGeom>
            <a:avLst/>
            <a:gdLst>
              <a:gd name="connsiteX0" fmla="*/ 0 w 4318503"/>
              <a:gd name="connsiteY0" fmla="*/ 0 h 4019739"/>
              <a:gd name="connsiteX1" fmla="*/ 72427 w 4318503"/>
              <a:gd name="connsiteY1" fmla="*/ 271604 h 4019739"/>
              <a:gd name="connsiteX2" fmla="*/ 153909 w 4318503"/>
              <a:gd name="connsiteY2" fmla="*/ 534155 h 4019739"/>
              <a:gd name="connsiteX3" fmla="*/ 262550 w 4318503"/>
              <a:gd name="connsiteY3" fmla="*/ 887240 h 4019739"/>
              <a:gd name="connsiteX4" fmla="*/ 389299 w 4318503"/>
              <a:gd name="connsiteY4" fmla="*/ 1276539 h 4019739"/>
              <a:gd name="connsiteX5" fmla="*/ 479833 w 4318503"/>
              <a:gd name="connsiteY5" fmla="*/ 1575303 h 4019739"/>
              <a:gd name="connsiteX6" fmla="*/ 579421 w 4318503"/>
              <a:gd name="connsiteY6" fmla="*/ 1846907 h 4019739"/>
              <a:gd name="connsiteX7" fmla="*/ 688063 w 4318503"/>
              <a:gd name="connsiteY7" fmla="*/ 2127565 h 4019739"/>
              <a:gd name="connsiteX8" fmla="*/ 805758 w 4318503"/>
              <a:gd name="connsiteY8" fmla="*/ 2417276 h 4019739"/>
              <a:gd name="connsiteX9" fmla="*/ 905346 w 4318503"/>
              <a:gd name="connsiteY9" fmla="*/ 2661719 h 4019739"/>
              <a:gd name="connsiteX10" fmla="*/ 1013988 w 4318503"/>
              <a:gd name="connsiteY10" fmla="*/ 2869949 h 4019739"/>
              <a:gd name="connsiteX11" fmla="*/ 1122629 w 4318503"/>
              <a:gd name="connsiteY11" fmla="*/ 3069125 h 4019739"/>
              <a:gd name="connsiteX12" fmla="*/ 1222218 w 4318503"/>
              <a:gd name="connsiteY12" fmla="*/ 3250194 h 4019739"/>
              <a:gd name="connsiteX13" fmla="*/ 1376126 w 4318503"/>
              <a:gd name="connsiteY13" fmla="*/ 3485585 h 4019739"/>
              <a:gd name="connsiteX14" fmla="*/ 1511928 w 4318503"/>
              <a:gd name="connsiteY14" fmla="*/ 3639493 h 4019739"/>
              <a:gd name="connsiteX15" fmla="*/ 1647730 w 4318503"/>
              <a:gd name="connsiteY15" fmla="*/ 3793402 h 4019739"/>
              <a:gd name="connsiteX16" fmla="*/ 1801639 w 4318503"/>
              <a:gd name="connsiteY16" fmla="*/ 3892991 h 4019739"/>
              <a:gd name="connsiteX17" fmla="*/ 1919334 w 4318503"/>
              <a:gd name="connsiteY17" fmla="*/ 3956365 h 4019739"/>
              <a:gd name="connsiteX18" fmla="*/ 2027976 w 4318503"/>
              <a:gd name="connsiteY18" fmla="*/ 4001632 h 4019739"/>
              <a:gd name="connsiteX19" fmla="*/ 2145671 w 4318503"/>
              <a:gd name="connsiteY19" fmla="*/ 4019739 h 4019739"/>
              <a:gd name="connsiteX20" fmla="*/ 2163778 w 4318503"/>
              <a:gd name="connsiteY20" fmla="*/ 4019739 h 4019739"/>
              <a:gd name="connsiteX21" fmla="*/ 2290526 w 4318503"/>
              <a:gd name="connsiteY21" fmla="*/ 4001632 h 4019739"/>
              <a:gd name="connsiteX22" fmla="*/ 2444435 w 4318503"/>
              <a:gd name="connsiteY22" fmla="*/ 3947311 h 4019739"/>
              <a:gd name="connsiteX23" fmla="*/ 2571184 w 4318503"/>
              <a:gd name="connsiteY23" fmla="*/ 3874884 h 4019739"/>
              <a:gd name="connsiteX24" fmla="*/ 2716039 w 4318503"/>
              <a:gd name="connsiteY24" fmla="*/ 3757189 h 4019739"/>
              <a:gd name="connsiteX25" fmla="*/ 2833734 w 4318503"/>
              <a:gd name="connsiteY25" fmla="*/ 3639493 h 4019739"/>
              <a:gd name="connsiteX26" fmla="*/ 2978590 w 4318503"/>
              <a:gd name="connsiteY26" fmla="*/ 3440317 h 4019739"/>
              <a:gd name="connsiteX27" fmla="*/ 3105338 w 4318503"/>
              <a:gd name="connsiteY27" fmla="*/ 3250194 h 4019739"/>
              <a:gd name="connsiteX28" fmla="*/ 3195873 w 4318503"/>
              <a:gd name="connsiteY28" fmla="*/ 3096286 h 4019739"/>
              <a:gd name="connsiteX29" fmla="*/ 3286408 w 4318503"/>
              <a:gd name="connsiteY29" fmla="*/ 2933323 h 4019739"/>
              <a:gd name="connsiteX30" fmla="*/ 3404103 w 4318503"/>
              <a:gd name="connsiteY30" fmla="*/ 2688880 h 4019739"/>
              <a:gd name="connsiteX31" fmla="*/ 3539905 w 4318503"/>
              <a:gd name="connsiteY31" fmla="*/ 2372008 h 4019739"/>
              <a:gd name="connsiteX32" fmla="*/ 3684760 w 4318503"/>
              <a:gd name="connsiteY32" fmla="*/ 2018923 h 4019739"/>
              <a:gd name="connsiteX33" fmla="*/ 3820562 w 4318503"/>
              <a:gd name="connsiteY33" fmla="*/ 1647731 h 4019739"/>
              <a:gd name="connsiteX34" fmla="*/ 3965418 w 4318503"/>
              <a:gd name="connsiteY34" fmla="*/ 1231272 h 4019739"/>
              <a:gd name="connsiteX35" fmla="*/ 4074059 w 4318503"/>
              <a:gd name="connsiteY35" fmla="*/ 860080 h 4019739"/>
              <a:gd name="connsiteX36" fmla="*/ 4146487 w 4318503"/>
              <a:gd name="connsiteY36" fmla="*/ 588476 h 4019739"/>
              <a:gd name="connsiteX37" fmla="*/ 4227968 w 4318503"/>
              <a:gd name="connsiteY37" fmla="*/ 316872 h 4019739"/>
              <a:gd name="connsiteX38" fmla="*/ 4282289 w 4318503"/>
              <a:gd name="connsiteY38" fmla="*/ 135802 h 4019739"/>
              <a:gd name="connsiteX39" fmla="*/ 4318503 w 4318503"/>
              <a:gd name="connsiteY39" fmla="*/ 0 h 4019739"/>
              <a:gd name="connsiteX40" fmla="*/ 4318503 w 4318503"/>
              <a:gd name="connsiteY40" fmla="*/ 0 h 4019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318503" h="4019739">
                <a:moveTo>
                  <a:pt x="0" y="0"/>
                </a:moveTo>
                <a:lnTo>
                  <a:pt x="72427" y="271604"/>
                </a:lnTo>
                <a:lnTo>
                  <a:pt x="153909" y="534155"/>
                </a:lnTo>
                <a:lnTo>
                  <a:pt x="262550" y="887240"/>
                </a:lnTo>
                <a:lnTo>
                  <a:pt x="389299" y="1276539"/>
                </a:lnTo>
                <a:lnTo>
                  <a:pt x="479833" y="1575303"/>
                </a:lnTo>
                <a:lnTo>
                  <a:pt x="579421" y="1846907"/>
                </a:lnTo>
                <a:lnTo>
                  <a:pt x="688063" y="2127565"/>
                </a:lnTo>
                <a:lnTo>
                  <a:pt x="805758" y="2417276"/>
                </a:lnTo>
                <a:lnTo>
                  <a:pt x="905346" y="2661719"/>
                </a:lnTo>
                <a:lnTo>
                  <a:pt x="1013988" y="2869949"/>
                </a:lnTo>
                <a:lnTo>
                  <a:pt x="1122629" y="3069125"/>
                </a:lnTo>
                <a:lnTo>
                  <a:pt x="1222218" y="3250194"/>
                </a:lnTo>
                <a:lnTo>
                  <a:pt x="1376126" y="3485585"/>
                </a:lnTo>
                <a:lnTo>
                  <a:pt x="1511928" y="3639493"/>
                </a:lnTo>
                <a:lnTo>
                  <a:pt x="1647730" y="3793402"/>
                </a:lnTo>
                <a:lnTo>
                  <a:pt x="1801639" y="3892991"/>
                </a:lnTo>
                <a:lnTo>
                  <a:pt x="1919334" y="3956365"/>
                </a:lnTo>
                <a:lnTo>
                  <a:pt x="2027976" y="4001632"/>
                </a:lnTo>
                <a:lnTo>
                  <a:pt x="2145671" y="4019739"/>
                </a:lnTo>
                <a:lnTo>
                  <a:pt x="2163778" y="4019739"/>
                </a:lnTo>
                <a:lnTo>
                  <a:pt x="2290526" y="4001632"/>
                </a:lnTo>
                <a:lnTo>
                  <a:pt x="2444435" y="3947311"/>
                </a:lnTo>
                <a:lnTo>
                  <a:pt x="2571184" y="3874884"/>
                </a:lnTo>
                <a:lnTo>
                  <a:pt x="2716039" y="3757189"/>
                </a:lnTo>
                <a:lnTo>
                  <a:pt x="2833734" y="3639493"/>
                </a:lnTo>
                <a:lnTo>
                  <a:pt x="2978590" y="3440317"/>
                </a:lnTo>
                <a:lnTo>
                  <a:pt x="3105338" y="3250194"/>
                </a:lnTo>
                <a:lnTo>
                  <a:pt x="3195873" y="3096286"/>
                </a:lnTo>
                <a:lnTo>
                  <a:pt x="3286408" y="2933323"/>
                </a:lnTo>
                <a:lnTo>
                  <a:pt x="3404103" y="2688880"/>
                </a:lnTo>
                <a:lnTo>
                  <a:pt x="3539905" y="2372008"/>
                </a:lnTo>
                <a:lnTo>
                  <a:pt x="3684760" y="2018923"/>
                </a:lnTo>
                <a:lnTo>
                  <a:pt x="3820562" y="1647731"/>
                </a:lnTo>
                <a:lnTo>
                  <a:pt x="3965418" y="1231272"/>
                </a:lnTo>
                <a:lnTo>
                  <a:pt x="4074059" y="860080"/>
                </a:lnTo>
                <a:lnTo>
                  <a:pt x="4146487" y="588476"/>
                </a:lnTo>
                <a:lnTo>
                  <a:pt x="4227968" y="316872"/>
                </a:lnTo>
                <a:lnTo>
                  <a:pt x="4282289" y="135802"/>
                </a:lnTo>
                <a:lnTo>
                  <a:pt x="4318503" y="0"/>
                </a:lnTo>
                <a:lnTo>
                  <a:pt x="4318503" y="0"/>
                </a:lnTo>
              </a:path>
            </a:pathLst>
          </a:custGeom>
          <a:noFill/>
          <a:ln w="317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4472729" y="1265992"/>
            <a:ext cx="3600391" cy="3060958"/>
          </a:xfrm>
          <a:custGeom>
            <a:avLst/>
            <a:gdLst>
              <a:gd name="connsiteX0" fmla="*/ 0 w 4001632"/>
              <a:gd name="connsiteY0" fmla="*/ 0 h 3458423"/>
              <a:gd name="connsiteX1" fmla="*/ 144856 w 4001632"/>
              <a:gd name="connsiteY1" fmla="*/ 425512 h 3458423"/>
              <a:gd name="connsiteX2" fmla="*/ 289711 w 4001632"/>
              <a:gd name="connsiteY2" fmla="*/ 841972 h 3458423"/>
              <a:gd name="connsiteX3" fmla="*/ 443620 w 4001632"/>
              <a:gd name="connsiteY3" fmla="*/ 1303699 h 3458423"/>
              <a:gd name="connsiteX4" fmla="*/ 588475 w 4001632"/>
              <a:gd name="connsiteY4" fmla="*/ 1683944 h 3458423"/>
              <a:gd name="connsiteX5" fmla="*/ 796705 w 4001632"/>
              <a:gd name="connsiteY5" fmla="*/ 2154724 h 3458423"/>
              <a:gd name="connsiteX6" fmla="*/ 932507 w 4001632"/>
              <a:gd name="connsiteY6" fmla="*/ 2435382 h 3458423"/>
              <a:gd name="connsiteX7" fmla="*/ 1068309 w 4001632"/>
              <a:gd name="connsiteY7" fmla="*/ 2670772 h 3458423"/>
              <a:gd name="connsiteX8" fmla="*/ 1176951 w 4001632"/>
              <a:gd name="connsiteY8" fmla="*/ 2869948 h 3458423"/>
              <a:gd name="connsiteX9" fmla="*/ 1330860 w 4001632"/>
              <a:gd name="connsiteY9" fmla="*/ 3051017 h 3458423"/>
              <a:gd name="connsiteX10" fmla="*/ 1511929 w 4001632"/>
              <a:gd name="connsiteY10" fmla="*/ 3232087 h 3458423"/>
              <a:gd name="connsiteX11" fmla="*/ 1711105 w 4001632"/>
              <a:gd name="connsiteY11" fmla="*/ 3376942 h 3458423"/>
              <a:gd name="connsiteX12" fmla="*/ 1837854 w 4001632"/>
              <a:gd name="connsiteY12" fmla="*/ 3431263 h 3458423"/>
              <a:gd name="connsiteX13" fmla="*/ 2009870 w 4001632"/>
              <a:gd name="connsiteY13" fmla="*/ 3458423 h 3458423"/>
              <a:gd name="connsiteX14" fmla="*/ 2055137 w 4001632"/>
              <a:gd name="connsiteY14" fmla="*/ 3458423 h 3458423"/>
              <a:gd name="connsiteX15" fmla="*/ 2236206 w 4001632"/>
              <a:gd name="connsiteY15" fmla="*/ 3413156 h 3458423"/>
              <a:gd name="connsiteX16" fmla="*/ 2417275 w 4001632"/>
              <a:gd name="connsiteY16" fmla="*/ 3331675 h 3458423"/>
              <a:gd name="connsiteX17" fmla="*/ 2589291 w 4001632"/>
              <a:gd name="connsiteY17" fmla="*/ 3186819 h 3458423"/>
              <a:gd name="connsiteX18" fmla="*/ 2761307 w 4001632"/>
              <a:gd name="connsiteY18" fmla="*/ 2987643 h 3458423"/>
              <a:gd name="connsiteX19" fmla="*/ 2915216 w 4001632"/>
              <a:gd name="connsiteY19" fmla="*/ 2761306 h 3458423"/>
              <a:gd name="connsiteX20" fmla="*/ 3105339 w 4001632"/>
              <a:gd name="connsiteY20" fmla="*/ 2435382 h 3458423"/>
              <a:gd name="connsiteX21" fmla="*/ 3250194 w 4001632"/>
              <a:gd name="connsiteY21" fmla="*/ 2154724 h 3458423"/>
              <a:gd name="connsiteX22" fmla="*/ 3404103 w 4001632"/>
              <a:gd name="connsiteY22" fmla="*/ 1801639 h 3458423"/>
              <a:gd name="connsiteX23" fmla="*/ 3521798 w 4001632"/>
              <a:gd name="connsiteY23" fmla="*/ 1493821 h 3458423"/>
              <a:gd name="connsiteX24" fmla="*/ 3657600 w 4001632"/>
              <a:gd name="connsiteY24" fmla="*/ 1122629 h 3458423"/>
              <a:gd name="connsiteX25" fmla="*/ 3784349 w 4001632"/>
              <a:gd name="connsiteY25" fmla="*/ 760491 h 3458423"/>
              <a:gd name="connsiteX26" fmla="*/ 3911097 w 4001632"/>
              <a:gd name="connsiteY26" fmla="*/ 380245 h 3458423"/>
              <a:gd name="connsiteX27" fmla="*/ 4001632 w 4001632"/>
              <a:gd name="connsiteY27" fmla="*/ 54320 h 34584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4001632" h="3458423">
                <a:moveTo>
                  <a:pt x="0" y="0"/>
                </a:moveTo>
                <a:lnTo>
                  <a:pt x="144856" y="425512"/>
                </a:lnTo>
                <a:lnTo>
                  <a:pt x="289711" y="841972"/>
                </a:lnTo>
                <a:lnTo>
                  <a:pt x="443620" y="1303699"/>
                </a:lnTo>
                <a:lnTo>
                  <a:pt x="588475" y="1683944"/>
                </a:lnTo>
                <a:lnTo>
                  <a:pt x="796705" y="2154724"/>
                </a:lnTo>
                <a:lnTo>
                  <a:pt x="932507" y="2435382"/>
                </a:lnTo>
                <a:lnTo>
                  <a:pt x="1068309" y="2670772"/>
                </a:lnTo>
                <a:lnTo>
                  <a:pt x="1176951" y="2869948"/>
                </a:lnTo>
                <a:lnTo>
                  <a:pt x="1330860" y="3051017"/>
                </a:lnTo>
                <a:lnTo>
                  <a:pt x="1511929" y="3232087"/>
                </a:lnTo>
                <a:lnTo>
                  <a:pt x="1711105" y="3376942"/>
                </a:lnTo>
                <a:lnTo>
                  <a:pt x="1837854" y="3431263"/>
                </a:lnTo>
                <a:lnTo>
                  <a:pt x="2009870" y="3458423"/>
                </a:lnTo>
                <a:lnTo>
                  <a:pt x="2055137" y="3458423"/>
                </a:lnTo>
                <a:lnTo>
                  <a:pt x="2236206" y="3413156"/>
                </a:lnTo>
                <a:lnTo>
                  <a:pt x="2417275" y="3331675"/>
                </a:lnTo>
                <a:lnTo>
                  <a:pt x="2589291" y="3186819"/>
                </a:lnTo>
                <a:lnTo>
                  <a:pt x="2761307" y="2987643"/>
                </a:lnTo>
                <a:lnTo>
                  <a:pt x="2915216" y="2761306"/>
                </a:lnTo>
                <a:lnTo>
                  <a:pt x="3105339" y="2435382"/>
                </a:lnTo>
                <a:lnTo>
                  <a:pt x="3250194" y="2154724"/>
                </a:lnTo>
                <a:lnTo>
                  <a:pt x="3404103" y="1801639"/>
                </a:lnTo>
                <a:lnTo>
                  <a:pt x="3521798" y="1493821"/>
                </a:lnTo>
                <a:lnTo>
                  <a:pt x="3657600" y="1122629"/>
                </a:lnTo>
                <a:lnTo>
                  <a:pt x="3784349" y="760491"/>
                </a:lnTo>
                <a:lnTo>
                  <a:pt x="3911097" y="380245"/>
                </a:lnTo>
                <a:lnTo>
                  <a:pt x="4001632" y="54320"/>
                </a:lnTo>
              </a:path>
            </a:pathLst>
          </a:cu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3419872" y="1844824"/>
            <a:ext cx="0" cy="4176464"/>
          </a:xfrm>
          <a:prstGeom prst="straightConnector1">
            <a:avLst/>
          </a:prstGeom>
          <a:ln w="53975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lus 15"/>
          <p:cNvSpPr/>
          <p:nvPr/>
        </p:nvSpPr>
        <p:spPr>
          <a:xfrm>
            <a:off x="2339752" y="2276872"/>
            <a:ext cx="914400" cy="914400"/>
          </a:xfrm>
          <a:prstGeom prst="mathPlus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inus 16"/>
          <p:cNvSpPr/>
          <p:nvPr/>
        </p:nvSpPr>
        <p:spPr>
          <a:xfrm>
            <a:off x="2339752" y="4356473"/>
            <a:ext cx="914400" cy="914400"/>
          </a:xfrm>
          <a:prstGeom prst="mathMinus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9301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24130" y="237211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Posun vrcholu kvadratické funkce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07504" y="1380211"/>
                <a:ext cx="9001000" cy="3702360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3200" dirty="0" smtClean="0">
                    <a:latin typeface="Times New Roman" pitchFamily="18" charset="0"/>
                    <a:cs typeface="Times New Roman" pitchFamily="18" charset="0"/>
                  </a:rPr>
                  <a:t>Parabola kvadratické funkce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3200" i="1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3200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3200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3200" i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3200" i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3200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𝑏𝑥</m:t>
                    </m:r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𝑐</m:t>
                    </m:r>
                  </m:oMath>
                </a14:m>
                <a:r>
                  <a:rPr lang="cs-CZ" sz="3200" dirty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3200" dirty="0">
                    <a:latin typeface="Times New Roman" pitchFamily="18" charset="0"/>
                    <a:cs typeface="Times New Roman" pitchFamily="18" charset="0"/>
                  </a:rPr>
                  <a:t>má vrchol v bodě </a:t>
                </a:r>
                <a14:m>
                  <m:oMath xmlns:m="http://schemas.openxmlformats.org/officeDocument/2006/math">
                    <m:r>
                      <a:rPr lang="cs-CZ" sz="3200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𝑉</m:t>
                    </m:r>
                    <m:r>
                      <a:rPr lang="cs-CZ" sz="3200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3200" i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𝑏</m:t>
                            </m:r>
                          </m:num>
                          <m:den>
                            <m: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  <m: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𝑎</m:t>
                            </m:r>
                          </m:den>
                        </m:f>
                        <m:r>
                          <a:rPr lang="en-US" sz="3200" i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𝑐</m:t>
                        </m:r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cs-CZ" sz="3200" b="0" i="1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cs-CZ" sz="3200" b="0" i="1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  <a:cs typeface="Times New Roman" pitchFamily="18" charset="0"/>
                                  </a:rPr>
                                  <m:t>𝑏</m:t>
                                </m:r>
                              </m:e>
                              <m:sup>
                                <m:r>
                                  <a:rPr lang="cs-CZ" sz="3200" b="0" i="1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  <a:cs typeface="Times New Roman" pitchFamily="18" charset="0"/>
                                  </a:rPr>
                                  <m:t>2</m:t>
                                </m:r>
                              </m:sup>
                            </m:sSup>
                          </m:num>
                          <m:den>
                            <m: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4</m:t>
                            </m:r>
                            <m: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𝑎</m:t>
                            </m:r>
                          </m:den>
                        </m:f>
                        <m:r>
                          <a:rPr lang="en-US" sz="3200" i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</m:e>
                    </m:d>
                  </m:oMath>
                </a14:m>
                <a:endParaRPr lang="cs-CZ" sz="32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457200" indent="-457200">
                  <a:buFont typeface="Wingdings" pitchFamily="2" charset="2"/>
                  <a:buChar char="Ø"/>
                </a:pPr>
                <a:endParaRPr lang="cs-CZ" sz="32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3200" dirty="0" smtClean="0">
                    <a:latin typeface="Times New Roman" pitchFamily="18" charset="0"/>
                    <a:cs typeface="Times New Roman" pitchFamily="18" charset="0"/>
                  </a:rPr>
                  <a:t>Parabola kvadratické funkce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3200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  <m: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−</m:t>
                            </m:r>
                            <m: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𝑚</m:t>
                            </m:r>
                          </m:e>
                        </m:d>
                      </m:e>
                      <m:sup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𝑛</m:t>
                    </m:r>
                  </m:oMath>
                </a14:m>
                <a:r>
                  <a:rPr lang="cs-CZ" sz="3200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3200" dirty="0">
                    <a:latin typeface="Times New Roman" pitchFamily="18" charset="0"/>
                    <a:cs typeface="Times New Roman" pitchFamily="18" charset="0"/>
                  </a:rPr>
                  <a:t>má vrchol v bodě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𝑉</m:t>
                    </m:r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𝑚</m:t>
                        </m:r>
                        <m:r>
                          <a:rPr lang="en-US" sz="3200" b="0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en-US" sz="3200" b="0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en-US" sz="3200" b="0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</m:e>
                    </m:d>
                  </m:oMath>
                </a14:m>
                <a:endParaRPr lang="cs-CZ" sz="28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457200" indent="-457200">
                  <a:buFont typeface="Wingdings" pitchFamily="2" charset="2"/>
                  <a:buChar char="Ø"/>
                </a:pP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504" y="1380211"/>
                <a:ext cx="9001000" cy="3702360"/>
              </a:xfrm>
              <a:prstGeom prst="rect">
                <a:avLst/>
              </a:prstGeom>
              <a:blipFill rotWithShape="1">
                <a:blip r:embed="rId2"/>
                <a:stretch>
                  <a:fillRect l="-1558" t="-23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934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24130" y="237211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Posun vrcholu kvadratické funkce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052736"/>
            <a:ext cx="9001000" cy="1015663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Vrchol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posunutý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331640" y="3429000"/>
            <a:ext cx="2808312" cy="0"/>
          </a:xfrm>
          <a:prstGeom prst="straightConnector1">
            <a:avLst/>
          </a:prstGeom>
          <a:ln w="4445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1217781" y="2268453"/>
                <a:ext cx="3390223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3200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3200" i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3200" i="1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i="1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  <m:r>
                              <a:rPr lang="cs-CZ" sz="3200" i="1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−</m:t>
                            </m:r>
                            <m:r>
                              <a:rPr lang="cs-CZ" sz="3200" i="1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𝑚</m:t>
                            </m:r>
                          </m:e>
                        </m:d>
                      </m:e>
                      <m:sup>
                        <m:r>
                          <a:rPr lang="cs-CZ" sz="3200" i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3200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3200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𝑛</m:t>
                    </m:r>
                  </m:oMath>
                </a14:m>
                <a:r>
                  <a:rPr lang="cs-CZ" sz="3200" dirty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endParaRPr lang="cs-CZ" sz="32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7781" y="2268453"/>
                <a:ext cx="3390223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352347" y="3649794"/>
                <a:ext cx="82809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3200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32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52347" y="3649794"/>
                <a:ext cx="82809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419872" y="3649794"/>
                <a:ext cx="82809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3200" b="0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32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3649794"/>
                <a:ext cx="828092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se šipkou 8"/>
          <p:cNvCxnSpPr/>
          <p:nvPr/>
        </p:nvCxnSpPr>
        <p:spPr>
          <a:xfrm>
            <a:off x="5508104" y="1367528"/>
            <a:ext cx="0" cy="2376264"/>
          </a:xfrm>
          <a:prstGeom prst="straightConnector1">
            <a:avLst/>
          </a:prstGeom>
          <a:ln w="4445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796136" y="1367528"/>
                <a:ext cx="82809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3200" b="0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𝑛</m:t>
                      </m:r>
                    </m:oMath>
                  </m:oMathPara>
                </a14:m>
                <a:endParaRPr lang="cs-CZ" sz="32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6136" y="1367528"/>
                <a:ext cx="828092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724128" y="3357406"/>
                <a:ext cx="82809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3200" b="0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𝑛</m:t>
                      </m:r>
                    </m:oMath>
                  </m:oMathPara>
                </a14:m>
                <a:endParaRPr lang="cs-CZ" sz="32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128" y="3357406"/>
                <a:ext cx="828092" cy="58477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79826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15586" y="260648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Použité zdroje: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22326" y="1061120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Veškerý text je dílem autora </a:t>
            </a:r>
            <a:r>
              <a:rPr lang="cs-CZ" sz="3600" dirty="0" smtClean="0"/>
              <a:t>materiálu.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9735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1766</TotalTime>
  <Words>782</Words>
  <Application>Microsoft Office PowerPoint</Application>
  <PresentationFormat>Předvádění na obrazovce (4:3)</PresentationFormat>
  <Paragraphs>259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ANOTACE</vt:lpstr>
      <vt:lpstr>KVADRATICKÉ FUNKCE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Tomas</cp:lastModifiedBy>
  <cp:revision>172</cp:revision>
  <dcterms:created xsi:type="dcterms:W3CDTF">2012-06-26T05:52:08Z</dcterms:created>
  <dcterms:modified xsi:type="dcterms:W3CDTF">2013-02-26T13:23:08Z</dcterms:modified>
</cp:coreProperties>
</file>