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78" r:id="rId2"/>
    <p:sldId id="277" r:id="rId3"/>
    <p:sldId id="279" r:id="rId4"/>
    <p:sldId id="285" r:id="rId5"/>
    <p:sldId id="286" r:id="rId6"/>
    <p:sldId id="290" r:id="rId7"/>
    <p:sldId id="287" r:id="rId8"/>
    <p:sldId id="288" r:id="rId9"/>
    <p:sldId id="289" r:id="rId10"/>
    <p:sldId id="291" r:id="rId11"/>
    <p:sldId id="292" r:id="rId12"/>
    <p:sldId id="29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99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8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6.png"/><Relationship Id="rId12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29.pn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886466013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Kvadratická funkce – řešené příklady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98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sadu řešených příkladů zaměřených na sestrojení grafů kvadratických funkcí. 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1470025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KVADRATICKÉ</a:t>
            </a:r>
            <a:r>
              <a:rPr lang="cs-CZ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FUNKCE</a:t>
            </a:r>
            <a:endParaRPr lang="cs-CZ" sz="8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75656" y="4005064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Řešené příklady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79512" y="237532"/>
                <a:ext cx="8604448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Vypočítejte průsečík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−5 </m:t>
                    </m:r>
                  </m:oMath>
                </a14:m>
                <a:r>
                  <a:rPr lang="cs-CZ" sz="2800" b="0" i="0" dirty="0" smtClean="0">
                    <a:latin typeface="+mj-lt"/>
                    <a:cs typeface="Times New Roman" pitchFamily="18" charset="0"/>
                  </a:rPr>
                  <a:t>s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osami, najděte souřadnice vrcholu paraboly a načrtněte graf.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237532"/>
                <a:ext cx="860444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16" t="-7051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6385" y="1191639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solidFill>
                      <a:srgbClr val="FF66CC"/>
                    </a:solidFill>
                    <a:latin typeface="Times New Roman" pitchFamily="18" charset="0"/>
                    <a:cs typeface="Times New Roman" pitchFamily="18" charset="0"/>
                  </a:rPr>
                  <a:t>Průsečík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</m:oMath>
                </a14:m>
                <a:endParaRPr lang="cs-CZ" sz="2800" dirty="0">
                  <a:solidFill>
                    <a:srgbClr val="FF66CC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385" y="1191639"/>
                <a:ext cx="860444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2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9592" y="1725216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v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Body ležící na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ose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mají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800" i="1" dirty="0" err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𝑜𝑣𝑜𝑢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souřadnici 0</a:t>
                </a:r>
                <a:endParaRPr lang="cs-CZ" sz="28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725216"/>
                <a:ext cx="860444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2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39552" y="2396372"/>
                <a:ext cx="288032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0=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−4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−5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396372"/>
                <a:ext cx="288032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9552" y="2987742"/>
                <a:ext cx="25922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D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−4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𝑎𝑐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987742"/>
                <a:ext cx="259228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39552" y="3532300"/>
                <a:ext cx="38884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D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−4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−4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1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−5</m:t>
                          </m:r>
                        </m:e>
                      </m:d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532300"/>
                <a:ext cx="388843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39552" y="4064953"/>
                <a:ext cx="33878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D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=16+20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064953"/>
                <a:ext cx="3387846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539552" y="4699519"/>
                <a:ext cx="33878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D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=36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699519"/>
                <a:ext cx="3387846" cy="523220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730814" y="2345473"/>
                <a:ext cx="3387846" cy="8693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𝑏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4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0814" y="2345473"/>
                <a:ext cx="3387846" cy="86934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02822" y="3427871"/>
                <a:ext cx="3387846" cy="8156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  <a:cs typeface="Times New Roman" pitchFamily="18" charset="0"/>
                                </a:rPr>
                                <m:t>−4</m:t>
                              </m:r>
                            </m:e>
                          </m:d>
                          <m:r>
                            <a:rPr lang="cs-CZ" sz="2400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6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2822" y="3427871"/>
                <a:ext cx="3387846" cy="81567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05700" y="4403263"/>
                <a:ext cx="3387846" cy="7913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4+6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=5</m:t>
                      </m:r>
                    </m:oMath>
                  </m:oMathPara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5700" y="4403263"/>
                <a:ext cx="3387846" cy="79130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372200" y="4403263"/>
                <a:ext cx="3387846" cy="7913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b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4−6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2400" b="0" i="1" smtClean="0">
                          <a:latin typeface="Cambria Math"/>
                          <a:cs typeface="Times New Roman" pitchFamily="18" charset="0"/>
                        </a:rPr>
                        <m:t>=−1</m:t>
                      </m:r>
                    </m:oMath>
                  </m:oMathPara>
                </a14:m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4403263"/>
                <a:ext cx="3387846" cy="79130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28590" y="5805264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Průsečíky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dirty="0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b="0" i="0" dirty="0" smtClean="0">
                    <a:latin typeface="+mj-lt"/>
                    <a:cs typeface="Times New Roman" pitchFamily="18" charset="0"/>
                  </a:rPr>
                  <a:t>jsou dva: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𝑃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;0</m:t>
                        </m:r>
                      </m:e>
                    </m:d>
                    <m:r>
                      <a:rPr lang="en-US" sz="2800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sSub>
                      <m:sSubPr>
                        <m:ctrlP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𝑃</m:t>
                        </m:r>
                      </m:e>
                      <m:sub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en-US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;0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0" y="5805264"/>
                <a:ext cx="8604448" cy="523220"/>
              </a:xfrm>
              <a:prstGeom prst="rect">
                <a:avLst/>
              </a:prstGeom>
              <a:blipFill rotWithShape="1">
                <a:blip r:embed="rId14"/>
                <a:stretch>
                  <a:fillRect l="-1416" t="-12791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4906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43985" y="237532"/>
                <a:ext cx="8604448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Vypočítejte průsečík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−5 </m:t>
                    </m:r>
                  </m:oMath>
                </a14:m>
                <a:r>
                  <a:rPr lang="cs-CZ" sz="2800" b="0" i="0" dirty="0" smtClean="0">
                    <a:latin typeface="+mj-lt"/>
                    <a:cs typeface="Times New Roman" pitchFamily="18" charset="0"/>
                  </a:rPr>
                  <a:t>s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osami, najděte souřadnice vrcholu paraboly 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a načrtněte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graf.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85" y="237532"/>
                <a:ext cx="860444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88" t="-7051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6385" y="1191639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solidFill>
                      <a:srgbClr val="FF66CC"/>
                    </a:solidFill>
                    <a:latin typeface="Times New Roman" pitchFamily="18" charset="0"/>
                    <a:cs typeface="Times New Roman" pitchFamily="18" charset="0"/>
                  </a:rPr>
                  <a:t>Průsečík s osou y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</m:oMath>
                </a14:m>
                <a:endParaRPr lang="cs-CZ" sz="2800" dirty="0">
                  <a:solidFill>
                    <a:srgbClr val="FF66CC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385" y="1191639"/>
                <a:ext cx="860444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2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9592" y="1725216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v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Body ležící na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ose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mají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x</m:t>
                    </m:r>
                    <m:r>
                      <a:rPr lang="cs-CZ" sz="2800" i="1" dirty="0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800" i="1" dirty="0" err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𝑜𝑣𝑜𝑢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souřadnici 0</a:t>
                </a:r>
                <a:endParaRPr lang="cs-CZ" sz="28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725216"/>
                <a:ext cx="860444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12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475656" y="2492896"/>
                <a:ext cx="33878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y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  <m:t>0</m:t>
                          </m:r>
                        </m:e>
                        <m:sup>
                          <m:r>
                            <a:rPr lang="cs-CZ" sz="2800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+0−5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2492896"/>
                <a:ext cx="338784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503925" y="3183501"/>
                <a:ext cx="338784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i="1" smtClean="0">
                          <a:latin typeface="Cambria Math"/>
                          <a:cs typeface="Times New Roman" pitchFamily="18" charset="0"/>
                        </a:rPr>
                        <m:t>y</m:t>
                      </m:r>
                      <m:r>
                        <a:rPr lang="cs-CZ" sz="2800" b="0" i="1" smtClean="0">
                          <a:latin typeface="Cambria Math"/>
                          <a:cs typeface="Times New Roman" pitchFamily="18" charset="0"/>
                        </a:rPr>
                        <m:t>=−5</m:t>
                      </m:r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3925" y="3183501"/>
                <a:ext cx="338784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28590" y="4077072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Průsečík s osou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dirty="0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b="0" i="0" dirty="0" smtClean="0">
                    <a:latin typeface="+mj-lt"/>
                    <a:cs typeface="Times New Roman" pitchFamily="18" charset="0"/>
                  </a:rPr>
                  <a:t>je jeden: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𝑃</m:t>
                        </m:r>
                      </m:e>
                      <m:sub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−5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590" y="4077072"/>
                <a:ext cx="8604448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1416" t="-12791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80966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43985" y="237532"/>
                <a:ext cx="8604448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Vypočítejte průsečík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−5 </m:t>
                    </m:r>
                  </m:oMath>
                </a14:m>
                <a:r>
                  <a:rPr lang="cs-CZ" sz="2800" b="0" i="0" dirty="0" smtClean="0">
                    <a:latin typeface="+mj-lt"/>
                    <a:cs typeface="Times New Roman" pitchFamily="18" charset="0"/>
                  </a:rPr>
                  <a:t>s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osami, najděte souřadnice vrcholu paraboly 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a načrtněte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graf.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985" y="237532"/>
                <a:ext cx="860444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88" t="-7051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6385" y="1191639"/>
                <a:ext cx="860444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solidFill>
                      <a:srgbClr val="FF66CC"/>
                    </a:solidFill>
                    <a:latin typeface="Times New Roman" pitchFamily="18" charset="0"/>
                    <a:cs typeface="Times New Roman" pitchFamily="18" charset="0"/>
                  </a:rPr>
                  <a:t>V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rchol</m:t>
                    </m:r>
                    <m:r>
                      <a:rPr lang="cs-CZ" sz="2800" b="0" i="0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paraboly</m:t>
                    </m:r>
                    <m:r>
                      <a:rPr lang="cs-CZ" sz="2800" b="0" i="1" dirty="0" smtClean="0">
                        <a:solidFill>
                          <a:srgbClr val="FF66CC"/>
                        </a:solidFill>
                        <a:latin typeface="Cambria Math"/>
                        <a:cs typeface="Times New Roman" pitchFamily="18" charset="0"/>
                      </a:rPr>
                      <m:t>:</m:t>
                    </m:r>
                  </m:oMath>
                </a14:m>
                <a:endParaRPr lang="cs-CZ" sz="2800" dirty="0">
                  <a:solidFill>
                    <a:srgbClr val="FF66CC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385" y="1191639"/>
                <a:ext cx="860444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2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99592" y="1725216"/>
                <a:ext cx="8604448" cy="1204176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v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Vrchol paraboly najdeme podle vzorce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𝑏</m:t>
                            </m:r>
                          </m:num>
                          <m:den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den>
                        </m:f>
                        <m:r>
                          <a:rPr lang="en-US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𝑐</m:t>
                        </m:r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sz="2800" i="1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cs-CZ" sz="2800" i="1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𝑏</m:t>
                                </m:r>
                              </m:e>
                              <m:sup>
                                <m:r>
                                  <a:rPr lang="cs-CZ" sz="2800" i="1">
                                    <a:solidFill>
                                      <a:srgbClr val="FF0000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4</m:t>
                            </m:r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𝑎</m:t>
                            </m:r>
                          </m:den>
                        </m:f>
                        <m:r>
                          <a:rPr lang="en-US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725216"/>
                <a:ext cx="8604448" cy="1204176"/>
              </a:xfrm>
              <a:prstGeom prst="rect">
                <a:avLst/>
              </a:prstGeom>
              <a:blipFill rotWithShape="1">
                <a:blip r:embed="rId4"/>
                <a:stretch>
                  <a:fillRect l="-1276" t="-50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295136" y="3067342"/>
                <a:ext cx="7453297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=[−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−4</m:t>
                          </m:r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−5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−4</m:t>
                                  </m:r>
                                </m:e>
                              </m:d>
                            </m:e>
                            <m:sup>
                              <m:r>
                                <a:rPr lang="en-US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]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5136" y="3067342"/>
                <a:ext cx="7453297" cy="95410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311896" y="4179874"/>
                <a:ext cx="7453297" cy="89896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=[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−5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16</m:t>
                          </m:r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]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1896" y="4179874"/>
                <a:ext cx="7453297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311896" y="5373216"/>
                <a:ext cx="7453297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=[2;−9]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1896" y="5373216"/>
                <a:ext cx="7453297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734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613" y="116632"/>
                <a:ext cx="8604448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Vypočítejte průsečík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−6 </m:t>
                    </m:r>
                  </m:oMath>
                </a14:m>
                <a:r>
                  <a:rPr lang="cs-CZ" sz="2800" b="0" i="0" dirty="0" smtClean="0">
                    <a:latin typeface="+mj-lt"/>
                    <a:cs typeface="Times New Roman" pitchFamily="18" charset="0"/>
                  </a:rPr>
                  <a:t>s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osami, najděte souřadnice vrcholu paraboly 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a načrtněte graf</a:t>
                </a: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13" y="116632"/>
                <a:ext cx="860444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16" t="-7006" b="-16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296385" y="1191639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Načrtneme graf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1812"/>
            <a:ext cx="4762500" cy="4762500"/>
          </a:xfrm>
          <a:prstGeom prst="rect">
            <a:avLst/>
          </a:prstGeom>
        </p:spPr>
      </p:pic>
      <p:sp>
        <p:nvSpPr>
          <p:cNvPr id="4" name="Ovál 3"/>
          <p:cNvSpPr/>
          <p:nvPr/>
        </p:nvSpPr>
        <p:spPr>
          <a:xfrm>
            <a:off x="3995936" y="4020572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555776" y="4020571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275856" y="6165304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1812"/>
            <a:ext cx="4762500" cy="4762500"/>
          </a:xfrm>
          <a:prstGeom prst="rect">
            <a:avLst/>
          </a:prstGeom>
        </p:spPr>
      </p:pic>
      <p:sp>
        <p:nvSpPr>
          <p:cNvPr id="17" name="Ovál 16"/>
          <p:cNvSpPr/>
          <p:nvPr/>
        </p:nvSpPr>
        <p:spPr>
          <a:xfrm>
            <a:off x="2545888" y="4020572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995936" y="4020570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275856" y="6165303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776786" y="5228170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65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4" grpId="0" animBg="1"/>
      <p:bldP spid="10" grpId="0" animBg="1"/>
      <p:bldP spid="11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613" y="116632"/>
                <a:ext cx="8604448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Nalezněte vrchol paraboly, která je grafem kvadratické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a parabolu načrtněte 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13" y="116632"/>
                <a:ext cx="860444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16" t="-6369" b="-16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96385" y="1191639"/>
                <a:ext cx="8604448" cy="16348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Vrchol paraboly má souřadnice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6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36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=[−</m:t>
                      </m:r>
                      <m:f>
                        <m:fPr>
                          <m:ctrlP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𝑏</m:t>
                          </m:r>
                        </m:num>
                        <m:den>
                          <m: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den>
                      </m:f>
                      <m:r>
                        <a:rPr lang="en-US" sz="36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;</m:t>
                      </m:r>
                      <m:r>
                        <a:rPr lang="en-US" sz="36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𝑐</m:t>
                      </m:r>
                      <m:r>
                        <a:rPr lang="en-US" sz="36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36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36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en-US" sz="36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  <m:r>
                            <a:rPr lang="en-US" sz="36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𝑎</m:t>
                          </m:r>
                        </m:den>
                      </m:f>
                      <m:r>
                        <a:rPr lang="en-US" sz="36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]</m:t>
                      </m:r>
                    </m:oMath>
                  </m:oMathPara>
                </a14:m>
                <a:endParaRPr lang="cs-CZ" sz="3600" dirty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6385" y="1191639"/>
                <a:ext cx="8604448" cy="1634807"/>
              </a:xfrm>
              <a:prstGeom prst="rect">
                <a:avLst/>
              </a:prstGeom>
              <a:blipFill rotWithShape="1">
                <a:blip r:embed="rId3"/>
                <a:stretch>
                  <a:fillRect l="-1276" t="-3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32772" y="3067342"/>
                <a:ext cx="8604448" cy="103336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=[−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en-US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;−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2</m:t>
                      </m:r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US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en-US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d>
                            <m:dPr>
                              <m:ctrlPr>
                                <a:rPr lang="en-US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]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772" y="3067342"/>
                <a:ext cx="8604448" cy="10333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32772" y="4437112"/>
                <a:ext cx="3779188" cy="898964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=[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;−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2+</m:t>
                      </m:r>
                      <m:f>
                        <m:fPr>
                          <m:ctrlP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den>
                      </m:f>
                      <m:r>
                        <a:rPr lang="en-US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]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772" y="4437112"/>
                <a:ext cx="3779188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32772" y="5661248"/>
                <a:ext cx="3779188" cy="523220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𝑉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=[−1;−1]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772" y="5661248"/>
                <a:ext cx="377918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4554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613" y="116632"/>
                <a:ext cx="8604448" cy="95410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Nalezněte vrchol paraboly, která je grafem kvadratické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a parabolu načrtněte 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13" y="116632"/>
                <a:ext cx="8604448" cy="954107"/>
              </a:xfrm>
              <a:prstGeom prst="rect">
                <a:avLst/>
              </a:prstGeom>
              <a:blipFill rotWithShape="1">
                <a:blip r:embed="rId2"/>
                <a:stretch>
                  <a:fillRect l="-1416" t="-6369" b="-165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484784"/>
            <a:ext cx="4762500" cy="4762500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3208834" y="4053079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280842" y="3866034"/>
            <a:ext cx="0" cy="249535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30212" y="4115569"/>
            <a:ext cx="166654" cy="0"/>
          </a:xfrm>
          <a:prstGeom prst="line">
            <a:avLst/>
          </a:prstGeom>
          <a:ln w="222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940152" y="1505460"/>
            <a:ext cx="3024336" cy="181588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Koeficient a je menší než 0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sym typeface="Symbol"/>
              </a:rPr>
              <a:t> parabola má tvar „kopečku“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1131406" y="1484784"/>
            <a:ext cx="4762500" cy="4762500"/>
            <a:chOff x="8604448" y="1070739"/>
            <a:chExt cx="4762500" cy="4762500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04448" y="1070739"/>
              <a:ext cx="4762500" cy="4762500"/>
            </a:xfrm>
            <a:prstGeom prst="rect">
              <a:avLst/>
            </a:prstGeom>
          </p:spPr>
        </p:pic>
        <p:cxnSp>
          <p:nvCxnSpPr>
            <p:cNvPr id="18" name="Přímá spojnice 17"/>
            <p:cNvCxnSpPr/>
            <p:nvPr/>
          </p:nvCxnSpPr>
          <p:spPr>
            <a:xfrm>
              <a:off x="10764688" y="3451989"/>
              <a:ext cx="0" cy="249535"/>
            </a:xfrm>
            <a:prstGeom prst="line">
              <a:avLst/>
            </a:prstGeom>
            <a:ln w="2222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10819044" y="3701524"/>
              <a:ext cx="166654" cy="0"/>
            </a:xfrm>
            <a:prstGeom prst="line">
              <a:avLst/>
            </a:prstGeom>
            <a:ln w="22225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Ovál 22"/>
            <p:cNvSpPr/>
            <p:nvPr/>
          </p:nvSpPr>
          <p:spPr>
            <a:xfrm>
              <a:off x="10692680" y="3639034"/>
              <a:ext cx="144016" cy="12497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9458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54613" y="116632"/>
                <a:ext cx="8604448" cy="990977"/>
              </a:xfrm>
              <a:prstGeom prst="rect">
                <a:avLst/>
              </a:prstGeom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Nalezněte vrchol paraboly, která je grafem kvadratické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−3 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a parabolu načrtněte 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613" y="116632"/>
                <a:ext cx="8604448" cy="990977"/>
              </a:xfrm>
              <a:prstGeom prst="rect">
                <a:avLst/>
              </a:prstGeom>
              <a:blipFill rotWithShape="1">
                <a:blip r:embed="rId2"/>
                <a:stretch>
                  <a:fillRect l="-1416" t="-6135" b="-12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95536" y="1772816"/>
                <a:ext cx="7920880" cy="495520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Parabola kvadratické funkce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i="1" smtClean="0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sz="2800" i="1">
                                <a:solidFill>
                                  <a:srgbClr val="FF0000"/>
                                </a:solidFill>
                                <a:latin typeface="Cambria Math"/>
                                <a:cs typeface="Times New Roman" pitchFamily="18" charset="0"/>
                              </a:rPr>
                              <m:t>𝑚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𝑛</m:t>
                    </m:r>
                  </m:oMath>
                </a14:m>
                <a:r>
                  <a:rPr lang="cs-CZ" sz="2800" dirty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má vrchol v bodě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𝑉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  <m:r>
                          <a:rPr lang="en-US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en-US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en-US" sz="2800" i="1">
                            <a:solidFill>
                              <a:srgbClr val="FF0000"/>
                            </a:solidFill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e>
                    </m:d>
                  </m:oMath>
                </a14:m>
                <a:endParaRPr lang="cs-CZ" sz="1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16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Parabola bude mít vrchol posunutý o 2 jednoty doleva a o 3 jednotky dolů </a:t>
                </a:r>
              </a:p>
              <a:p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Před závorkou je        parabola bude mít tvar dolíčku</a:t>
                </a:r>
              </a:p>
              <a:p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2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16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16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457200" indent="-457200">
                  <a:buFont typeface="Wingdings" pitchFamily="2" charset="2"/>
                  <a:buChar char="Ø"/>
                </a:pPr>
                <a:endParaRPr lang="cs-CZ" sz="1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72816"/>
                <a:ext cx="7920880" cy="4955203"/>
              </a:xfrm>
              <a:prstGeom prst="rect">
                <a:avLst/>
              </a:prstGeom>
              <a:blipFill rotWithShape="1">
                <a:blip r:embed="rId3"/>
                <a:stretch>
                  <a:fillRect l="-1386" t="-1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Plus 7"/>
          <p:cNvSpPr/>
          <p:nvPr/>
        </p:nvSpPr>
        <p:spPr>
          <a:xfrm>
            <a:off x="3491880" y="4228471"/>
            <a:ext cx="432048" cy="473566"/>
          </a:xfrm>
          <a:prstGeom prst="mathPlus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6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0750" y="1047750"/>
            <a:ext cx="4762500" cy="4762500"/>
          </a:xfrm>
          <a:prstGeom prst="rect">
            <a:avLst/>
          </a:prstGeom>
        </p:spPr>
      </p:pic>
      <p:cxnSp>
        <p:nvCxnSpPr>
          <p:cNvPr id="4" name="Přímá spojnice 3"/>
          <p:cNvCxnSpPr/>
          <p:nvPr/>
        </p:nvCxnSpPr>
        <p:spPr>
          <a:xfrm>
            <a:off x="4078793" y="3429000"/>
            <a:ext cx="0" cy="72008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078793" y="4149080"/>
            <a:ext cx="493207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4006785" y="4083059"/>
            <a:ext cx="144016" cy="12497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2190750" y="1052441"/>
            <a:ext cx="4762500" cy="4762500"/>
            <a:chOff x="7504904" y="1196752"/>
            <a:chExt cx="4762500" cy="4762500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04904" y="1196752"/>
              <a:ext cx="4762500" cy="4762500"/>
            </a:xfrm>
            <a:prstGeom prst="rect">
              <a:avLst/>
            </a:prstGeom>
          </p:spPr>
        </p:pic>
        <p:cxnSp>
          <p:nvCxnSpPr>
            <p:cNvPr id="13" name="Přímá spojnice 12"/>
            <p:cNvCxnSpPr/>
            <p:nvPr/>
          </p:nvCxnSpPr>
          <p:spPr>
            <a:xfrm>
              <a:off x="9396536" y="3578002"/>
              <a:ext cx="0" cy="72008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9468544" y="4298082"/>
              <a:ext cx="493207" cy="0"/>
            </a:xfrm>
            <a:prstGeom prst="line">
              <a:avLst/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Ovál 14"/>
            <p:cNvSpPr/>
            <p:nvPr/>
          </p:nvSpPr>
          <p:spPr>
            <a:xfrm>
              <a:off x="9319788" y="4235592"/>
              <a:ext cx="144016" cy="124979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77235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997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1785</TotalTime>
  <Words>654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KVADRATICKÉ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174</cp:revision>
  <dcterms:created xsi:type="dcterms:W3CDTF">2012-06-26T05:52:08Z</dcterms:created>
  <dcterms:modified xsi:type="dcterms:W3CDTF">2013-02-26T13:27:27Z</dcterms:modified>
</cp:coreProperties>
</file>