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2"/>
  </p:notesMasterIdLst>
  <p:sldIdLst>
    <p:sldId id="278" r:id="rId2"/>
    <p:sldId id="277" r:id="rId3"/>
    <p:sldId id="279" r:id="rId4"/>
    <p:sldId id="280" r:id="rId5"/>
    <p:sldId id="282" r:id="rId6"/>
    <p:sldId id="283" r:id="rId7"/>
    <p:sldId id="287" r:id="rId8"/>
    <p:sldId id="285" r:id="rId9"/>
    <p:sldId id="286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FF00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286" autoAdjust="0"/>
  </p:normalViewPr>
  <p:slideViewPr>
    <p:cSldViewPr>
      <p:cViewPr>
        <p:scale>
          <a:sx n="80" d="100"/>
          <a:sy n="80" d="100"/>
        </p:scale>
        <p:origin x="-276" y="-7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407435042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Mocninná 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mocninná funkce a její vlastnosti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MOCNINNÁ FUNKCE</a:t>
            </a:r>
            <a:endParaRPr lang="cs-CZ" sz="9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Mocninná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24929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Mocninná funkce jak každá funkce, kterou lze zapsat ve tvaru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endParaRPr lang="cs-CZ" sz="3600" b="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kde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i="1" dirty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je </a:t>
                </a:r>
                <a:r>
                  <a:rPr lang="cs-CZ" sz="2800" smtClean="0">
                    <a:latin typeface="Times New Roman" pitchFamily="18" charset="0"/>
                    <a:cs typeface="Times New Roman" pitchFamily="18" charset="0"/>
                  </a:rPr>
                  <a:t>přirozené číslo</a:t>
                </a:r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	x, y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souřadnice bodů, které leží na grafu funkce</a:t>
                </a:r>
              </a:p>
              <a:p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2492990"/>
              </a:xfrm>
              <a:prstGeom prst="rect">
                <a:avLst/>
              </a:prstGeom>
              <a:blipFill rotWithShape="1">
                <a:blip r:embed="rId2"/>
                <a:stretch>
                  <a:fillRect l="-1276" t="-2451" r="-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2341" y="3356992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41" y="3356992"/>
                <a:ext cx="259228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7222" y="4581128"/>
                <a:ext cx="2592288" cy="528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222" y="4581128"/>
                <a:ext cx="2592288" cy="52809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987670"/>
              </p:ext>
            </p:extLst>
          </p:nvPr>
        </p:nvGraphicFramePr>
        <p:xfrm>
          <a:off x="2669208" y="641991"/>
          <a:ext cx="6096000" cy="731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0,25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5303232"/>
              </p:ext>
            </p:extLst>
          </p:nvPr>
        </p:nvGraphicFramePr>
        <p:xfrm>
          <a:off x="2655838" y="2100714"/>
          <a:ext cx="6109370" cy="7315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10937"/>
                <a:gridCol w="610937"/>
                <a:gridCol w="610937"/>
                <a:gridCol w="659415"/>
                <a:gridCol w="648072"/>
                <a:gridCol w="525324"/>
                <a:gridCol w="626804"/>
                <a:gridCol w="595070"/>
                <a:gridCol w="610937"/>
                <a:gridCol w="610937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-27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0,13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27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6999285"/>
              </p:ext>
            </p:extLst>
          </p:nvPr>
        </p:nvGraphicFramePr>
        <p:xfrm>
          <a:off x="2655838" y="3356992"/>
          <a:ext cx="6037361" cy="731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603736"/>
                <a:gridCol w="603736"/>
                <a:gridCol w="603736"/>
                <a:gridCol w="609010"/>
                <a:gridCol w="658934"/>
                <a:gridCol w="543265"/>
                <a:gridCol w="670009"/>
                <a:gridCol w="537463"/>
                <a:gridCol w="603736"/>
                <a:gridCol w="60373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81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8051301"/>
              </p:ext>
            </p:extLst>
          </p:nvPr>
        </p:nvGraphicFramePr>
        <p:xfrm>
          <a:off x="2655838" y="4602089"/>
          <a:ext cx="6037361" cy="7315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03736"/>
                <a:gridCol w="603736"/>
                <a:gridCol w="603736"/>
                <a:gridCol w="609010"/>
                <a:gridCol w="658934"/>
                <a:gridCol w="543265"/>
                <a:gridCol w="670009"/>
                <a:gridCol w="537463"/>
                <a:gridCol w="603736"/>
                <a:gridCol w="60373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31338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-243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-0,03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243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063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2341" y="3356992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41" y="3356992"/>
                <a:ext cx="259228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7222" y="4581128"/>
                <a:ext cx="2592288" cy="528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222" y="4581128"/>
                <a:ext cx="2592288" cy="52809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639852"/>
            <a:ext cx="6173524" cy="6173524"/>
          </a:xfrm>
          <a:prstGeom prst="rect">
            <a:avLst/>
          </a:prstGeom>
        </p:spPr>
      </p:pic>
      <p:sp>
        <p:nvSpPr>
          <p:cNvPr id="12" name="Volný tvar 11"/>
          <p:cNvSpPr/>
          <p:nvPr/>
        </p:nvSpPr>
        <p:spPr>
          <a:xfrm>
            <a:off x="4422747" y="661174"/>
            <a:ext cx="1709530" cy="6130880"/>
          </a:xfrm>
          <a:custGeom>
            <a:avLst/>
            <a:gdLst>
              <a:gd name="connsiteX0" fmla="*/ 0 w 1709530"/>
              <a:gd name="connsiteY0" fmla="*/ 6130880 h 6130880"/>
              <a:gd name="connsiteX1" fmla="*/ 23854 w 1709530"/>
              <a:gd name="connsiteY1" fmla="*/ 5701509 h 6130880"/>
              <a:gd name="connsiteX2" fmla="*/ 55659 w 1709530"/>
              <a:gd name="connsiteY2" fmla="*/ 5295993 h 6130880"/>
              <a:gd name="connsiteX3" fmla="*/ 79513 w 1709530"/>
              <a:gd name="connsiteY3" fmla="*/ 4866622 h 6130880"/>
              <a:gd name="connsiteX4" fmla="*/ 127221 w 1709530"/>
              <a:gd name="connsiteY4" fmla="*/ 4492911 h 6130880"/>
              <a:gd name="connsiteX5" fmla="*/ 159026 w 1709530"/>
              <a:gd name="connsiteY5" fmla="*/ 4190761 h 6130880"/>
              <a:gd name="connsiteX6" fmla="*/ 198782 w 1709530"/>
              <a:gd name="connsiteY6" fmla="*/ 3864758 h 6130880"/>
              <a:gd name="connsiteX7" fmla="*/ 230588 w 1709530"/>
              <a:gd name="connsiteY7" fmla="*/ 3665975 h 6130880"/>
              <a:gd name="connsiteX8" fmla="*/ 286247 w 1709530"/>
              <a:gd name="connsiteY8" fmla="*/ 3435387 h 6130880"/>
              <a:gd name="connsiteX9" fmla="*/ 349857 w 1709530"/>
              <a:gd name="connsiteY9" fmla="*/ 3268410 h 6130880"/>
              <a:gd name="connsiteX10" fmla="*/ 421419 w 1709530"/>
              <a:gd name="connsiteY10" fmla="*/ 3172994 h 6130880"/>
              <a:gd name="connsiteX11" fmla="*/ 477078 w 1709530"/>
              <a:gd name="connsiteY11" fmla="*/ 3117335 h 6130880"/>
              <a:gd name="connsiteX12" fmla="*/ 620201 w 1709530"/>
              <a:gd name="connsiteY12" fmla="*/ 3093481 h 6130880"/>
              <a:gd name="connsiteX13" fmla="*/ 842838 w 1709530"/>
              <a:gd name="connsiteY13" fmla="*/ 3085530 h 6130880"/>
              <a:gd name="connsiteX14" fmla="*/ 1057523 w 1709530"/>
              <a:gd name="connsiteY14" fmla="*/ 3085530 h 6130880"/>
              <a:gd name="connsiteX15" fmla="*/ 1208598 w 1709530"/>
              <a:gd name="connsiteY15" fmla="*/ 3053725 h 6130880"/>
              <a:gd name="connsiteX16" fmla="*/ 1311965 w 1709530"/>
              <a:gd name="connsiteY16" fmla="*/ 2934455 h 6130880"/>
              <a:gd name="connsiteX17" fmla="*/ 1399429 w 1709530"/>
              <a:gd name="connsiteY17" fmla="*/ 2807234 h 6130880"/>
              <a:gd name="connsiteX18" fmla="*/ 1455088 w 1709530"/>
              <a:gd name="connsiteY18" fmla="*/ 2560744 h 6130880"/>
              <a:gd name="connsiteX19" fmla="*/ 1510748 w 1709530"/>
              <a:gd name="connsiteY19" fmla="*/ 2242692 h 6130880"/>
              <a:gd name="connsiteX20" fmla="*/ 1550504 w 1709530"/>
              <a:gd name="connsiteY20" fmla="*/ 1892834 h 6130880"/>
              <a:gd name="connsiteX21" fmla="*/ 1598212 w 1709530"/>
              <a:gd name="connsiteY21" fmla="*/ 1542977 h 6130880"/>
              <a:gd name="connsiteX22" fmla="*/ 1630017 w 1709530"/>
              <a:gd name="connsiteY22" fmla="*/ 1169266 h 6130880"/>
              <a:gd name="connsiteX23" fmla="*/ 1661822 w 1709530"/>
              <a:gd name="connsiteY23" fmla="*/ 763749 h 6130880"/>
              <a:gd name="connsiteX24" fmla="*/ 1685676 w 1709530"/>
              <a:gd name="connsiteY24" fmla="*/ 429794 h 6130880"/>
              <a:gd name="connsiteX25" fmla="*/ 1701579 w 1709530"/>
              <a:gd name="connsiteY25" fmla="*/ 56083 h 6130880"/>
              <a:gd name="connsiteX26" fmla="*/ 1709530 w 1709530"/>
              <a:gd name="connsiteY26" fmla="*/ 8375 h 6130880"/>
              <a:gd name="connsiteX0" fmla="*/ 0 w 1709530"/>
              <a:gd name="connsiteY0" fmla="*/ 6130880 h 6130880"/>
              <a:gd name="connsiteX1" fmla="*/ 23854 w 1709530"/>
              <a:gd name="connsiteY1" fmla="*/ 5701509 h 6130880"/>
              <a:gd name="connsiteX2" fmla="*/ 55659 w 1709530"/>
              <a:gd name="connsiteY2" fmla="*/ 5295993 h 6130880"/>
              <a:gd name="connsiteX3" fmla="*/ 79513 w 1709530"/>
              <a:gd name="connsiteY3" fmla="*/ 4866622 h 6130880"/>
              <a:gd name="connsiteX4" fmla="*/ 127221 w 1709530"/>
              <a:gd name="connsiteY4" fmla="*/ 4492911 h 6130880"/>
              <a:gd name="connsiteX5" fmla="*/ 159026 w 1709530"/>
              <a:gd name="connsiteY5" fmla="*/ 4190761 h 6130880"/>
              <a:gd name="connsiteX6" fmla="*/ 198782 w 1709530"/>
              <a:gd name="connsiteY6" fmla="*/ 3864758 h 6130880"/>
              <a:gd name="connsiteX7" fmla="*/ 230588 w 1709530"/>
              <a:gd name="connsiteY7" fmla="*/ 3665975 h 6130880"/>
              <a:gd name="connsiteX8" fmla="*/ 286247 w 1709530"/>
              <a:gd name="connsiteY8" fmla="*/ 3435387 h 6130880"/>
              <a:gd name="connsiteX9" fmla="*/ 349857 w 1709530"/>
              <a:gd name="connsiteY9" fmla="*/ 3268410 h 6130880"/>
              <a:gd name="connsiteX10" fmla="*/ 421419 w 1709530"/>
              <a:gd name="connsiteY10" fmla="*/ 3172994 h 6130880"/>
              <a:gd name="connsiteX11" fmla="*/ 477078 w 1709530"/>
              <a:gd name="connsiteY11" fmla="*/ 3117335 h 6130880"/>
              <a:gd name="connsiteX12" fmla="*/ 620201 w 1709530"/>
              <a:gd name="connsiteY12" fmla="*/ 3093481 h 6130880"/>
              <a:gd name="connsiteX13" fmla="*/ 842838 w 1709530"/>
              <a:gd name="connsiteY13" fmla="*/ 3085530 h 6130880"/>
              <a:gd name="connsiteX14" fmla="*/ 1057523 w 1709530"/>
              <a:gd name="connsiteY14" fmla="*/ 3085530 h 6130880"/>
              <a:gd name="connsiteX15" fmla="*/ 1208598 w 1709530"/>
              <a:gd name="connsiteY15" fmla="*/ 3053725 h 6130880"/>
              <a:gd name="connsiteX16" fmla="*/ 1335819 w 1709530"/>
              <a:gd name="connsiteY16" fmla="*/ 2950357 h 6130880"/>
              <a:gd name="connsiteX17" fmla="*/ 1399429 w 1709530"/>
              <a:gd name="connsiteY17" fmla="*/ 2807234 h 6130880"/>
              <a:gd name="connsiteX18" fmla="*/ 1455088 w 1709530"/>
              <a:gd name="connsiteY18" fmla="*/ 2560744 h 6130880"/>
              <a:gd name="connsiteX19" fmla="*/ 1510748 w 1709530"/>
              <a:gd name="connsiteY19" fmla="*/ 2242692 h 6130880"/>
              <a:gd name="connsiteX20" fmla="*/ 1550504 w 1709530"/>
              <a:gd name="connsiteY20" fmla="*/ 1892834 h 6130880"/>
              <a:gd name="connsiteX21" fmla="*/ 1598212 w 1709530"/>
              <a:gd name="connsiteY21" fmla="*/ 1542977 h 6130880"/>
              <a:gd name="connsiteX22" fmla="*/ 1630017 w 1709530"/>
              <a:gd name="connsiteY22" fmla="*/ 1169266 h 6130880"/>
              <a:gd name="connsiteX23" fmla="*/ 1661822 w 1709530"/>
              <a:gd name="connsiteY23" fmla="*/ 763749 h 6130880"/>
              <a:gd name="connsiteX24" fmla="*/ 1685676 w 1709530"/>
              <a:gd name="connsiteY24" fmla="*/ 429794 h 6130880"/>
              <a:gd name="connsiteX25" fmla="*/ 1701579 w 1709530"/>
              <a:gd name="connsiteY25" fmla="*/ 56083 h 6130880"/>
              <a:gd name="connsiteX26" fmla="*/ 1709530 w 1709530"/>
              <a:gd name="connsiteY26" fmla="*/ 8375 h 6130880"/>
              <a:gd name="connsiteX0" fmla="*/ 0 w 1709530"/>
              <a:gd name="connsiteY0" fmla="*/ 6130880 h 6130880"/>
              <a:gd name="connsiteX1" fmla="*/ 23854 w 1709530"/>
              <a:gd name="connsiteY1" fmla="*/ 5701509 h 6130880"/>
              <a:gd name="connsiteX2" fmla="*/ 55659 w 1709530"/>
              <a:gd name="connsiteY2" fmla="*/ 5295993 h 6130880"/>
              <a:gd name="connsiteX3" fmla="*/ 79513 w 1709530"/>
              <a:gd name="connsiteY3" fmla="*/ 4866622 h 6130880"/>
              <a:gd name="connsiteX4" fmla="*/ 127221 w 1709530"/>
              <a:gd name="connsiteY4" fmla="*/ 4492911 h 6130880"/>
              <a:gd name="connsiteX5" fmla="*/ 159026 w 1709530"/>
              <a:gd name="connsiteY5" fmla="*/ 4190761 h 6130880"/>
              <a:gd name="connsiteX6" fmla="*/ 198782 w 1709530"/>
              <a:gd name="connsiteY6" fmla="*/ 3864758 h 6130880"/>
              <a:gd name="connsiteX7" fmla="*/ 230588 w 1709530"/>
              <a:gd name="connsiteY7" fmla="*/ 3665975 h 6130880"/>
              <a:gd name="connsiteX8" fmla="*/ 286247 w 1709530"/>
              <a:gd name="connsiteY8" fmla="*/ 3435387 h 6130880"/>
              <a:gd name="connsiteX9" fmla="*/ 349857 w 1709530"/>
              <a:gd name="connsiteY9" fmla="*/ 3268410 h 6130880"/>
              <a:gd name="connsiteX10" fmla="*/ 389614 w 1709530"/>
              <a:gd name="connsiteY10" fmla="*/ 3180945 h 6130880"/>
              <a:gd name="connsiteX11" fmla="*/ 477078 w 1709530"/>
              <a:gd name="connsiteY11" fmla="*/ 3117335 h 6130880"/>
              <a:gd name="connsiteX12" fmla="*/ 620201 w 1709530"/>
              <a:gd name="connsiteY12" fmla="*/ 3093481 h 6130880"/>
              <a:gd name="connsiteX13" fmla="*/ 842838 w 1709530"/>
              <a:gd name="connsiteY13" fmla="*/ 3085530 h 6130880"/>
              <a:gd name="connsiteX14" fmla="*/ 1057523 w 1709530"/>
              <a:gd name="connsiteY14" fmla="*/ 3085530 h 6130880"/>
              <a:gd name="connsiteX15" fmla="*/ 1208598 w 1709530"/>
              <a:gd name="connsiteY15" fmla="*/ 3053725 h 6130880"/>
              <a:gd name="connsiteX16" fmla="*/ 1335819 w 1709530"/>
              <a:gd name="connsiteY16" fmla="*/ 2950357 h 6130880"/>
              <a:gd name="connsiteX17" fmla="*/ 1399429 w 1709530"/>
              <a:gd name="connsiteY17" fmla="*/ 2807234 h 6130880"/>
              <a:gd name="connsiteX18" fmla="*/ 1455088 w 1709530"/>
              <a:gd name="connsiteY18" fmla="*/ 2560744 h 6130880"/>
              <a:gd name="connsiteX19" fmla="*/ 1510748 w 1709530"/>
              <a:gd name="connsiteY19" fmla="*/ 2242692 h 6130880"/>
              <a:gd name="connsiteX20" fmla="*/ 1550504 w 1709530"/>
              <a:gd name="connsiteY20" fmla="*/ 1892834 h 6130880"/>
              <a:gd name="connsiteX21" fmla="*/ 1598212 w 1709530"/>
              <a:gd name="connsiteY21" fmla="*/ 1542977 h 6130880"/>
              <a:gd name="connsiteX22" fmla="*/ 1630017 w 1709530"/>
              <a:gd name="connsiteY22" fmla="*/ 1169266 h 6130880"/>
              <a:gd name="connsiteX23" fmla="*/ 1661822 w 1709530"/>
              <a:gd name="connsiteY23" fmla="*/ 763749 h 6130880"/>
              <a:gd name="connsiteX24" fmla="*/ 1685676 w 1709530"/>
              <a:gd name="connsiteY24" fmla="*/ 429794 h 6130880"/>
              <a:gd name="connsiteX25" fmla="*/ 1701579 w 1709530"/>
              <a:gd name="connsiteY25" fmla="*/ 56083 h 6130880"/>
              <a:gd name="connsiteX26" fmla="*/ 1709530 w 1709530"/>
              <a:gd name="connsiteY26" fmla="*/ 8375 h 6130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709530" h="6130880">
                <a:moveTo>
                  <a:pt x="0" y="6130880"/>
                </a:moveTo>
                <a:cubicBezTo>
                  <a:pt x="7289" y="5985768"/>
                  <a:pt x="14578" y="5840657"/>
                  <a:pt x="23854" y="5701509"/>
                </a:cubicBezTo>
                <a:cubicBezTo>
                  <a:pt x="33130" y="5562361"/>
                  <a:pt x="46383" y="5435141"/>
                  <a:pt x="55659" y="5295993"/>
                </a:cubicBezTo>
                <a:cubicBezTo>
                  <a:pt x="64935" y="5156845"/>
                  <a:pt x="67586" y="5000469"/>
                  <a:pt x="79513" y="4866622"/>
                </a:cubicBezTo>
                <a:cubicBezTo>
                  <a:pt x="91440" y="4732775"/>
                  <a:pt x="113969" y="4605554"/>
                  <a:pt x="127221" y="4492911"/>
                </a:cubicBezTo>
                <a:cubicBezTo>
                  <a:pt x="140473" y="4380268"/>
                  <a:pt x="147099" y="4295453"/>
                  <a:pt x="159026" y="4190761"/>
                </a:cubicBezTo>
                <a:cubicBezTo>
                  <a:pt x="170953" y="4086069"/>
                  <a:pt x="186855" y="3952222"/>
                  <a:pt x="198782" y="3864758"/>
                </a:cubicBezTo>
                <a:cubicBezTo>
                  <a:pt x="210709" y="3777294"/>
                  <a:pt x="216011" y="3737537"/>
                  <a:pt x="230588" y="3665975"/>
                </a:cubicBezTo>
                <a:cubicBezTo>
                  <a:pt x="245165" y="3594413"/>
                  <a:pt x="266369" y="3501648"/>
                  <a:pt x="286247" y="3435387"/>
                </a:cubicBezTo>
                <a:cubicBezTo>
                  <a:pt x="306125" y="3369126"/>
                  <a:pt x="332629" y="3310817"/>
                  <a:pt x="349857" y="3268410"/>
                </a:cubicBezTo>
                <a:cubicBezTo>
                  <a:pt x="367085" y="3226003"/>
                  <a:pt x="368411" y="3206124"/>
                  <a:pt x="389614" y="3180945"/>
                </a:cubicBezTo>
                <a:cubicBezTo>
                  <a:pt x="410817" y="3155766"/>
                  <a:pt x="438647" y="3131912"/>
                  <a:pt x="477078" y="3117335"/>
                </a:cubicBezTo>
                <a:cubicBezTo>
                  <a:pt x="515509" y="3102758"/>
                  <a:pt x="559241" y="3098782"/>
                  <a:pt x="620201" y="3093481"/>
                </a:cubicBezTo>
                <a:cubicBezTo>
                  <a:pt x="681161" y="3088180"/>
                  <a:pt x="769951" y="3086855"/>
                  <a:pt x="842838" y="3085530"/>
                </a:cubicBezTo>
                <a:cubicBezTo>
                  <a:pt x="915725" y="3084205"/>
                  <a:pt x="996563" y="3090831"/>
                  <a:pt x="1057523" y="3085530"/>
                </a:cubicBezTo>
                <a:cubicBezTo>
                  <a:pt x="1118483" y="3080229"/>
                  <a:pt x="1162215" y="3076254"/>
                  <a:pt x="1208598" y="3053725"/>
                </a:cubicBezTo>
                <a:cubicBezTo>
                  <a:pt x="1254981" y="3031196"/>
                  <a:pt x="1304014" y="2991439"/>
                  <a:pt x="1335819" y="2950357"/>
                </a:cubicBezTo>
                <a:cubicBezTo>
                  <a:pt x="1367624" y="2909275"/>
                  <a:pt x="1379551" y="2872170"/>
                  <a:pt x="1399429" y="2807234"/>
                </a:cubicBezTo>
                <a:cubicBezTo>
                  <a:pt x="1419307" y="2742299"/>
                  <a:pt x="1436535" y="2654834"/>
                  <a:pt x="1455088" y="2560744"/>
                </a:cubicBezTo>
                <a:cubicBezTo>
                  <a:pt x="1473641" y="2466654"/>
                  <a:pt x="1494845" y="2354010"/>
                  <a:pt x="1510748" y="2242692"/>
                </a:cubicBezTo>
                <a:cubicBezTo>
                  <a:pt x="1526651" y="2131374"/>
                  <a:pt x="1535927" y="2009453"/>
                  <a:pt x="1550504" y="1892834"/>
                </a:cubicBezTo>
                <a:cubicBezTo>
                  <a:pt x="1565081" y="1776215"/>
                  <a:pt x="1584960" y="1663572"/>
                  <a:pt x="1598212" y="1542977"/>
                </a:cubicBezTo>
                <a:cubicBezTo>
                  <a:pt x="1611464" y="1422382"/>
                  <a:pt x="1619415" y="1299137"/>
                  <a:pt x="1630017" y="1169266"/>
                </a:cubicBezTo>
                <a:cubicBezTo>
                  <a:pt x="1640619" y="1039395"/>
                  <a:pt x="1652545" y="886994"/>
                  <a:pt x="1661822" y="763749"/>
                </a:cubicBezTo>
                <a:cubicBezTo>
                  <a:pt x="1671099" y="640504"/>
                  <a:pt x="1679050" y="547738"/>
                  <a:pt x="1685676" y="429794"/>
                </a:cubicBezTo>
                <a:cubicBezTo>
                  <a:pt x="1692302" y="311850"/>
                  <a:pt x="1697603" y="126319"/>
                  <a:pt x="1701579" y="56083"/>
                </a:cubicBezTo>
                <a:cubicBezTo>
                  <a:pt x="1705555" y="-14153"/>
                  <a:pt x="1707542" y="-2889"/>
                  <a:pt x="1709530" y="8375"/>
                </a:cubicBezTo>
              </a:path>
            </a:pathLst>
          </a:custGeom>
          <a:noFill/>
          <a:ln w="22225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04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0648"/>
            <a:ext cx="9144000" cy="5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73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Mocninná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 každé přirozené </a:t>
                </a:r>
                <a:r>
                  <a:rPr lang="cs-CZ" sz="2800" b="1" dirty="0" smtClean="0">
                    <a:solidFill>
                      <a:srgbClr val="FF00FF"/>
                    </a:solidFill>
                    <a:latin typeface="Times New Roman" pitchFamily="18" charset="0"/>
                    <a:cs typeface="Times New Roman" pitchFamily="18" charset="0"/>
                  </a:rPr>
                  <a:t>liché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číslo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tvar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1276" b="-153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199487"/>
            <a:ext cx="3565748" cy="35657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839626" y="1844824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Vlastnosti: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36804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Definiční obor: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876461" y="2891264"/>
                <a:ext cx="25557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𝐷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=R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6461" y="2891264"/>
                <a:ext cx="2555776" cy="523220"/>
              </a:xfrm>
              <a:prstGeom prst="rect">
                <a:avLst/>
              </a:prstGeom>
              <a:blipFill rotWithShape="1">
                <a:blip r:embed="rId4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351146" y="340529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Obor hodnot: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007495" y="3861048"/>
                <a:ext cx="25557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𝐻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=R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7495" y="3861048"/>
                <a:ext cx="2555776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385710" y="438426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Rostoucí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10660" y="501317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Lichá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9058" y="567807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Pros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791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Mocninná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 každé přirozené </a:t>
                </a:r>
                <a:r>
                  <a:rPr lang="cs-CZ" sz="2800" b="1" dirty="0" smtClean="0">
                    <a:solidFill>
                      <a:srgbClr val="FF00FF"/>
                    </a:solidFill>
                    <a:latin typeface="Times New Roman" pitchFamily="18" charset="0"/>
                    <a:cs typeface="Times New Roman" pitchFamily="18" charset="0"/>
                  </a:rPr>
                  <a:t>sudé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číslo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tvar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1276" b="-153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199487"/>
            <a:ext cx="3565748" cy="35657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932040" y="1772816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Vlastnosti: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41776" y="229603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Definiční obor: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740352" y="2296036"/>
                <a:ext cx="14036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𝐷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=R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296036"/>
                <a:ext cx="1403648" cy="523220"/>
              </a:xfrm>
              <a:prstGeom prst="rect">
                <a:avLst/>
              </a:prstGeom>
              <a:blipFill rotWithShape="1">
                <a:blip r:embed="rId4"/>
                <a:stretch>
                  <a:fillRect t="-11765" r="-6957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841776" y="292494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Obor hodnot: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64533" y="3423174"/>
                <a:ext cx="240932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𝐻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8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cs typeface="Times New Roman" pitchFamily="18" charset="0"/>
                            </a:rPr>
                            <m:t>0</m:t>
                          </m:r>
                          <m:r>
                            <a:rPr lang="en-US" sz="2800" b="0" i="1" smtClean="0">
                              <a:latin typeface="Cambria Math"/>
                              <a:cs typeface="Times New Roman" pitchFamily="18" charset="0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en-US" sz="2800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4533" y="3423174"/>
                <a:ext cx="2409328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404250" y="515719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25488" y="5890575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Sud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849524" y="3982361"/>
                <a:ext cx="4042956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Klesající na intervalu </a:t>
                </a:r>
                <a14:m>
                  <m:oMath xmlns:m="http://schemas.openxmlformats.org/officeDocument/2006/math">
                    <m:d>
                      <m:dPr>
                        <m:endChr m:val="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  <m:r>
                          <a:rPr lang="en-US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</m:t>
                        </m:r>
                        <m:d>
                          <m:dPr>
                            <m:begChr m:val=""/>
                            <m:endChr m:val="⟩"/>
                            <m:ctrlPr>
                              <a:rPr lang="en-US" sz="28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sz="28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0</m:t>
                            </m:r>
                          </m:e>
                        </m:d>
                      </m:e>
                    </m:d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9524" y="3982361"/>
                <a:ext cx="4042956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2715" t="-63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94940" y="4936468"/>
                <a:ext cx="4042956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Rostouc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í na intervalu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d>
                          <m:dPr>
                            <m:begChr m:val=""/>
                            <m:ctrlPr>
                              <a:rPr lang="en-US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en-US" sz="28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4940" y="4936468"/>
                <a:ext cx="4042956" cy="954107"/>
              </a:xfrm>
              <a:prstGeom prst="rect">
                <a:avLst/>
              </a:prstGeom>
              <a:blipFill rotWithShape="1">
                <a:blip r:embed="rId7"/>
                <a:stretch>
                  <a:fillRect l="-2715" t="-6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622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911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1826</TotalTime>
  <Words>406</Words>
  <Application>Microsoft Office PowerPoint</Application>
  <PresentationFormat>Předvádění na obrazovce (4:3)</PresentationFormat>
  <Paragraphs>136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MOCNINNÁ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188</cp:revision>
  <dcterms:created xsi:type="dcterms:W3CDTF">2012-06-26T05:52:08Z</dcterms:created>
  <dcterms:modified xsi:type="dcterms:W3CDTF">2013-02-26T13:40:17Z</dcterms:modified>
</cp:coreProperties>
</file>