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4"/>
  </p:notesMasterIdLst>
  <p:sldIdLst>
    <p:sldId id="278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FF00"/>
    <a:srgbClr val="180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286" autoAdjust="0"/>
  </p:normalViewPr>
  <p:slideViewPr>
    <p:cSldViewPr>
      <p:cViewPr>
        <p:scale>
          <a:sx n="70" d="100"/>
          <a:sy n="70" d="100"/>
        </p:scale>
        <p:origin x="-228" y="-9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C76DB-BAC0-4703-94A9-135D07E100E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D27BB-E2FE-42BB-B36B-591869B607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75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103950534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Mocninná funkce – řešené příklady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i k samostudiu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</a:t>
            </a:r>
            <a:r>
              <a:rPr lang="cs-CZ" sz="2800" dirty="0" smtClean="0">
                <a:latin typeface="Arial" charset="0"/>
                <a:cs typeface="Arial" charset="0"/>
              </a:rPr>
              <a:t>Podnikání</a:t>
            </a:r>
            <a:r>
              <a:rPr lang="cs-CZ" sz="2800" dirty="0" smtClean="0">
                <a:latin typeface="Arial" charset="0"/>
                <a:cs typeface="Arial" charset="0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obsahuje sadu řešených příkladů zaměřených na mocninné funkce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1 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Na obrázku je graf funkce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4</m:t>
                        </m:r>
                      </m:sup>
                    </m:sSup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+3</m:t>
                    </m:r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  <a:blipFill rotWithShape="1">
                <a:blip r:embed="rId2"/>
                <a:stretch>
                  <a:fillRect l="-1573" t="-40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500" y="1196752"/>
            <a:ext cx="4464496" cy="446449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9084" y="1196752"/>
            <a:ext cx="374287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Určete</a:t>
            </a:r>
          </a:p>
          <a:p>
            <a:pPr marL="514350" lvl="0" indent="-514350">
              <a:spcBef>
                <a:spcPct val="0"/>
              </a:spcBef>
              <a:buFont typeface="+mj-lt"/>
              <a:buAutoNum type="alphaLcParenR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Definiční obor</a:t>
            </a:r>
          </a:p>
          <a:p>
            <a:pPr marL="514350" lvl="0" indent="-514350">
              <a:spcBef>
                <a:spcPct val="0"/>
              </a:spcBef>
              <a:buFont typeface="+mj-lt"/>
              <a:buAutoNum type="alphaLcParenR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Obor hodnot</a:t>
            </a:r>
          </a:p>
          <a:p>
            <a:pPr marL="514350" lvl="0" indent="-514350">
              <a:spcBef>
                <a:spcPct val="0"/>
              </a:spcBef>
              <a:buFont typeface="+mj-lt"/>
              <a:buAutoNum type="alphaLcParenR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Zda je funkce sudá nebo lichá</a:t>
            </a:r>
          </a:p>
          <a:p>
            <a:pPr marL="514350" lvl="0" indent="-514350">
              <a:spcBef>
                <a:spcPct val="0"/>
              </a:spcBef>
              <a:buFont typeface="+mj-lt"/>
              <a:buAutoNum type="alphaLcParenR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Intervaly, na kterých je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funkce rostoucí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klesající</a:t>
            </a:r>
          </a:p>
          <a:p>
            <a:pPr marL="514350" lvl="0" indent="-514350">
              <a:spcBef>
                <a:spcPct val="0"/>
              </a:spcBef>
              <a:buFont typeface="+mj-lt"/>
              <a:buAutoNum type="alphaLcParenR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Zda je funkce prostá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1 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Na obrázku je graf funkce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4</m:t>
                        </m:r>
                      </m:sup>
                    </m:sSup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+3</m:t>
                    </m:r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  <a:blipFill rotWithShape="1">
                <a:blip r:embed="rId2"/>
                <a:stretch>
                  <a:fillRect l="-1573" t="-40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8548" y="1196752"/>
            <a:ext cx="4032448" cy="40324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9084" y="1196752"/>
            <a:ext cx="3742875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Určete</a:t>
            </a:r>
          </a:p>
          <a:p>
            <a:pPr marL="514350" lvl="0" indent="-514350">
              <a:spcBef>
                <a:spcPct val="0"/>
              </a:spcBef>
              <a:buFont typeface="+mj-lt"/>
              <a:buAutoNum type="alphaLcParenR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Definiční obor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5536" y="2348880"/>
                <a:ext cx="4320480" cy="16619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Definiční obor = všechna čísla, která můžeme dosadit za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348880"/>
                <a:ext cx="4320480" cy="1661993"/>
              </a:xfrm>
              <a:prstGeom prst="rect">
                <a:avLst/>
              </a:prstGeom>
              <a:blipFill rotWithShape="1">
                <a:blip r:embed="rId4"/>
                <a:stretch>
                  <a:fillRect l="-2962" t="-3663" r="-2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0099" y="4010873"/>
                <a:ext cx="432048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</a:rPr>
                        <m:t>𝐷</m:t>
                      </m:r>
                      <m:d>
                        <m:dPr>
                          <m:ctrlPr>
                            <a:rPr lang="cs-CZ" sz="3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600" b="0" i="1" smtClean="0">
                              <a:latin typeface="Cambria Math"/>
                            </a:rPr>
                            <m:t>𝑓</m:t>
                          </m:r>
                        </m:e>
                      </m:d>
                      <m:r>
                        <a:rPr lang="cs-CZ" sz="3600" b="0" i="1" smtClean="0">
                          <a:latin typeface="Cambria Math"/>
                        </a:rPr>
                        <m:t>=</m:t>
                      </m:r>
                      <m:r>
                        <a:rPr lang="cs-CZ" sz="3600" b="0" i="1" smtClean="0">
                          <a:latin typeface="Cambria Math"/>
                        </a:rPr>
                        <m:t>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099" y="4010873"/>
                <a:ext cx="4320480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4865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1 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Na obrázku je graf funkce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4</m:t>
                        </m:r>
                      </m:sup>
                    </m:sSup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+3</m:t>
                    </m:r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  <a:blipFill rotWithShape="1">
                <a:blip r:embed="rId2"/>
                <a:stretch>
                  <a:fillRect l="-1573" t="-40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8548" y="1196752"/>
            <a:ext cx="4032448" cy="40324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9084" y="1196752"/>
            <a:ext cx="3742875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Určete</a:t>
            </a:r>
          </a:p>
          <a:p>
            <a:pPr marL="514350" lvl="0" indent="-514350">
              <a:spcBef>
                <a:spcPct val="0"/>
              </a:spcBef>
              <a:buFont typeface="+mj-lt"/>
              <a:buAutoNum type="alphaLcParenR" startAt="2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Obor hodnot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5536" y="2348880"/>
                <a:ext cx="4320480" cy="16619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Obor hodnot = všechny funkční hodnoty, tzn. všechna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𝑦</m:t>
                    </m:r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348880"/>
                <a:ext cx="4320480" cy="1661993"/>
              </a:xfrm>
              <a:prstGeom prst="rect">
                <a:avLst/>
              </a:prstGeom>
              <a:blipFill rotWithShape="1">
                <a:blip r:embed="rId4"/>
                <a:stretch>
                  <a:fillRect l="-2962" t="-36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0099" y="4010873"/>
                <a:ext cx="432048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</a:rPr>
                        <m:t>𝐻</m:t>
                      </m:r>
                      <m:d>
                        <m:dPr>
                          <m:ctrlPr>
                            <a:rPr lang="cs-CZ" sz="3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600" b="0" i="1" smtClean="0">
                              <a:latin typeface="Cambria Math"/>
                            </a:rPr>
                            <m:t>𝑓</m:t>
                          </m:r>
                        </m:e>
                      </m:d>
                      <m:r>
                        <a:rPr lang="cs-CZ" sz="36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3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600" b="0" i="1" smtClean="0">
                              <a:latin typeface="Cambria Math"/>
                            </a:rPr>
                            <m:t>3</m:t>
                          </m:r>
                          <m:r>
                            <a:rPr lang="en-US" sz="3600" b="0" i="1" smtClean="0">
                              <a:latin typeface="Cambria Math"/>
                            </a:rPr>
                            <m:t>; </m:t>
                          </m:r>
                          <m:d>
                            <m:dPr>
                              <m:begChr m:val=""/>
                              <m:ctrlPr>
                                <a:rPr lang="en-US" sz="36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US" sz="3600" b="0" i="1" smtClean="0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099" y="4010873"/>
                <a:ext cx="4320480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3231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1 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Na obrázku je graf funkce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4</m:t>
                        </m:r>
                      </m:sup>
                    </m:sSup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+3</m:t>
                    </m:r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  <a:blipFill rotWithShape="1">
                <a:blip r:embed="rId2"/>
                <a:stretch>
                  <a:fillRect l="-1573" t="-40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8548" y="1196752"/>
            <a:ext cx="4032448" cy="40324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9084" y="1196752"/>
            <a:ext cx="374287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Určete</a:t>
            </a:r>
          </a:p>
          <a:p>
            <a:pPr marL="514350" lvl="0" indent="-514350">
              <a:spcBef>
                <a:spcPct val="0"/>
              </a:spcBef>
              <a:buFont typeface="+mj-lt"/>
              <a:buAutoNum type="alphaLcParenR" startAt="3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Zda je funkce lichá či sudá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858745"/>
            <a:ext cx="432048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Lichá funkce – je souměrná podle počátku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95536" y="4089851"/>
                <a:ext cx="4320480" cy="12311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Sudá funkce – je souměrná podle osy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𝑦</m:t>
                    </m:r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89851"/>
                <a:ext cx="4320480" cy="1231106"/>
              </a:xfrm>
              <a:prstGeom prst="rect">
                <a:avLst/>
              </a:prstGeom>
              <a:blipFill rotWithShape="1">
                <a:blip r:embed="rId4"/>
                <a:stretch>
                  <a:fillRect l="-2962" t="-49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395536" y="5589240"/>
            <a:ext cx="432048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Funkce je sudá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4504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1 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Na obrázku je graf funkce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4</m:t>
                        </m:r>
                      </m:sup>
                    </m:sSup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+3</m:t>
                    </m:r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  <a:blipFill rotWithShape="1">
                <a:blip r:embed="rId2"/>
                <a:stretch>
                  <a:fillRect l="-1573" t="-40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8548" y="1196752"/>
            <a:ext cx="4032448" cy="40324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9084" y="1196752"/>
            <a:ext cx="3742875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Určete</a:t>
            </a:r>
          </a:p>
          <a:p>
            <a:pPr marL="514350" lvl="0" indent="-514350">
              <a:spcBef>
                <a:spcPct val="0"/>
              </a:spcBef>
              <a:buFont typeface="+mj-lt"/>
              <a:buAutoNum type="alphaLcParenR" startAt="4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Intervaly, na kterých je funkce rostoucí a klesající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2513" y="3212976"/>
                <a:ext cx="4320480" cy="12311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Funkce je klesající na intervalu </a:t>
                </a:r>
                <a14:m>
                  <m:oMath xmlns:m="http://schemas.openxmlformats.org/officeDocument/2006/math">
                    <m:d>
                      <m:dPr>
                        <m:endChr m:val="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</m:t>
                        </m:r>
                        <m:r>
                          <a:rPr lang="en-US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; </m:t>
                        </m:r>
                        <m:d>
                          <m:dPr>
                            <m:begChr m:val=""/>
                            <m:endChr m:val="⟩"/>
                            <m:ctrlPr>
                              <a:rPr lang="en-US" sz="28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sz="28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0</m:t>
                            </m:r>
                          </m:e>
                        </m:d>
                      </m:e>
                    </m:d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513" y="3212976"/>
                <a:ext cx="4320480" cy="1231106"/>
              </a:xfrm>
              <a:prstGeom prst="rect">
                <a:avLst/>
              </a:prstGeom>
              <a:blipFill rotWithShape="1">
                <a:blip r:embed="rId4"/>
                <a:stretch>
                  <a:fillRect l="-2966" t="-49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95536" y="4613647"/>
                <a:ext cx="4320480" cy="12311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Funkce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je rostoucí na intervalu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d>
                          <m:dPr>
                            <m:begChr m:val=""/>
                            <m:ctrlPr>
                              <a:rPr lang="en-US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sz="28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613647"/>
                <a:ext cx="4320480" cy="1231106"/>
              </a:xfrm>
              <a:prstGeom prst="rect">
                <a:avLst/>
              </a:prstGeom>
              <a:blipFill rotWithShape="1">
                <a:blip r:embed="rId5"/>
                <a:stretch>
                  <a:fillRect l="-2962" t="-49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279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1 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Na obrázku je graf funkce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4</m:t>
                        </m:r>
                      </m:sup>
                    </m:sSup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+3</m:t>
                    </m:r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  <a:blipFill rotWithShape="1">
                <a:blip r:embed="rId2"/>
                <a:stretch>
                  <a:fillRect l="-1573" t="-40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8548" y="1196752"/>
            <a:ext cx="4032448" cy="40324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9084" y="1196752"/>
            <a:ext cx="3742875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Určete</a:t>
            </a:r>
          </a:p>
          <a:p>
            <a:pPr marL="514350" lvl="0" indent="-514350">
              <a:spcBef>
                <a:spcPct val="0"/>
              </a:spcBef>
              <a:buFont typeface="+mj-lt"/>
              <a:buAutoNum type="alphaLcParenR" startAt="5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Zda je funkce prostá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275194"/>
            <a:ext cx="432048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Funkce je prostá, pokud je každému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přiřazeno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jedinečné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 Nemůže se stát, že by pro dvě různá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byla stejná funkční hodnota.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445224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Našel jsem dvě x, kterým je přirazeno stejné y. Funkce není prostá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5220072" y="1988840"/>
            <a:ext cx="3168352" cy="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6228184" y="1952836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380312" y="1952836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stCxn id="10" idx="4"/>
          </p:cNvCxnSpPr>
          <p:nvPr/>
        </p:nvCxnSpPr>
        <p:spPr>
          <a:xfrm>
            <a:off x="6264188" y="2024844"/>
            <a:ext cx="36004" cy="2774118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416201" y="2030848"/>
            <a:ext cx="36004" cy="2774118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6264188" y="4781200"/>
            <a:ext cx="108012" cy="8415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398314" y="4781200"/>
            <a:ext cx="108012" cy="8415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549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25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250"/>
                            </p:stCondLst>
                            <p:childTnLst>
                              <p:par>
                                <p:cTn id="3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 animBg="1"/>
      <p:bldP spid="11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2 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Rozhodněte, zda body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𝐴</m:t>
                    </m:r>
                    <m:r>
                      <a:rPr lang="en-US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3;</m:t>
                        </m:r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10</m:t>
                        </m:r>
                      </m:e>
                    </m:d>
                    <m:r>
                      <a:rPr lang="en-US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 </m:t>
                    </m:r>
                    <m:r>
                      <a:rPr lang="en-US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𝐵</m:t>
                    </m:r>
                    <m:r>
                      <a:rPr lang="en-US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−2;7</m:t>
                        </m:r>
                      </m:e>
                    </m:d>
                  </m:oMath>
                </a14:m>
                <a:r>
                  <a:rPr kumimoji="0" lang="en-US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le</a:t>
                </a:r>
                <a:r>
                  <a:rPr kumimoji="0" lang="cs-CZ" sz="2800" i="0" u="none" strike="noStrike" kern="1200" cap="none" spc="0" normalizeH="0" baseline="0" noProof="0" dirty="0" err="1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ží</a:t>
                </a:r>
                <a:r>
                  <a:rPr kumimoji="0" lang="cs-CZ" sz="280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na grafu funkce </a:t>
                </a:r>
                <a14:m>
                  <m:oMath xmlns:m="http://schemas.openxmlformats.org/officeDocument/2006/math">
                    <m:r>
                      <a:rPr kumimoji="0" lang="cs-CZ" sz="2800" b="0" i="1" u="none" strike="noStrike" kern="1200" cap="none" spc="0" normalizeH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kumimoji="0" lang="cs-CZ" sz="2800" b="0" i="1" u="none" strike="noStrike" kern="1200" cap="none" spc="0" normalizeH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kumimoji="0" lang="cs-CZ" sz="2800" b="0" i="1" u="none" strike="noStrike" kern="1200" cap="none" spc="0" normalizeH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kumimoji="0" lang="cs-CZ" sz="2800" b="0" i="1" u="none" strike="noStrike" kern="1200" cap="none" spc="0" normalizeH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kumimoji="0" lang="cs-CZ" sz="2800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kumimoji="0" lang="cs-CZ" sz="2800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kumimoji="0" lang="cs-CZ" sz="2800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kumimoji="0" lang="cs-CZ" sz="2800" b="0" i="1" u="none" strike="noStrike" kern="1200" cap="none" spc="0" normalizeH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+1</m:t>
                    </m:r>
                  </m:oMath>
                </a14:m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  <a:blipFill rotWithShape="1">
                <a:blip r:embed="rId2"/>
                <a:stretch>
                  <a:fillRect l="-1573" t="-4032" r="-749" b="-20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275194"/>
            <a:ext cx="830160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Aby bod ležel na grafu funkce, musí jeho souřadnice splňovat rovnici funkce.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90505" y="3356992"/>
                <a:ext cx="196701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𝐴</m:t>
                      </m:r>
                      <m:r>
                        <a:rPr lang="en-US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US" sz="2800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en-US" sz="280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  <m:r>
                            <a:rPr lang="en-US" sz="2800" i="1">
                              <a:latin typeface="Cambria Math"/>
                              <a:cs typeface="Times New Roman" pitchFamily="18" charset="0"/>
                            </a:rPr>
                            <m:t>;</m:t>
                          </m:r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10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505" y="3356992"/>
                <a:ext cx="1967013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611560" y="4005064"/>
                <a:ext cx="231390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+1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005064"/>
                <a:ext cx="231390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757565" y="4663713"/>
                <a:ext cx="2131161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10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+1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565" y="4663713"/>
                <a:ext cx="213116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794302" y="5327438"/>
                <a:ext cx="1536767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0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10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302" y="5327438"/>
                <a:ext cx="153676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455495" y="5857190"/>
            <a:ext cx="400849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Bod A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leží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na grafu funkce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4582344" y="3284984"/>
            <a:ext cx="0" cy="331236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4913541" y="2890747"/>
                <a:ext cx="1818831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dirty="0" smtClean="0">
                    <a:cs typeface="Times New Roman" pitchFamily="18" charset="0"/>
                  </a:rPr>
                  <a:t>B</a:t>
                </a:r>
                <a14:m>
                  <m:oMath xmlns:m="http://schemas.openxmlformats.org/officeDocument/2006/math">
                    <m:r>
                      <a:rPr lang="en-US" sz="2800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B050"/>
                            </a:solidFill>
                            <a:latin typeface="Cambria Math"/>
                            <a:cs typeface="Times New Roman" pitchFamily="18" charset="0"/>
                          </a:rPr>
                          <m:t>−2</m:t>
                        </m:r>
                        <m:r>
                          <a:rPr lang="en-US" sz="2800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7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3541" y="2890747"/>
                <a:ext cx="1818831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6711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4913541" y="3455371"/>
                <a:ext cx="231390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+1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3541" y="3455371"/>
                <a:ext cx="2313903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5276589" y="4077072"/>
                <a:ext cx="2498120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7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+1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6589" y="4077072"/>
                <a:ext cx="2498120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5276589" y="4679558"/>
                <a:ext cx="113922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7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5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6589" y="4679558"/>
                <a:ext cx="1139223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4897030" y="5872867"/>
            <a:ext cx="400849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Bod B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neleží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na grafu funkce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5276589" y="5327438"/>
                <a:ext cx="113922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7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≠</m:t>
                      </m:r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5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6589" y="5327438"/>
                <a:ext cx="1139223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4737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12" grpId="0"/>
      <p:bldP spid="17" grpId="0"/>
      <p:bldP spid="18" grpId="0"/>
      <p:bldP spid="19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</a:t>
                </a:r>
                <a:r>
                  <a:rPr lang="cs-CZ" sz="2800" dirty="0">
                    <a:latin typeface="Times New Roman" pitchFamily="18" charset="0"/>
                    <a:ea typeface="+mj-ea"/>
                    <a:cs typeface="Times New Roman" pitchFamily="18" charset="0"/>
                  </a:rPr>
                  <a:t>3</a:t>
                </a:r>
                <a:endParaRPr lang="cs-CZ" sz="2800" noProof="0" dirty="0" smtClean="0">
                  <a:solidFill>
                    <a:schemeClr val="tx1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Doplňte souřadnice bodů tak, aby ležely na grafu funkce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−2</m:t>
                    </m:r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14:m>
                  <m:oMath xmlns:m="http://schemas.openxmlformats.org/officeDocument/2006/math"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𝐴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kumimoji="0" lang="en-US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kumimoji="0" lang="en-US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−2; </m:t>
                        </m:r>
                        <m:r>
                          <a:rPr kumimoji="0" lang="en-US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𝑦</m:t>
                        </m:r>
                      </m:e>
                    </m:d>
                    <m:r>
                      <a:rPr kumimoji="0" lang="en-US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 </m:t>
                    </m:r>
                    <m:r>
                      <a:rPr kumimoji="0" lang="en-US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𝐵</m:t>
                    </m:r>
                    <m:r>
                      <a:rPr kumimoji="0" lang="en-US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=[</m:t>
                    </m:r>
                    <m:r>
                      <a:rPr kumimoji="0" lang="en-US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kumimoji="0" lang="en-US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; −3]</m:t>
                    </m:r>
                  </m:oMath>
                </a14:m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  <a:blipFill rotWithShape="1">
                <a:blip r:embed="rId2"/>
                <a:stretch>
                  <a:fillRect l="-1573" t="-4032" b="-20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5536" y="1844824"/>
                <a:ext cx="8301608" cy="16619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Aby bod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/>
                        <a:cs typeface="Times New Roman" pitchFamily="18" charset="0"/>
                      </a:rPr>
                      <m:t>𝐴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ležel na grafu funkce, musí jeho souřadnice splňovat rovnici funkce.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en-US" sz="2800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en-US" sz="2800" i="1" dirty="0" err="1" smtClean="0">
                        <a:latin typeface="Cambria Math"/>
                        <a:cs typeface="Times New Roman" pitchFamily="18" charset="0"/>
                      </a:rPr>
                      <m:t>𝑜𝑣𝑜𝑢</m:t>
                    </m:r>
                  </m:oMath>
                </a14:m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en-US" sz="2800" dirty="0" err="1" smtClean="0">
                    <a:latin typeface="Times New Roman" pitchFamily="18" charset="0"/>
                    <a:cs typeface="Times New Roman" pitchFamily="18" charset="0"/>
                  </a:rPr>
                  <a:t>sou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řadnici známe, dopočítáme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800" i="1" dirty="0" err="1" smtClean="0">
                        <a:latin typeface="Cambria Math"/>
                        <a:cs typeface="Times New Roman" pitchFamily="18" charset="0"/>
                      </a:rPr>
                      <m:t>𝑜𝑣𝑜𝑢</m:t>
                    </m:r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44824"/>
                <a:ext cx="8301608" cy="1661993"/>
              </a:xfrm>
              <a:prstGeom prst="rect">
                <a:avLst/>
              </a:prstGeom>
              <a:blipFill rotWithShape="1">
                <a:blip r:embed="rId3"/>
                <a:stretch>
                  <a:fillRect l="-1542" t="-3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90505" y="3356992"/>
                <a:ext cx="2043701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𝐴</m:t>
                      </m:r>
                      <m:r>
                        <a:rPr lang="en-US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US" sz="2800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−2</m:t>
                          </m:r>
                          <m:r>
                            <a:rPr lang="en-US" sz="2800" i="1">
                              <a:latin typeface="Cambria Math"/>
                              <a:cs typeface="Times New Roman" pitchFamily="18" charset="0"/>
                            </a:rPr>
                            <m:t>;</m:t>
                          </m:r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505" y="3356992"/>
                <a:ext cx="2043701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611560" y="4005064"/>
                <a:ext cx="231390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−2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005064"/>
                <a:ext cx="2313903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899592" y="4663713"/>
                <a:ext cx="2505879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−2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4663713"/>
                <a:ext cx="250587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899592" y="5327438"/>
                <a:ext cx="2015295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y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−8−2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5327438"/>
                <a:ext cx="2015295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879510" y="6003058"/>
                <a:ext cx="158806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y</m:t>
                      </m:r>
                      <m:r>
                        <a:rPr lang="cs-CZ" sz="28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−10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9510" y="6003058"/>
                <a:ext cx="1588063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83245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12" grpId="0"/>
      <p:bldP spid="17" grpId="0"/>
      <p:bldP spid="18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</a:t>
                </a:r>
                <a:r>
                  <a:rPr lang="cs-CZ" sz="2800" dirty="0">
                    <a:latin typeface="Times New Roman" pitchFamily="18" charset="0"/>
                    <a:ea typeface="+mj-ea"/>
                    <a:cs typeface="Times New Roman" pitchFamily="18" charset="0"/>
                  </a:rPr>
                  <a:t>3</a:t>
                </a:r>
                <a:endParaRPr lang="cs-CZ" sz="2800" noProof="0" dirty="0" smtClean="0">
                  <a:solidFill>
                    <a:schemeClr val="tx1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Doplňte souřadnice bodů tak, aby ležely na grafu funkce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−2</m:t>
                    </m:r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14:m>
                  <m:oMath xmlns:m="http://schemas.openxmlformats.org/officeDocument/2006/math"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𝐴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kumimoji="0" lang="en-US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kumimoji="0" lang="en-US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−2; </m:t>
                        </m:r>
                        <m:r>
                          <a:rPr kumimoji="0" lang="en-US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𝑦</m:t>
                        </m:r>
                      </m:e>
                    </m:d>
                    <m:r>
                      <a:rPr kumimoji="0" lang="en-US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 </m:t>
                    </m:r>
                    <m:r>
                      <a:rPr kumimoji="0" lang="en-US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𝐵</m:t>
                    </m:r>
                    <m:r>
                      <a:rPr kumimoji="0" lang="en-US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=[</m:t>
                    </m:r>
                    <m:r>
                      <a:rPr kumimoji="0" lang="en-US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kumimoji="0" lang="en-US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; −3]</m:t>
                    </m:r>
                  </m:oMath>
                </a14:m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136904" cy="1512168"/>
              </a:xfrm>
              <a:prstGeom prst="rect">
                <a:avLst/>
              </a:prstGeom>
              <a:blipFill rotWithShape="1">
                <a:blip r:embed="rId2"/>
                <a:stretch>
                  <a:fillRect l="-1573" t="-4032" b="-20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5536" y="1844824"/>
                <a:ext cx="8301608" cy="16619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Aby bod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ležel na grafu funkce, musí jeho souřadnice splňovat rovnici funkce.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en-US" sz="2800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en-US" sz="2800" i="1" dirty="0" err="1" smtClean="0">
                        <a:latin typeface="Cambria Math"/>
                        <a:cs typeface="Times New Roman" pitchFamily="18" charset="0"/>
                      </a:rPr>
                      <m:t>𝑜𝑣𝑜𝑢</m:t>
                    </m:r>
                  </m:oMath>
                </a14:m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en-US" sz="2800" dirty="0" err="1" smtClean="0">
                    <a:latin typeface="Times New Roman" pitchFamily="18" charset="0"/>
                    <a:cs typeface="Times New Roman" pitchFamily="18" charset="0"/>
                  </a:rPr>
                  <a:t>sou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řadnici známe, dopočítáme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  <a:cs typeface="Times New Roman" pitchFamily="18" charset="0"/>
                      </a:rPr>
                      <m:t>x</m:t>
                    </m:r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800" i="1" dirty="0" err="1" smtClean="0">
                        <a:latin typeface="Cambria Math"/>
                        <a:cs typeface="Times New Roman" pitchFamily="18" charset="0"/>
                      </a:rPr>
                      <m:t>𝑜𝑣𝑜𝑢</m:t>
                    </m:r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44824"/>
                <a:ext cx="8301608" cy="1661993"/>
              </a:xfrm>
              <a:prstGeom prst="rect">
                <a:avLst/>
              </a:prstGeom>
              <a:blipFill rotWithShape="1">
                <a:blip r:embed="rId3"/>
                <a:stretch>
                  <a:fillRect l="-1542" t="-3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90505" y="3356992"/>
                <a:ext cx="1586525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dirty="0" smtClean="0">
                    <a:cs typeface="Times New Roman" pitchFamily="18" charset="0"/>
                  </a:rPr>
                  <a:t>B</a:t>
                </a:r>
                <a14:m>
                  <m:oMath xmlns:m="http://schemas.openxmlformats.org/officeDocument/2006/math">
                    <m:r>
                      <a:rPr lang="en-US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rgbClr val="00B050"/>
                            </a:solidFill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en-US" sz="2400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−3</m:t>
                        </m:r>
                      </m:e>
                    </m:d>
                  </m:oMath>
                </a14:m>
                <a:endParaRPr lang="cs-CZ" sz="1600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505" y="3356992"/>
                <a:ext cx="1586525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5747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611560" y="3861048"/>
                <a:ext cx="2009460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r>
                        <a:rPr lang="cs-CZ" sz="2400" i="1" smtClean="0"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40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−2</m:t>
                      </m:r>
                    </m:oMath>
                  </m:oMathPara>
                </a14:m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861048"/>
                <a:ext cx="2009460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8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712310" y="4421773"/>
                <a:ext cx="1919821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−3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−2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310" y="4421773"/>
                <a:ext cx="1919821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753642" y="5025431"/>
                <a:ext cx="1383840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−1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3642" y="5025431"/>
                <a:ext cx="1383840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2574580" y="4396517"/>
                <a:ext cx="1195536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/+2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4580" y="4396517"/>
                <a:ext cx="1195536" cy="461665"/>
              </a:xfrm>
              <a:prstGeom prst="rect">
                <a:avLst/>
              </a:prstGeom>
              <a:blipFill rotWithShape="1">
                <a:blip r:embed="rId8"/>
                <a:stretch>
                  <a:fillRect b="-18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2344438" y="4977981"/>
                <a:ext cx="1195536" cy="55656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/</m:t>
                      </m:r>
                      <m:rad>
                        <m:rad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radPr>
                        <m:deg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deg>
                        <m:e/>
                      </m:rad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4438" y="4977981"/>
                <a:ext cx="1195536" cy="55656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548630" y="5540993"/>
                <a:ext cx="1470274" cy="50520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radPr>
                        <m:deg>
                          <m: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deg>
                        <m:e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−1</m:t>
                          </m:r>
                        </m:e>
                      </m:rad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30" y="5540993"/>
                <a:ext cx="1470274" cy="50520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753642" y="6093295"/>
                <a:ext cx="1233736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−1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3642" y="6093295"/>
                <a:ext cx="1233736" cy="46166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8128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12" grpId="0"/>
      <p:bldP spid="17" grpId="0"/>
      <p:bldP spid="18" grpId="0"/>
      <p:bldP spid="9" grpId="0"/>
      <p:bldP spid="10" grpId="0"/>
      <p:bldP spid="11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7749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2090</TotalTime>
  <Words>683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217</cp:revision>
  <dcterms:created xsi:type="dcterms:W3CDTF">2012-06-26T05:52:08Z</dcterms:created>
  <dcterms:modified xsi:type="dcterms:W3CDTF">2013-02-26T13:44:07Z</dcterms:modified>
</cp:coreProperties>
</file>