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0" r:id="rId1"/>
  </p:sldMasterIdLst>
  <p:notesMasterIdLst>
    <p:notesMasterId r:id="rId12"/>
  </p:notesMasterIdLst>
  <p:sldIdLst>
    <p:sldId id="278" r:id="rId2"/>
    <p:sldId id="277" r:id="rId3"/>
    <p:sldId id="280" r:id="rId4"/>
    <p:sldId id="290" r:id="rId5"/>
    <p:sldId id="292" r:id="rId6"/>
    <p:sldId id="293" r:id="rId7"/>
    <p:sldId id="294" r:id="rId8"/>
    <p:sldId id="287" r:id="rId9"/>
    <p:sldId id="295" r:id="rId10"/>
    <p:sldId id="29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00FF"/>
    <a:srgbClr val="1804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9D7B26C5-4107-4FEC-AEDC-1716B250A1EF}" styleName="Styl Světlá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8286" autoAdjust="0"/>
  </p:normalViewPr>
  <p:slideViewPr>
    <p:cSldViewPr>
      <p:cViewPr>
        <p:scale>
          <a:sx n="70" d="100"/>
          <a:sy n="70" d="100"/>
        </p:scale>
        <p:origin x="-228" y="-9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7C76DB-BAC0-4703-94A9-135D07E100E2}" type="datetimeFigureOut">
              <a:rPr lang="cs-CZ" smtClean="0"/>
              <a:t>26.2.2013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DD27BB-E2FE-42BB-B36B-591869B607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37582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E23BC-72DA-4AA4-9109-837D17CB503D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0.png"/><Relationship Id="rId4" Type="http://schemas.openxmlformats.org/officeDocument/2006/relationships/image" Target="../media/image13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19.png"/><Relationship Id="rId4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220.png"/><Relationship Id="rId7" Type="http://schemas.openxmlformats.org/officeDocument/2006/relationships/image" Target="../media/image37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9.png"/><Relationship Id="rId3" Type="http://schemas.openxmlformats.org/officeDocument/2006/relationships/image" Target="../media/image40.png"/><Relationship Id="rId7" Type="http://schemas.openxmlformats.org/officeDocument/2006/relationships/image" Target="../media/image43.png"/><Relationship Id="rId12" Type="http://schemas.openxmlformats.org/officeDocument/2006/relationships/image" Target="../media/image48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11" Type="http://schemas.openxmlformats.org/officeDocument/2006/relationships/image" Target="../media/image47.png"/><Relationship Id="rId5" Type="http://schemas.openxmlformats.org/officeDocument/2006/relationships/image" Target="../media/image35.png"/><Relationship Id="rId10" Type="http://schemas.openxmlformats.org/officeDocument/2006/relationships/image" Target="../media/image46.png"/><Relationship Id="rId4" Type="http://schemas.openxmlformats.org/officeDocument/2006/relationships/image" Target="../media/image41.png"/><Relationship Id="rId9" Type="http://schemas.openxmlformats.org/officeDocument/2006/relationships/image" Target="../media/image4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0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graphicFrame>
        <p:nvGraphicFramePr>
          <p:cNvPr id="2078" name="Group 30"/>
          <p:cNvGraphicFramePr>
            <a:graphicFrameLocks noGrp="1"/>
          </p:cNvGraphicFramePr>
          <p:nvPr>
            <p:ph type="tbl" idx="4294967295"/>
            <p:extLst>
              <p:ext uri="{D42A27DB-BD31-4B8C-83A1-F6EECF244321}">
                <p14:modId xmlns:p14="http://schemas.microsoft.com/office/powerpoint/2010/main" val="1306357381"/>
              </p:ext>
            </p:extLst>
          </p:nvPr>
        </p:nvGraphicFramePr>
        <p:xfrm>
          <a:off x="928662" y="1214422"/>
          <a:ext cx="7278502" cy="4352926"/>
        </p:xfrm>
        <a:graphic>
          <a:graphicData uri="http://schemas.openxmlformats.org/drawingml/2006/table">
            <a:tbl>
              <a:tblPr/>
              <a:tblGrid>
                <a:gridCol w="2345446"/>
                <a:gridCol w="4933056"/>
              </a:tblGrid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 Uherský Brod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Tomáš </a:t>
                      </a:r>
                      <a:r>
                        <a:rPr kumimoji="0" lang="cs-CZ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Rachůnek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3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(DUMu):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Lomená funkce – řešené příklady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18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Tematická oblast:</a:t>
                      </a:r>
                      <a:endParaRPr kumimoji="0" lang="cs-CZ" sz="2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Funkce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Ročník:</a:t>
                      </a:r>
                      <a:endParaRPr kumimoji="0" lang="cs-CZ" sz="2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Prosinec 2012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74" name="Picture 30" descr="logolinkI_ba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188" y="0"/>
            <a:ext cx="3744912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5" name="Text Box 43"/>
          <p:cNvSpPr txBox="1">
            <a:spLocks noChangeArrowheads="1"/>
          </p:cNvSpPr>
          <p:nvPr/>
        </p:nvSpPr>
        <p:spPr bwMode="auto">
          <a:xfrm>
            <a:off x="468313" y="5877272"/>
            <a:ext cx="83486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i="1"/>
              <a:t>Uvedení autoři, není-li uvedeno jinak, jsou autory tohoto výukového materiálu a všech jeho částí. Tento projekt je spolufinancován ESF a státním rozpočtem ČR.</a:t>
            </a:r>
          </a:p>
        </p:txBody>
      </p:sp>
    </p:spTree>
    <p:extLst>
      <p:ext uri="{BB962C8B-B14F-4D97-AF65-F5344CB8AC3E}">
        <p14:creationId xmlns:p14="http://schemas.microsoft.com/office/powerpoint/2010/main" val="3815486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ANOTACE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cs-CZ" sz="2800" dirty="0" smtClean="0">
                <a:latin typeface="Arial" charset="0"/>
                <a:cs typeface="Arial" charset="0"/>
              </a:rPr>
              <a:t>Záměrem této sady výukových materiálů s názvem </a:t>
            </a:r>
            <a:r>
              <a:rPr lang="cs-CZ" sz="2800" u="sng" dirty="0" smtClean="0">
                <a:latin typeface="Arial" charset="0"/>
                <a:cs typeface="Arial" charset="0"/>
              </a:rPr>
              <a:t>Funkce</a:t>
            </a:r>
            <a:r>
              <a:rPr lang="cs-CZ" sz="2800" dirty="0" smtClean="0">
                <a:latin typeface="Arial" charset="0"/>
                <a:cs typeface="Arial" charset="0"/>
              </a:rPr>
              <a:t> je seznámit žáky s různými typy funkcí. Sada je vhodná pro přímou výuku i k samostudiu</a:t>
            </a:r>
          </a:p>
          <a:p>
            <a:pPr algn="just">
              <a:lnSpc>
                <a:spcPct val="90000"/>
              </a:lnSpc>
            </a:pPr>
            <a:r>
              <a:rPr lang="cs-CZ" sz="2800" dirty="0" smtClean="0">
                <a:latin typeface="Arial" charset="0"/>
                <a:cs typeface="Arial" charset="0"/>
              </a:rPr>
              <a:t>Jednotlivé </a:t>
            </a:r>
            <a:r>
              <a:rPr lang="cs-CZ" sz="2800" dirty="0" err="1" smtClean="0">
                <a:latin typeface="Arial" charset="0"/>
                <a:cs typeface="Arial" charset="0"/>
              </a:rPr>
              <a:t>DUMy</a:t>
            </a:r>
            <a:r>
              <a:rPr lang="cs-CZ" sz="2800" dirty="0" smtClean="0">
                <a:latin typeface="Arial" charset="0"/>
                <a:cs typeface="Arial" charset="0"/>
              </a:rPr>
              <a:t> jsou určeny pro žáky 1. ročníku nástavbového studia oboru podnikání. </a:t>
            </a:r>
          </a:p>
          <a:p>
            <a:pPr algn="just">
              <a:lnSpc>
                <a:spcPct val="90000"/>
              </a:lnSpc>
            </a:pPr>
            <a:r>
              <a:rPr lang="cs-CZ" sz="2800" dirty="0" smtClean="0">
                <a:latin typeface="Arial" charset="0"/>
                <a:cs typeface="Arial" charset="0"/>
              </a:rPr>
              <a:t>Tato prezentace obsahuje sadu řešených příkladů zaměřených na lomené funkce</a:t>
            </a:r>
            <a:endParaRPr lang="cs-CZ" sz="2800" u="sng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230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Nadpis 1"/>
              <p:cNvSpPr txBox="1">
                <a:spLocks/>
              </p:cNvSpPr>
              <p:nvPr/>
            </p:nvSpPr>
            <p:spPr>
              <a:xfrm>
                <a:off x="395536" y="260648"/>
                <a:ext cx="8748464" cy="1296144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cs-CZ" sz="2800" noProof="0" dirty="0" smtClean="0">
                    <a:solidFill>
                      <a:schemeClr val="tx1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Př. 1 </a:t>
                </a:r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cs-CZ" sz="2800" noProof="0" dirty="0" smtClean="0">
                    <a:solidFill>
                      <a:schemeClr val="tx1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Určete definiční obor funkcí </a:t>
                </a:r>
                <a14:m>
                  <m:oMath xmlns:m="http://schemas.openxmlformats.org/officeDocument/2006/math">
                    <m:r>
                      <a:rPr lang="cs-CZ" sz="2800" b="0" i="1" noProof="0" smtClean="0">
                        <a:solidFill>
                          <a:schemeClr val="tx1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𝑓</m:t>
                    </m:r>
                    <m:r>
                      <a:rPr lang="cs-CZ" sz="2800" b="0" i="1" noProof="0" smtClean="0">
                        <a:solidFill>
                          <a:schemeClr val="tx1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:</m:t>
                    </m:r>
                    <m:r>
                      <a:rPr lang="cs-CZ" sz="2800" b="0" i="1" noProof="0" smtClean="0">
                        <a:solidFill>
                          <a:schemeClr val="tx1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𝑦</m:t>
                    </m:r>
                    <m:r>
                      <a:rPr lang="cs-CZ" sz="2800" b="0" i="1" noProof="0" smtClean="0">
                        <a:solidFill>
                          <a:schemeClr val="tx1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2</m:t>
                        </m:r>
                        <m: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  <m: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+1</m:t>
                        </m:r>
                      </m:num>
                      <m:den>
                        <m: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  <m: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−3</m:t>
                        </m:r>
                      </m:den>
                    </m:f>
                  </m:oMath>
                </a14:m>
                <a:r>
                  <a:rPr kumimoji="0" lang="cs-CZ" sz="28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itchFamily="18" charset="0"/>
                    <a:ea typeface="+mj-ea"/>
                    <a:cs typeface="Times New Roman" pitchFamily="18" charset="0"/>
                  </a:rPr>
                  <a:t> a </a:t>
                </a:r>
                <a14:m>
                  <m:oMath xmlns:m="http://schemas.openxmlformats.org/officeDocument/2006/math">
                    <m:r>
                      <a:rPr kumimoji="0" lang="cs-CZ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𝑔</m:t>
                    </m:r>
                    <m:r>
                      <a:rPr kumimoji="0" lang="cs-CZ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:</m:t>
                    </m:r>
                    <m:r>
                      <a:rPr kumimoji="0" lang="cs-CZ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𝑦</m:t>
                    </m:r>
                    <m:r>
                      <a:rPr kumimoji="0" lang="cs-CZ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kumimoji="0" lang="cs-CZ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kumimoji="0" lang="cs-CZ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  <m:t>2</m:t>
                        </m:r>
                      </m:num>
                      <m:den>
                        <m:r>
                          <a:rPr kumimoji="0" lang="cs-CZ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  <m:r>
                          <a:rPr kumimoji="0" lang="cs-CZ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  <m:t>+3</m:t>
                        </m:r>
                      </m:den>
                    </m:f>
                    <m:r>
                      <a:rPr kumimoji="0" lang="cs-CZ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−4</m:t>
                    </m:r>
                  </m:oMath>
                </a14:m>
                <a:r>
                  <a:rPr kumimoji="0" lang="cs-CZ" sz="28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itchFamily="18" charset="0"/>
                    <a:ea typeface="+mj-ea"/>
                    <a:cs typeface="Times New Roman" pitchFamily="18" charset="0"/>
                  </a:rPr>
                  <a:t>. </a:t>
                </a:r>
                <a:endParaRPr kumimoji="0" lang="cs-CZ" sz="28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260648"/>
                <a:ext cx="8748464" cy="1296144"/>
              </a:xfrm>
              <a:prstGeom prst="rect">
                <a:avLst/>
              </a:prstGeom>
              <a:blipFill rotWithShape="1">
                <a:blip r:embed="rId2"/>
                <a:stretch>
                  <a:fillRect l="-1463" t="-4717" r="-4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Nadpis 1"/>
          <p:cNvSpPr txBox="1">
            <a:spLocks/>
          </p:cNvSpPr>
          <p:nvPr/>
        </p:nvSpPr>
        <p:spPr>
          <a:xfrm>
            <a:off x="467544" y="1052736"/>
            <a:ext cx="8229600" cy="648072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600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57280" y="1974413"/>
            <a:ext cx="73579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Times New Roman" pitchFamily="18" charset="0"/>
                <a:ea typeface="+mj-ea"/>
                <a:cs typeface="Times New Roman" pitchFamily="18" charset="0"/>
              </a:rPr>
              <a:t>Ve výrazu se objevuje </a:t>
            </a:r>
            <a:r>
              <a:rPr lang="cs-CZ" sz="2800" dirty="0" smtClean="0">
                <a:latin typeface="Times New Roman" pitchFamily="18" charset="0"/>
                <a:ea typeface="+mj-ea"/>
                <a:cs typeface="Times New Roman" pitchFamily="18" charset="0"/>
              </a:rPr>
              <a:t>zlomek. Víme, že ve jmenovateli nemůže být 0.</a:t>
            </a:r>
            <a:endParaRPr lang="cs-CZ" sz="2800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493913" y="3140968"/>
                <a:ext cx="2349895" cy="9017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>
                          <a:latin typeface="Cambria Math"/>
                          <a:cs typeface="Times New Roman" pitchFamily="18" charset="0"/>
                        </a:rPr>
                        <m:t>𝑓</m:t>
                      </m:r>
                      <m:r>
                        <a:rPr lang="cs-CZ" sz="2800" i="1">
                          <a:latin typeface="Cambria Math"/>
                          <a:cs typeface="Times New Roman" pitchFamily="18" charset="0"/>
                        </a:rPr>
                        <m:t>:</m:t>
                      </m:r>
                      <m:r>
                        <a:rPr lang="cs-CZ" sz="2800" i="1">
                          <a:latin typeface="Cambria Math"/>
                          <a:cs typeface="Times New Roman" pitchFamily="18" charset="0"/>
                        </a:rPr>
                        <m:t>𝑦</m:t>
                      </m:r>
                      <m:r>
                        <a:rPr lang="cs-CZ" sz="2800" i="1">
                          <a:latin typeface="Cambria Math"/>
                          <a:cs typeface="Times New Roman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2800" i="1">
                              <a:latin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sz="2800" i="1">
                              <a:latin typeface="Cambria Math"/>
                              <a:cs typeface="Times New Roman" pitchFamily="18" charset="0"/>
                            </a:rPr>
                            <m:t>2</m:t>
                          </m:r>
                          <m:r>
                            <a:rPr lang="cs-CZ" sz="2800" i="1">
                              <a:latin typeface="Cambria Math"/>
                              <a:cs typeface="Times New Roman" pitchFamily="18" charset="0"/>
                            </a:rPr>
                            <m:t>𝑥</m:t>
                          </m:r>
                          <m:r>
                            <a:rPr lang="cs-CZ" sz="2800" i="1">
                              <a:latin typeface="Cambria Math"/>
                              <a:cs typeface="Times New Roman" pitchFamily="18" charset="0"/>
                            </a:rPr>
                            <m:t>+1</m:t>
                          </m:r>
                        </m:num>
                        <m:den>
                          <m:r>
                            <a:rPr lang="cs-CZ" sz="2800" i="1">
                              <a:latin typeface="Cambria Math"/>
                              <a:cs typeface="Times New Roman" pitchFamily="18" charset="0"/>
                            </a:rPr>
                            <m:t>𝑥</m:t>
                          </m:r>
                          <m:r>
                            <a:rPr lang="cs-CZ" sz="2800" i="1">
                              <a:latin typeface="Cambria Math"/>
                              <a:cs typeface="Times New Roman" pitchFamily="18" charset="0"/>
                            </a:rPr>
                            <m:t>−3</m:t>
                          </m:r>
                        </m:den>
                      </m:f>
                    </m:oMath>
                  </m:oMathPara>
                </a14:m>
                <a:endParaRPr lang="cs-CZ" sz="2800" dirty="0"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913" y="3140968"/>
                <a:ext cx="2349895" cy="90178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2857926" y="3268694"/>
                <a:ext cx="142604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60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⇒</m:t>
                      </m:r>
                    </m:oMath>
                  </m:oMathPara>
                </a14:m>
                <a:endParaRPr lang="cs-CZ" sz="3600" dirty="0"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57926" y="3268694"/>
                <a:ext cx="1426042" cy="646331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3923928" y="3287337"/>
                <a:ext cx="310754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600" b="0" i="1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𝑥</m:t>
                      </m:r>
                      <m:r>
                        <a:rPr lang="cs-CZ" sz="3600" b="0" i="1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−3≠0</m:t>
                      </m:r>
                    </m:oMath>
                  </m:oMathPara>
                </a14:m>
                <a:endParaRPr lang="cs-CZ" sz="3600" dirty="0"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3928" y="3287337"/>
                <a:ext cx="3107541" cy="646331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4283968" y="4131677"/>
                <a:ext cx="310754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600" b="0" i="1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𝑥</m:t>
                      </m:r>
                      <m:r>
                        <a:rPr lang="cs-CZ" sz="36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≠3</m:t>
                      </m:r>
                    </m:oMath>
                  </m:oMathPara>
                </a14:m>
                <a:endParaRPr lang="cs-CZ" sz="3600" dirty="0"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3968" y="4131677"/>
                <a:ext cx="3107541" cy="646331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1157218" y="5301208"/>
                <a:ext cx="432048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600" b="0" i="1" smtClean="0">
                          <a:latin typeface="Cambria Math"/>
                        </a:rPr>
                        <m:t>𝐷</m:t>
                      </m:r>
                      <m:d>
                        <m:dPr>
                          <m:ctrlPr>
                            <a:rPr lang="cs-CZ" sz="36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3600" b="0" i="1" smtClean="0">
                              <a:latin typeface="Cambria Math"/>
                            </a:rPr>
                            <m:t>𝑓</m:t>
                          </m:r>
                        </m:e>
                      </m:d>
                      <m:r>
                        <a:rPr lang="cs-CZ" sz="3600" b="0" i="1" smtClean="0">
                          <a:latin typeface="Cambria Math"/>
                        </a:rPr>
                        <m:t>=</m:t>
                      </m:r>
                      <m:r>
                        <a:rPr lang="cs-CZ" sz="3600" b="0" i="1" smtClean="0">
                          <a:latin typeface="Cambria Math"/>
                        </a:rPr>
                        <m:t>𝑅</m:t>
                      </m:r>
                      <m:r>
                        <a:rPr lang="cs-CZ" sz="3600" b="0" i="1" smtClean="0">
                          <a:latin typeface="Cambria Math"/>
                          <a:ea typeface="Cambria Math"/>
                        </a:rPr>
                        <m:t>−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36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3600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7218" y="5301208"/>
                <a:ext cx="4320480" cy="646331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Nadpis 1"/>
              <p:cNvSpPr txBox="1">
                <a:spLocks/>
              </p:cNvSpPr>
              <p:nvPr/>
            </p:nvSpPr>
            <p:spPr>
              <a:xfrm>
                <a:off x="395536" y="260648"/>
                <a:ext cx="8748464" cy="1296144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cs-CZ" sz="2800" noProof="0" dirty="0" smtClean="0">
                    <a:solidFill>
                      <a:schemeClr val="tx1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Př. 1 </a:t>
                </a:r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cs-CZ" sz="2800" noProof="0" dirty="0" smtClean="0">
                    <a:solidFill>
                      <a:schemeClr val="tx1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Určete definiční obor funkcí </a:t>
                </a:r>
                <a14:m>
                  <m:oMath xmlns:m="http://schemas.openxmlformats.org/officeDocument/2006/math">
                    <m:r>
                      <a:rPr lang="cs-CZ" sz="2800" b="0" i="1" noProof="0" smtClean="0">
                        <a:solidFill>
                          <a:schemeClr val="tx1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𝑓</m:t>
                    </m:r>
                    <m:r>
                      <a:rPr lang="cs-CZ" sz="2800" b="0" i="1" noProof="0" smtClean="0">
                        <a:solidFill>
                          <a:schemeClr val="tx1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:</m:t>
                    </m:r>
                    <m:r>
                      <a:rPr lang="cs-CZ" sz="2800" b="0" i="1" noProof="0" smtClean="0">
                        <a:solidFill>
                          <a:schemeClr val="tx1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𝑦</m:t>
                    </m:r>
                    <m:r>
                      <a:rPr lang="cs-CZ" sz="2800" b="0" i="1" noProof="0" smtClean="0">
                        <a:solidFill>
                          <a:schemeClr val="tx1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2</m:t>
                        </m:r>
                        <m: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  <m: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+1</m:t>
                        </m:r>
                      </m:num>
                      <m:den>
                        <m: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  <m: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−3</m:t>
                        </m:r>
                      </m:den>
                    </m:f>
                  </m:oMath>
                </a14:m>
                <a:r>
                  <a:rPr kumimoji="0" lang="cs-CZ" sz="28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itchFamily="18" charset="0"/>
                    <a:ea typeface="+mj-ea"/>
                    <a:cs typeface="Times New Roman" pitchFamily="18" charset="0"/>
                  </a:rPr>
                  <a:t> a </a:t>
                </a:r>
                <a14:m>
                  <m:oMath xmlns:m="http://schemas.openxmlformats.org/officeDocument/2006/math">
                    <m:r>
                      <a:rPr kumimoji="0" lang="cs-CZ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𝑔</m:t>
                    </m:r>
                    <m:r>
                      <a:rPr kumimoji="0" lang="cs-CZ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:</m:t>
                    </m:r>
                    <m:r>
                      <a:rPr kumimoji="0" lang="cs-CZ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𝑦</m:t>
                    </m:r>
                    <m:r>
                      <a:rPr kumimoji="0" lang="cs-CZ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kumimoji="0" lang="cs-CZ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kumimoji="0" lang="cs-CZ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  <m:t>2</m:t>
                        </m:r>
                      </m:num>
                      <m:den>
                        <m:r>
                          <a:rPr kumimoji="0" lang="cs-CZ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  <m:r>
                          <a:rPr kumimoji="0" lang="cs-CZ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  <m:t>+3</m:t>
                        </m:r>
                      </m:den>
                    </m:f>
                    <m:r>
                      <a:rPr kumimoji="0" lang="cs-CZ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−4</m:t>
                    </m:r>
                  </m:oMath>
                </a14:m>
                <a:r>
                  <a:rPr kumimoji="0" lang="cs-CZ" sz="28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itchFamily="18" charset="0"/>
                    <a:ea typeface="+mj-ea"/>
                    <a:cs typeface="Times New Roman" pitchFamily="18" charset="0"/>
                  </a:rPr>
                  <a:t>. </a:t>
                </a:r>
                <a:endParaRPr kumimoji="0" lang="cs-CZ" sz="28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260648"/>
                <a:ext cx="8748464" cy="1296144"/>
              </a:xfrm>
              <a:prstGeom prst="rect">
                <a:avLst/>
              </a:prstGeom>
              <a:blipFill rotWithShape="1">
                <a:blip r:embed="rId2"/>
                <a:stretch>
                  <a:fillRect l="-1463" t="-4717" r="-4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Nadpis 1"/>
          <p:cNvSpPr txBox="1">
            <a:spLocks/>
          </p:cNvSpPr>
          <p:nvPr/>
        </p:nvSpPr>
        <p:spPr>
          <a:xfrm>
            <a:off x="467544" y="1052736"/>
            <a:ext cx="8229600" cy="648072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600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57280" y="1974413"/>
            <a:ext cx="73579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Times New Roman" pitchFamily="18" charset="0"/>
                <a:ea typeface="+mj-ea"/>
                <a:cs typeface="Times New Roman" pitchFamily="18" charset="0"/>
              </a:rPr>
              <a:t>Ve výrazu se objevuje </a:t>
            </a:r>
            <a:r>
              <a:rPr lang="cs-CZ" sz="2800" dirty="0" smtClean="0">
                <a:latin typeface="Times New Roman" pitchFamily="18" charset="0"/>
                <a:ea typeface="+mj-ea"/>
                <a:cs typeface="Times New Roman" pitchFamily="18" charset="0"/>
              </a:rPr>
              <a:t>zlomek. Víme, že ve jmenovateli nemůže být 0.</a:t>
            </a:r>
            <a:endParaRPr lang="cs-CZ" sz="2800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493913" y="3140968"/>
                <a:ext cx="2925959" cy="9089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  <a:cs typeface="Times New Roman" pitchFamily="18" charset="0"/>
                        </a:rPr>
                        <m:t>𝑔</m:t>
                      </m:r>
                      <m:r>
                        <a:rPr lang="cs-CZ" sz="2800" i="1">
                          <a:latin typeface="Cambria Math"/>
                          <a:cs typeface="Times New Roman" pitchFamily="18" charset="0"/>
                        </a:rPr>
                        <m:t>:</m:t>
                      </m:r>
                      <m:r>
                        <a:rPr lang="cs-CZ" sz="2800" i="1">
                          <a:latin typeface="Cambria Math"/>
                          <a:cs typeface="Times New Roman" pitchFamily="18" charset="0"/>
                        </a:rPr>
                        <m:t>𝑦</m:t>
                      </m:r>
                      <m:r>
                        <a:rPr lang="cs-CZ" sz="2800" i="1">
                          <a:latin typeface="Cambria Math"/>
                          <a:cs typeface="Times New Roman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2800" i="1">
                              <a:latin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sz="2800" i="1">
                              <a:latin typeface="Cambria Math"/>
                              <a:cs typeface="Times New Roman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cs-CZ" sz="2800" i="1">
                              <a:latin typeface="Cambria Math"/>
                              <a:cs typeface="Times New Roman" pitchFamily="18" charset="0"/>
                            </a:rPr>
                            <m:t>𝑥</m:t>
                          </m:r>
                          <m:r>
                            <a:rPr lang="cs-CZ" sz="2800" b="0" i="1" smtClean="0">
                              <a:latin typeface="Cambria Math"/>
                              <a:cs typeface="Times New Roman" pitchFamily="18" charset="0"/>
                            </a:rPr>
                            <m:t>+</m:t>
                          </m:r>
                          <m:r>
                            <a:rPr lang="cs-CZ" sz="2800" i="1">
                              <a:latin typeface="Cambria Math"/>
                              <a:cs typeface="Times New Roman" pitchFamily="18" charset="0"/>
                            </a:rPr>
                            <m:t>3</m:t>
                          </m:r>
                        </m:den>
                      </m:f>
                      <m:r>
                        <a:rPr lang="cs-CZ" sz="2800" b="0" i="1" smtClean="0">
                          <a:latin typeface="Cambria Math"/>
                          <a:cs typeface="Times New Roman" pitchFamily="18" charset="0"/>
                        </a:rPr>
                        <m:t>−4</m:t>
                      </m:r>
                    </m:oMath>
                  </m:oMathPara>
                </a14:m>
                <a:endParaRPr lang="cs-CZ" sz="2800" dirty="0"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913" y="3140968"/>
                <a:ext cx="2925959" cy="90896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317458" y="3268694"/>
                <a:ext cx="96651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60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⇒</m:t>
                      </m:r>
                    </m:oMath>
                  </m:oMathPara>
                </a14:m>
                <a:endParaRPr lang="cs-CZ" sz="3600" dirty="0"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7458" y="3268694"/>
                <a:ext cx="966510" cy="646331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3923928" y="3287337"/>
                <a:ext cx="310754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600" b="0" i="1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𝑥</m:t>
                      </m:r>
                      <m:r>
                        <a:rPr lang="cs-CZ" sz="3600" b="0" i="1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+3≠0</m:t>
                      </m:r>
                    </m:oMath>
                  </m:oMathPara>
                </a14:m>
                <a:endParaRPr lang="cs-CZ" sz="3600" dirty="0"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3928" y="3287337"/>
                <a:ext cx="3107541" cy="646331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4283968" y="4131677"/>
                <a:ext cx="310754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600" b="0" i="1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𝑥</m:t>
                      </m:r>
                      <m:r>
                        <a:rPr lang="cs-CZ" sz="36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≠−3</m:t>
                      </m:r>
                    </m:oMath>
                  </m:oMathPara>
                </a14:m>
                <a:endParaRPr lang="cs-CZ" sz="3600" dirty="0"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3968" y="4131677"/>
                <a:ext cx="3107541" cy="646331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1157218" y="5301208"/>
                <a:ext cx="432048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600" b="0" i="1" smtClean="0">
                          <a:latin typeface="Cambria Math"/>
                        </a:rPr>
                        <m:t>𝐷</m:t>
                      </m:r>
                      <m:d>
                        <m:dPr>
                          <m:ctrlPr>
                            <a:rPr lang="cs-CZ" sz="36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3600" b="0" i="1" smtClean="0">
                              <a:latin typeface="Cambria Math"/>
                            </a:rPr>
                            <m:t>𝑓</m:t>
                          </m:r>
                        </m:e>
                      </m:d>
                      <m:r>
                        <a:rPr lang="cs-CZ" sz="3600" b="0" i="1" smtClean="0">
                          <a:latin typeface="Cambria Math"/>
                        </a:rPr>
                        <m:t>=</m:t>
                      </m:r>
                      <m:r>
                        <a:rPr lang="cs-CZ" sz="3600" b="0" i="1" smtClean="0">
                          <a:latin typeface="Cambria Math"/>
                        </a:rPr>
                        <m:t>𝑅</m:t>
                      </m:r>
                      <m:r>
                        <a:rPr lang="cs-CZ" sz="3600" b="0" i="1" smtClean="0">
                          <a:latin typeface="Cambria Math"/>
                          <a:ea typeface="Cambria Math"/>
                        </a:rPr>
                        <m:t>−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36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3600" b="0" i="1" smtClean="0">
                              <a:latin typeface="Cambria Math"/>
                              <a:ea typeface="Cambria Math"/>
                            </a:rPr>
                            <m:t>−3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7218" y="5301208"/>
                <a:ext cx="4320480" cy="646331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87517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664773"/>
            <a:ext cx="3816424" cy="3816424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264" y="2665878"/>
            <a:ext cx="3816424" cy="381642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Nadpis 1"/>
              <p:cNvSpPr txBox="1">
                <a:spLocks/>
              </p:cNvSpPr>
              <p:nvPr/>
            </p:nvSpPr>
            <p:spPr>
              <a:xfrm>
                <a:off x="395536" y="260648"/>
                <a:ext cx="8748464" cy="1296144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cs-CZ" sz="2800" noProof="0" dirty="0" smtClean="0">
                    <a:solidFill>
                      <a:schemeClr val="tx1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Př. </a:t>
                </a:r>
                <a:r>
                  <a:rPr lang="cs-CZ" sz="2800" dirty="0">
                    <a:latin typeface="Times New Roman" pitchFamily="18" charset="0"/>
                    <a:ea typeface="+mj-ea"/>
                    <a:cs typeface="Times New Roman" pitchFamily="18" charset="0"/>
                  </a:rPr>
                  <a:t>2</a:t>
                </a:r>
                <a:endParaRPr lang="cs-CZ" sz="2800" noProof="0" dirty="0" smtClean="0">
                  <a:solidFill>
                    <a:schemeClr val="tx1"/>
                  </a:solidFill>
                  <a:latin typeface="Times New Roman" pitchFamily="18" charset="0"/>
                  <a:ea typeface="+mj-ea"/>
                  <a:cs typeface="Times New Roman" pitchFamily="18" charset="0"/>
                </a:endParaRPr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cs-CZ" sz="2800" noProof="0" dirty="0" smtClean="0">
                    <a:solidFill>
                      <a:schemeClr val="tx1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Načrtněte graf funkce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kumimoji="0" lang="cs-CZ" sz="28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f</m:t>
                    </m:r>
                    <m:r>
                      <a:rPr kumimoji="0" lang="cs-CZ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:</m:t>
                    </m:r>
                    <m:r>
                      <a:rPr kumimoji="0" lang="cs-CZ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𝑦</m:t>
                    </m:r>
                    <m:r>
                      <a:rPr kumimoji="0" lang="cs-CZ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kumimoji="0" lang="cs-CZ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kumimoji="0" lang="cs-CZ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  <m:t>1</m:t>
                        </m:r>
                      </m:num>
                      <m:den>
                        <m:r>
                          <a:rPr kumimoji="0" lang="cs-CZ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  <m:r>
                          <a:rPr kumimoji="0" lang="cs-CZ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  <m:t>+2</m:t>
                        </m:r>
                      </m:den>
                    </m:f>
                    <m:r>
                      <a:rPr kumimoji="0" lang="cs-CZ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−1</m:t>
                    </m:r>
                  </m:oMath>
                </a14:m>
                <a:r>
                  <a:rPr kumimoji="0" lang="cs-CZ" sz="28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itchFamily="18" charset="0"/>
                    <a:ea typeface="+mj-ea"/>
                    <a:cs typeface="Times New Roman" pitchFamily="18" charset="0"/>
                  </a:rPr>
                  <a:t>. </a:t>
                </a:r>
                <a:endParaRPr kumimoji="0" lang="cs-CZ" sz="28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260648"/>
                <a:ext cx="8748464" cy="1296144"/>
              </a:xfrm>
              <a:prstGeom prst="rect">
                <a:avLst/>
              </a:prstGeom>
              <a:blipFill rotWithShape="1">
                <a:blip r:embed="rId4"/>
                <a:stretch>
                  <a:fillRect l="-1463" t="-47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Nadpis 1"/>
          <p:cNvSpPr txBox="1">
            <a:spLocks/>
          </p:cNvSpPr>
          <p:nvPr/>
        </p:nvSpPr>
        <p:spPr>
          <a:xfrm>
            <a:off x="467544" y="1052736"/>
            <a:ext cx="8229600" cy="648072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600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457280" y="1974413"/>
                <a:ext cx="7357922" cy="7007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Budeme vycházet z grafu funkce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𝑓</m:t>
                    </m:r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:</m:t>
                    </m:r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𝑦</m:t>
                    </m:r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sz="28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  <m:t>1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</m:den>
                    </m:f>
                  </m:oMath>
                </a14:m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.</a:t>
                </a:r>
                <a:endParaRPr lang="cs-CZ" sz="2800" dirty="0"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80" y="1974413"/>
                <a:ext cx="7357922" cy="700705"/>
              </a:xfrm>
              <a:prstGeom prst="rect">
                <a:avLst/>
              </a:prstGeom>
              <a:blipFill rotWithShape="1">
                <a:blip r:embed="rId5"/>
                <a:stretch>
                  <a:fillRect l="-1657" b="-104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Obrázek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675118"/>
            <a:ext cx="3816424" cy="381642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4427984" y="2702787"/>
                <a:ext cx="4752528" cy="19956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G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800" b="0" i="0" smtClean="0">
                        <a:latin typeface="Cambria Math"/>
                        <a:ea typeface="+mj-ea"/>
                        <a:cs typeface="Times New Roman" pitchFamily="18" charset="0"/>
                      </a:rPr>
                      <m:t>rafem</m:t>
                    </m:r>
                    <m:r>
                      <a:rPr lang="cs-CZ" sz="2800" b="0" i="0" smtClean="0">
                        <a:latin typeface="Cambria Math"/>
                        <a:ea typeface="+mj-ea"/>
                        <a:cs typeface="Times New Roman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sz="2800" b="0" i="0" smtClean="0">
                        <a:latin typeface="Cambria Math"/>
                        <a:ea typeface="+mj-ea"/>
                        <a:cs typeface="Times New Roman" pitchFamily="18" charset="0"/>
                      </a:rPr>
                      <m:t>funkce</m:t>
                    </m:r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𝑓</m:t>
                    </m:r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:</m:t>
                    </m:r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𝑦</m:t>
                    </m:r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sz="28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  <m:t>1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  <m:r>
                          <a:rPr lang="cs-CZ" sz="28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  <m:t>+2</m:t>
                        </m:r>
                      </m:den>
                    </m:f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−1</m:t>
                    </m:r>
                  </m:oMath>
                </a14:m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 je taky hyperbola, posunutá o 2 jednotky doleva a jednu jednotku nahoru</a:t>
                </a:r>
                <a:endParaRPr lang="cs-CZ" sz="2800" dirty="0"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27984" y="2702787"/>
                <a:ext cx="4752528" cy="1995675"/>
              </a:xfrm>
              <a:prstGeom prst="rect">
                <a:avLst/>
              </a:prstGeom>
              <a:blipFill rotWithShape="1">
                <a:blip r:embed="rId7"/>
                <a:stretch>
                  <a:fillRect l="-2564" r="-2179" b="-762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4644008" y="4850862"/>
                <a:ext cx="2736304" cy="9089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𝑓</m:t>
                      </m:r>
                      <m:r>
                        <a:rPr lang="cs-CZ" sz="2800" b="0" i="1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:</m:t>
                      </m:r>
                      <m:r>
                        <a:rPr lang="cs-CZ" sz="2800" b="0" i="1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𝑦</m:t>
                      </m:r>
                      <m:r>
                        <a:rPr lang="cs-CZ" sz="2800" b="0" i="1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2800" b="0" i="1" smtClean="0"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sz="2800" b="0" i="1" smtClean="0"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2800" b="0" i="1" smtClean="0"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𝑥</m:t>
                          </m:r>
                          <m:r>
                            <a:rPr lang="cs-CZ" sz="2800" b="0" i="1" smtClean="0"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+2</m:t>
                          </m:r>
                        </m:den>
                      </m:f>
                      <m:r>
                        <a:rPr lang="cs-CZ" sz="2800" b="0" i="1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−1</m:t>
                      </m:r>
                    </m:oMath>
                  </m:oMathPara>
                </a14:m>
                <a:endParaRPr lang="cs-CZ" sz="2800" dirty="0"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4008" y="4850862"/>
                <a:ext cx="2736304" cy="908967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5" name="Skupina 14"/>
          <p:cNvGrpSpPr/>
          <p:nvPr/>
        </p:nvGrpSpPr>
        <p:grpSpPr>
          <a:xfrm>
            <a:off x="5076056" y="6093296"/>
            <a:ext cx="1800200" cy="576064"/>
            <a:chOff x="5076056" y="6093296"/>
            <a:chExt cx="1800200" cy="576064"/>
          </a:xfrm>
        </p:grpSpPr>
        <p:cxnSp>
          <p:nvCxnSpPr>
            <p:cNvPr id="9" name="Přímá spojnice se šipkou 8"/>
            <p:cNvCxnSpPr/>
            <p:nvPr/>
          </p:nvCxnSpPr>
          <p:spPr>
            <a:xfrm>
              <a:off x="5508104" y="6093296"/>
              <a:ext cx="1152128" cy="0"/>
            </a:xfrm>
            <a:prstGeom prst="straightConnector1">
              <a:avLst/>
            </a:prstGeom>
            <a:ln w="63500">
              <a:solidFill>
                <a:srgbClr val="FF00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Plus 11"/>
            <p:cNvSpPr/>
            <p:nvPr/>
          </p:nvSpPr>
          <p:spPr>
            <a:xfrm>
              <a:off x="5076056" y="6093296"/>
              <a:ext cx="504056" cy="504056"/>
            </a:xfrm>
            <a:prstGeom prst="mathPlus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Minus 13"/>
            <p:cNvSpPr/>
            <p:nvPr/>
          </p:nvSpPr>
          <p:spPr>
            <a:xfrm>
              <a:off x="6228184" y="6237312"/>
              <a:ext cx="648072" cy="432048"/>
            </a:xfrm>
            <a:prstGeom prst="mathMinus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7524328" y="4698462"/>
            <a:ext cx="792088" cy="1520552"/>
            <a:chOff x="7524328" y="4698462"/>
            <a:chExt cx="792088" cy="1520552"/>
          </a:xfrm>
        </p:grpSpPr>
        <p:cxnSp>
          <p:nvCxnSpPr>
            <p:cNvPr id="10" name="Přímá spojnice se šipkou 9"/>
            <p:cNvCxnSpPr/>
            <p:nvPr/>
          </p:nvCxnSpPr>
          <p:spPr>
            <a:xfrm>
              <a:off x="7524328" y="4850862"/>
              <a:ext cx="0" cy="1152128"/>
            </a:xfrm>
            <a:prstGeom prst="straightConnector1">
              <a:avLst/>
            </a:prstGeom>
            <a:ln w="63500">
              <a:solidFill>
                <a:srgbClr val="FF00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Plus 12"/>
            <p:cNvSpPr/>
            <p:nvPr/>
          </p:nvSpPr>
          <p:spPr>
            <a:xfrm>
              <a:off x="7740352" y="4698462"/>
              <a:ext cx="504056" cy="504056"/>
            </a:xfrm>
            <a:prstGeom prst="mathPlus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Minus 15"/>
            <p:cNvSpPr/>
            <p:nvPr/>
          </p:nvSpPr>
          <p:spPr>
            <a:xfrm>
              <a:off x="7668344" y="5786966"/>
              <a:ext cx="648072" cy="432048"/>
            </a:xfrm>
            <a:prstGeom prst="mathMinus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11" name="Přímá spojnice 10"/>
          <p:cNvCxnSpPr/>
          <p:nvPr/>
        </p:nvCxnSpPr>
        <p:spPr>
          <a:xfrm flipV="1">
            <a:off x="2519772" y="2675118"/>
            <a:ext cx="0" cy="381642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611560" y="4572985"/>
            <a:ext cx="3816424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4545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27088E-6 L -0.08264 -0.00023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32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95003E-6 L -3.88889E-6 0.05251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6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Nadpis 1"/>
              <p:cNvSpPr txBox="1">
                <a:spLocks/>
              </p:cNvSpPr>
              <p:nvPr/>
            </p:nvSpPr>
            <p:spPr>
              <a:xfrm>
                <a:off x="395536" y="260648"/>
                <a:ext cx="8748464" cy="1296144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cs-CZ" sz="2800" noProof="0" dirty="0" smtClean="0">
                    <a:solidFill>
                      <a:schemeClr val="tx1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Př. </a:t>
                </a:r>
                <a:r>
                  <a:rPr lang="cs-CZ" sz="2800" noProof="0" dirty="0">
                    <a:latin typeface="Times New Roman" pitchFamily="18" charset="0"/>
                    <a:ea typeface="+mj-ea"/>
                    <a:cs typeface="Times New Roman" pitchFamily="18" charset="0"/>
                  </a:rPr>
                  <a:t>3</a:t>
                </a:r>
                <a:endParaRPr lang="cs-CZ" sz="2800" noProof="0" dirty="0" smtClean="0">
                  <a:solidFill>
                    <a:schemeClr val="tx1"/>
                  </a:solidFill>
                  <a:latin typeface="Times New Roman" pitchFamily="18" charset="0"/>
                  <a:ea typeface="+mj-ea"/>
                  <a:cs typeface="Times New Roman" pitchFamily="18" charset="0"/>
                </a:endParaRPr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cs-CZ" sz="2800" noProof="0" dirty="0" smtClean="0">
                    <a:solidFill>
                      <a:schemeClr val="tx1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Načrtněte graf funkce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kumimoji="0" lang="cs-CZ" sz="28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f</m:t>
                    </m:r>
                    <m:r>
                      <a:rPr kumimoji="0" lang="cs-CZ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:</m:t>
                    </m:r>
                    <m:r>
                      <a:rPr kumimoji="0" lang="cs-CZ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𝑦</m:t>
                    </m:r>
                    <m:r>
                      <a:rPr kumimoji="0" lang="cs-CZ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kumimoji="0" lang="cs-CZ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kumimoji="0" lang="cs-CZ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  <m:t>3</m:t>
                        </m:r>
                        <m:r>
                          <a:rPr kumimoji="0" lang="cs-CZ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  <m:r>
                          <a:rPr kumimoji="0" lang="cs-CZ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  <m:t>−5</m:t>
                        </m:r>
                      </m:num>
                      <m:den>
                        <m:r>
                          <a:rPr kumimoji="0" lang="cs-CZ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  <m:r>
                          <a:rPr kumimoji="0" lang="cs-CZ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  <m:t>−2</m:t>
                        </m:r>
                      </m:den>
                    </m:f>
                  </m:oMath>
                </a14:m>
                <a:r>
                  <a:rPr kumimoji="0" lang="cs-CZ" sz="28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itchFamily="18" charset="0"/>
                    <a:ea typeface="+mj-ea"/>
                    <a:cs typeface="Times New Roman" pitchFamily="18" charset="0"/>
                  </a:rPr>
                  <a:t>. </a:t>
                </a:r>
                <a:endParaRPr kumimoji="0" lang="cs-CZ" sz="28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260648"/>
                <a:ext cx="8748464" cy="1296144"/>
              </a:xfrm>
              <a:prstGeom prst="rect">
                <a:avLst/>
              </a:prstGeom>
              <a:blipFill rotWithShape="1">
                <a:blip r:embed="rId2"/>
                <a:stretch>
                  <a:fillRect l="-1463" t="-47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Nadpis 1"/>
          <p:cNvSpPr txBox="1">
            <a:spLocks/>
          </p:cNvSpPr>
          <p:nvPr/>
        </p:nvSpPr>
        <p:spPr>
          <a:xfrm>
            <a:off x="467544" y="1052736"/>
            <a:ext cx="8229600" cy="648072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600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457280" y="1974413"/>
                <a:ext cx="7357922" cy="6665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Rovnici upravíme na tvar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𝑦</m:t>
                    </m:r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sz="28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𝑎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𝑏𝑥</m:t>
                        </m:r>
                        <m:r>
                          <a:rPr lang="cs-CZ" sz="28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  <m:t>+</m:t>
                        </m:r>
                        <m:r>
                          <a:rPr lang="cs-CZ" sz="28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𝑐</m:t>
                        </m:r>
                      </m:den>
                    </m:f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+</m:t>
                    </m:r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𝑑</m:t>
                    </m:r>
                  </m:oMath>
                </a14:m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.</a:t>
                </a:r>
                <a:endParaRPr lang="cs-CZ" sz="2800" dirty="0"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80" y="1974413"/>
                <a:ext cx="7357922" cy="666529"/>
              </a:xfrm>
              <a:prstGeom prst="rect">
                <a:avLst/>
              </a:prstGeom>
              <a:blipFill rotWithShape="1">
                <a:blip r:embed="rId3"/>
                <a:stretch>
                  <a:fillRect l="-1657" t="-1835" b="-110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467544" y="2827500"/>
                <a:ext cx="735792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Čitatele vydělíme jmenovatelem</a:t>
                </a:r>
                <a14:m>
                  <m:oMath xmlns:m="http://schemas.openxmlformats.org/officeDocument/2006/math">
                    <m:r>
                      <a:rPr lang="cs-CZ" sz="2800" b="0" i="0" smtClean="0">
                        <a:latin typeface="Cambria Math"/>
                        <a:ea typeface="+mj-ea"/>
                        <a:cs typeface="Times New Roman" pitchFamily="18" charset="0"/>
                      </a:rPr>
                      <m:t>:</m:t>
                    </m:r>
                  </m:oMath>
                </a14:m>
                <a:endParaRPr lang="cs-CZ" sz="2800" dirty="0"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2827500"/>
                <a:ext cx="7357922" cy="523220"/>
              </a:xfrm>
              <a:prstGeom prst="rect">
                <a:avLst/>
              </a:prstGeom>
              <a:blipFill rotWithShape="1">
                <a:blip r:embed="rId4"/>
                <a:stretch>
                  <a:fillRect l="-1740" t="-11628" b="-313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612804" y="3503120"/>
                <a:ext cx="323911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2800" i="1" smtClean="0"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dPr>
                        <m:e>
                          <m:r>
                            <a:rPr lang="cs-CZ" sz="2800" b="0" i="1" smtClean="0"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3</m:t>
                          </m:r>
                          <m:r>
                            <a:rPr lang="cs-CZ" sz="2800" b="0" i="1" smtClean="0"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𝑥</m:t>
                          </m:r>
                          <m:r>
                            <a:rPr lang="cs-CZ" sz="2800" b="0" i="1" smtClean="0"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−5</m:t>
                          </m:r>
                        </m:e>
                      </m:d>
                      <m:r>
                        <a:rPr lang="cs-CZ" sz="280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÷</m:t>
                      </m:r>
                      <m:d>
                        <m:dPr>
                          <m:ctrlPr>
                            <a:rPr lang="cs-CZ" sz="280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r>
                            <a:rPr lang="cs-CZ" sz="2800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𝑥</m:t>
                          </m:r>
                          <m:r>
                            <a:rPr lang="cs-CZ" sz="2800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−2</m:t>
                          </m:r>
                        </m:e>
                      </m:d>
                    </m:oMath>
                  </m:oMathPara>
                </a14:m>
                <a:endParaRPr lang="cs-CZ" sz="2800" dirty="0"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804" y="3503120"/>
                <a:ext cx="3239116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612804" y="3503120"/>
                <a:ext cx="37450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2800" i="1" smtClean="0"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dPr>
                        <m:e>
                          <m:r>
                            <a:rPr lang="cs-CZ" sz="2800" b="0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3</m:t>
                          </m:r>
                          <m:r>
                            <a:rPr lang="cs-CZ" sz="2800" b="0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𝑥</m:t>
                          </m:r>
                          <m:r>
                            <a:rPr lang="cs-CZ" sz="2800" b="0" i="1" smtClean="0"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−5</m:t>
                          </m:r>
                        </m:e>
                      </m:d>
                      <m:r>
                        <a:rPr lang="cs-CZ" sz="280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÷</m:t>
                      </m:r>
                      <m:d>
                        <m:dPr>
                          <m:ctrlPr>
                            <a:rPr lang="cs-CZ" sz="280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r>
                            <a:rPr lang="cs-CZ" sz="2800" b="0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𝑥</m:t>
                          </m:r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−2</m:t>
                          </m:r>
                        </m:e>
                      </m:d>
                      <m:r>
                        <a:rPr lang="cs-CZ" sz="28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=</m:t>
                      </m:r>
                      <m:r>
                        <a:rPr lang="cs-CZ" sz="2800" b="0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  <a:cs typeface="Times New Roman" pitchFamily="18" charset="0"/>
                        </a:rPr>
                        <m:t>3</m:t>
                      </m:r>
                    </m:oMath>
                  </m:oMathPara>
                </a14:m>
                <a:endParaRPr lang="cs-CZ" sz="2800" dirty="0"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804" y="3503120"/>
                <a:ext cx="3745038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Kruhová šipka 47"/>
          <p:cNvSpPr/>
          <p:nvPr/>
        </p:nvSpPr>
        <p:spPr>
          <a:xfrm flipH="1" flipV="1">
            <a:off x="3254370" y="3573016"/>
            <a:ext cx="901344" cy="718055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10800000"/>
              <a:gd name="adj5" fmla="val 14896"/>
            </a:avLst>
          </a:prstGeom>
          <a:solidFill>
            <a:srgbClr val="00B050"/>
          </a:solidFill>
          <a:ln w="31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ovéPole 48"/>
              <p:cNvSpPr txBox="1"/>
              <p:nvPr/>
            </p:nvSpPr>
            <p:spPr>
              <a:xfrm>
                <a:off x="668514" y="4010925"/>
                <a:ext cx="128964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smtClean="0">
                          <a:solidFill>
                            <a:schemeClr val="tx1"/>
                          </a:solidFill>
                          <a:latin typeface="Cambria Math"/>
                          <a:ea typeface="+mj-ea"/>
                          <a:cs typeface="Times New Roman" pitchFamily="18" charset="0"/>
                        </a:rPr>
                        <m:t>3</m:t>
                      </m:r>
                      <m:r>
                        <a:rPr lang="cs-CZ" sz="2800" i="1" smtClean="0">
                          <a:solidFill>
                            <a:schemeClr val="tx1"/>
                          </a:solidFill>
                          <a:latin typeface="Cambria Math"/>
                          <a:ea typeface="+mj-ea"/>
                          <a:cs typeface="Times New Roman" pitchFamily="18" charset="0"/>
                        </a:rPr>
                        <m:t>𝑥</m:t>
                      </m:r>
                      <m:r>
                        <a:rPr lang="cs-CZ" sz="2800" i="1" smtClean="0">
                          <a:solidFill>
                            <a:schemeClr val="tx1"/>
                          </a:solidFill>
                          <a:latin typeface="Cambria Math"/>
                          <a:ea typeface="+mj-ea"/>
                          <a:cs typeface="Times New Roman" pitchFamily="18" charset="0"/>
                        </a:rPr>
                        <m:t>−6</m:t>
                      </m:r>
                    </m:oMath>
                  </m:oMathPara>
                </a14:m>
                <a:endParaRPr lang="cs-CZ" sz="2800" i="1" dirty="0">
                  <a:solidFill>
                    <a:schemeClr val="tx1"/>
                  </a:solidFill>
                  <a:latin typeface="Cambria Math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9" name="TextovéPole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8514" y="4010925"/>
                <a:ext cx="1289648" cy="52322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ovéPole 49"/>
              <p:cNvSpPr txBox="1"/>
              <p:nvPr/>
            </p:nvSpPr>
            <p:spPr>
              <a:xfrm>
                <a:off x="405031" y="4010925"/>
                <a:ext cx="155734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rgbClr val="00B0F0"/>
                          </a:solidFill>
                          <a:latin typeface="Cambria Math"/>
                          <a:ea typeface="+mj-ea"/>
                          <a:cs typeface="Times New Roman" pitchFamily="18" charset="0"/>
                        </a:rPr>
                        <m:t>−</m:t>
                      </m:r>
                      <m:r>
                        <a:rPr lang="cs-CZ" sz="2800" i="1" smtClean="0">
                          <a:solidFill>
                            <a:schemeClr val="tx1"/>
                          </a:solidFill>
                          <a:latin typeface="Cambria Math"/>
                          <a:ea typeface="+mj-ea"/>
                          <a:cs typeface="Times New Roman" pitchFamily="18" charset="0"/>
                        </a:rPr>
                        <m:t>3</m:t>
                      </m:r>
                      <m:r>
                        <a:rPr lang="cs-CZ" sz="2800" i="1" smtClean="0">
                          <a:solidFill>
                            <a:schemeClr val="tx1"/>
                          </a:solidFill>
                          <a:latin typeface="Cambria Math"/>
                          <a:ea typeface="+mj-ea"/>
                          <a:cs typeface="Times New Roman" pitchFamily="18" charset="0"/>
                        </a:rPr>
                        <m:t>𝑥</m:t>
                      </m:r>
                      <m:r>
                        <a:rPr lang="cs-CZ" sz="2800" b="0" i="1" smtClean="0">
                          <a:solidFill>
                            <a:srgbClr val="00B0F0"/>
                          </a:solidFill>
                          <a:latin typeface="Cambria Math"/>
                          <a:ea typeface="+mj-ea"/>
                          <a:cs typeface="Times New Roman" pitchFamily="18" charset="0"/>
                        </a:rPr>
                        <m:t>+</m:t>
                      </m:r>
                      <m:r>
                        <a:rPr lang="cs-CZ" sz="2800" i="1" smtClean="0">
                          <a:solidFill>
                            <a:schemeClr val="tx1"/>
                          </a:solidFill>
                          <a:latin typeface="Cambria Math"/>
                          <a:ea typeface="+mj-ea"/>
                          <a:cs typeface="Times New Roman" pitchFamily="18" charset="0"/>
                        </a:rPr>
                        <m:t>6</m:t>
                      </m:r>
                    </m:oMath>
                  </m:oMathPara>
                </a14:m>
                <a:endParaRPr lang="cs-CZ" sz="2800" i="1" dirty="0">
                  <a:solidFill>
                    <a:schemeClr val="tx1"/>
                  </a:solidFill>
                  <a:latin typeface="Cambria Math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0" name="TextovéPole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031" y="4010925"/>
                <a:ext cx="1557349" cy="52322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Kruhová šipka 50"/>
          <p:cNvSpPr/>
          <p:nvPr/>
        </p:nvSpPr>
        <p:spPr>
          <a:xfrm flipH="1" flipV="1">
            <a:off x="2700183" y="3932043"/>
            <a:ext cx="1436058" cy="622130"/>
          </a:xfrm>
          <a:custGeom>
            <a:avLst/>
            <a:gdLst>
              <a:gd name="connsiteX0" fmla="*/ 130062 w 1655990"/>
              <a:gd name="connsiteY0" fmla="*/ 752153 h 1504306"/>
              <a:gd name="connsiteX1" fmla="*/ 739655 w 1655990"/>
              <a:gd name="connsiteY1" fmla="*/ 135065 h 1504306"/>
              <a:gd name="connsiteX2" fmla="*/ 1491178 w 1655990"/>
              <a:gd name="connsiteY2" fmla="*/ 558302 h 1504306"/>
              <a:gd name="connsiteX3" fmla="*/ 1613828 w 1655990"/>
              <a:gd name="connsiteY3" fmla="*/ 558303 h 1504306"/>
              <a:gd name="connsiteX4" fmla="*/ 1431909 w 1655990"/>
              <a:gd name="connsiteY4" fmla="*/ 752153 h 1504306"/>
              <a:gd name="connsiteX5" fmla="*/ 1165665 w 1655990"/>
              <a:gd name="connsiteY5" fmla="*/ 558303 h 1504306"/>
              <a:gd name="connsiteX6" fmla="*/ 1284213 w 1655990"/>
              <a:gd name="connsiteY6" fmla="*/ 558303 h 1504306"/>
              <a:gd name="connsiteX7" fmla="*/ 740902 w 1655990"/>
              <a:gd name="connsiteY7" fmla="*/ 324480 h 1504306"/>
              <a:gd name="connsiteX8" fmla="*/ 318101 w 1655990"/>
              <a:gd name="connsiteY8" fmla="*/ 752153 h 1504306"/>
              <a:gd name="connsiteX9" fmla="*/ 130062 w 1655990"/>
              <a:gd name="connsiteY9" fmla="*/ 752153 h 1504306"/>
              <a:gd name="connsiteX0" fmla="*/ 0 w 1483766"/>
              <a:gd name="connsiteY0" fmla="*/ 622130 h 622130"/>
              <a:gd name="connsiteX1" fmla="*/ 609593 w 1483766"/>
              <a:gd name="connsiteY1" fmla="*/ 5042 h 622130"/>
              <a:gd name="connsiteX2" fmla="*/ 1361116 w 1483766"/>
              <a:gd name="connsiteY2" fmla="*/ 428279 h 622130"/>
              <a:gd name="connsiteX3" fmla="*/ 1483766 w 1483766"/>
              <a:gd name="connsiteY3" fmla="*/ 428280 h 622130"/>
              <a:gd name="connsiteX4" fmla="*/ 1301847 w 1483766"/>
              <a:gd name="connsiteY4" fmla="*/ 622130 h 622130"/>
              <a:gd name="connsiteX5" fmla="*/ 1035603 w 1483766"/>
              <a:gd name="connsiteY5" fmla="*/ 428280 h 622130"/>
              <a:gd name="connsiteX6" fmla="*/ 1154151 w 1483766"/>
              <a:gd name="connsiteY6" fmla="*/ 428280 h 622130"/>
              <a:gd name="connsiteX7" fmla="*/ 610840 w 1483766"/>
              <a:gd name="connsiteY7" fmla="*/ 99041 h 622130"/>
              <a:gd name="connsiteX8" fmla="*/ 188039 w 1483766"/>
              <a:gd name="connsiteY8" fmla="*/ 622130 h 622130"/>
              <a:gd name="connsiteX9" fmla="*/ 0 w 1483766"/>
              <a:gd name="connsiteY9" fmla="*/ 622130 h 622130"/>
              <a:gd name="connsiteX0" fmla="*/ 0 w 1483766"/>
              <a:gd name="connsiteY0" fmla="*/ 622130 h 622130"/>
              <a:gd name="connsiteX1" fmla="*/ 609593 w 1483766"/>
              <a:gd name="connsiteY1" fmla="*/ 5042 h 622130"/>
              <a:gd name="connsiteX2" fmla="*/ 1361116 w 1483766"/>
              <a:gd name="connsiteY2" fmla="*/ 428279 h 622130"/>
              <a:gd name="connsiteX3" fmla="*/ 1483766 w 1483766"/>
              <a:gd name="connsiteY3" fmla="*/ 428280 h 622130"/>
              <a:gd name="connsiteX4" fmla="*/ 1301847 w 1483766"/>
              <a:gd name="connsiteY4" fmla="*/ 622130 h 622130"/>
              <a:gd name="connsiteX5" fmla="*/ 1035603 w 1483766"/>
              <a:gd name="connsiteY5" fmla="*/ 428280 h 622130"/>
              <a:gd name="connsiteX6" fmla="*/ 1154151 w 1483766"/>
              <a:gd name="connsiteY6" fmla="*/ 428280 h 622130"/>
              <a:gd name="connsiteX7" fmla="*/ 610840 w 1483766"/>
              <a:gd name="connsiteY7" fmla="*/ 99041 h 622130"/>
              <a:gd name="connsiteX8" fmla="*/ 124429 w 1483766"/>
              <a:gd name="connsiteY8" fmla="*/ 622130 h 622130"/>
              <a:gd name="connsiteX9" fmla="*/ 0 w 1483766"/>
              <a:gd name="connsiteY9" fmla="*/ 622130 h 622130"/>
              <a:gd name="connsiteX0" fmla="*/ 0 w 1483766"/>
              <a:gd name="connsiteY0" fmla="*/ 622130 h 622130"/>
              <a:gd name="connsiteX1" fmla="*/ 609593 w 1483766"/>
              <a:gd name="connsiteY1" fmla="*/ 5042 h 622130"/>
              <a:gd name="connsiteX2" fmla="*/ 1361116 w 1483766"/>
              <a:gd name="connsiteY2" fmla="*/ 428279 h 622130"/>
              <a:gd name="connsiteX3" fmla="*/ 1483766 w 1483766"/>
              <a:gd name="connsiteY3" fmla="*/ 428280 h 622130"/>
              <a:gd name="connsiteX4" fmla="*/ 1301847 w 1483766"/>
              <a:gd name="connsiteY4" fmla="*/ 622130 h 622130"/>
              <a:gd name="connsiteX5" fmla="*/ 1035603 w 1483766"/>
              <a:gd name="connsiteY5" fmla="*/ 428280 h 622130"/>
              <a:gd name="connsiteX6" fmla="*/ 1209810 w 1483766"/>
              <a:gd name="connsiteY6" fmla="*/ 420328 h 622130"/>
              <a:gd name="connsiteX7" fmla="*/ 610840 w 1483766"/>
              <a:gd name="connsiteY7" fmla="*/ 99041 h 622130"/>
              <a:gd name="connsiteX8" fmla="*/ 124429 w 1483766"/>
              <a:gd name="connsiteY8" fmla="*/ 622130 h 622130"/>
              <a:gd name="connsiteX9" fmla="*/ 0 w 1483766"/>
              <a:gd name="connsiteY9" fmla="*/ 622130 h 622130"/>
              <a:gd name="connsiteX0" fmla="*/ 0 w 1483766"/>
              <a:gd name="connsiteY0" fmla="*/ 622130 h 622130"/>
              <a:gd name="connsiteX1" fmla="*/ 609593 w 1483766"/>
              <a:gd name="connsiteY1" fmla="*/ 5042 h 622130"/>
              <a:gd name="connsiteX2" fmla="*/ 1361116 w 1483766"/>
              <a:gd name="connsiteY2" fmla="*/ 428279 h 622130"/>
              <a:gd name="connsiteX3" fmla="*/ 1483766 w 1483766"/>
              <a:gd name="connsiteY3" fmla="*/ 428280 h 622130"/>
              <a:gd name="connsiteX4" fmla="*/ 1301847 w 1483766"/>
              <a:gd name="connsiteY4" fmla="*/ 622130 h 622130"/>
              <a:gd name="connsiteX5" fmla="*/ 1099213 w 1483766"/>
              <a:gd name="connsiteY5" fmla="*/ 420329 h 622130"/>
              <a:gd name="connsiteX6" fmla="*/ 1209810 w 1483766"/>
              <a:gd name="connsiteY6" fmla="*/ 420328 h 622130"/>
              <a:gd name="connsiteX7" fmla="*/ 610840 w 1483766"/>
              <a:gd name="connsiteY7" fmla="*/ 99041 h 622130"/>
              <a:gd name="connsiteX8" fmla="*/ 124429 w 1483766"/>
              <a:gd name="connsiteY8" fmla="*/ 622130 h 622130"/>
              <a:gd name="connsiteX9" fmla="*/ 0 w 1483766"/>
              <a:gd name="connsiteY9" fmla="*/ 622130 h 622130"/>
              <a:gd name="connsiteX0" fmla="*/ 0 w 1436058"/>
              <a:gd name="connsiteY0" fmla="*/ 622130 h 622130"/>
              <a:gd name="connsiteX1" fmla="*/ 609593 w 1436058"/>
              <a:gd name="connsiteY1" fmla="*/ 5042 h 622130"/>
              <a:gd name="connsiteX2" fmla="*/ 1361116 w 1436058"/>
              <a:gd name="connsiteY2" fmla="*/ 428279 h 622130"/>
              <a:gd name="connsiteX3" fmla="*/ 1436058 w 1436058"/>
              <a:gd name="connsiteY3" fmla="*/ 428280 h 622130"/>
              <a:gd name="connsiteX4" fmla="*/ 1301847 w 1436058"/>
              <a:gd name="connsiteY4" fmla="*/ 622130 h 622130"/>
              <a:gd name="connsiteX5" fmla="*/ 1099213 w 1436058"/>
              <a:gd name="connsiteY5" fmla="*/ 420329 h 622130"/>
              <a:gd name="connsiteX6" fmla="*/ 1209810 w 1436058"/>
              <a:gd name="connsiteY6" fmla="*/ 420328 h 622130"/>
              <a:gd name="connsiteX7" fmla="*/ 610840 w 1436058"/>
              <a:gd name="connsiteY7" fmla="*/ 99041 h 622130"/>
              <a:gd name="connsiteX8" fmla="*/ 124429 w 1436058"/>
              <a:gd name="connsiteY8" fmla="*/ 622130 h 622130"/>
              <a:gd name="connsiteX9" fmla="*/ 0 w 1436058"/>
              <a:gd name="connsiteY9" fmla="*/ 622130 h 622130"/>
              <a:gd name="connsiteX0" fmla="*/ 0 w 1436058"/>
              <a:gd name="connsiteY0" fmla="*/ 622130 h 622130"/>
              <a:gd name="connsiteX1" fmla="*/ 609593 w 1436058"/>
              <a:gd name="connsiteY1" fmla="*/ 5042 h 622130"/>
              <a:gd name="connsiteX2" fmla="*/ 1361116 w 1436058"/>
              <a:gd name="connsiteY2" fmla="*/ 428279 h 622130"/>
              <a:gd name="connsiteX3" fmla="*/ 1436058 w 1436058"/>
              <a:gd name="connsiteY3" fmla="*/ 428280 h 622130"/>
              <a:gd name="connsiteX4" fmla="*/ 1301847 w 1436058"/>
              <a:gd name="connsiteY4" fmla="*/ 622130 h 622130"/>
              <a:gd name="connsiteX5" fmla="*/ 1099213 w 1436058"/>
              <a:gd name="connsiteY5" fmla="*/ 420329 h 622130"/>
              <a:gd name="connsiteX6" fmla="*/ 1209810 w 1436058"/>
              <a:gd name="connsiteY6" fmla="*/ 420328 h 622130"/>
              <a:gd name="connsiteX7" fmla="*/ 610840 w 1436058"/>
              <a:gd name="connsiteY7" fmla="*/ 99041 h 622130"/>
              <a:gd name="connsiteX8" fmla="*/ 100575 w 1436058"/>
              <a:gd name="connsiteY8" fmla="*/ 622130 h 622130"/>
              <a:gd name="connsiteX9" fmla="*/ 0 w 1436058"/>
              <a:gd name="connsiteY9" fmla="*/ 622130 h 62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436058" h="622130">
                <a:moveTo>
                  <a:pt x="0" y="622130"/>
                </a:moveTo>
                <a:cubicBezTo>
                  <a:pt x="0" y="309001"/>
                  <a:pt x="261115" y="44676"/>
                  <a:pt x="609593" y="5042"/>
                </a:cubicBezTo>
                <a:cubicBezTo>
                  <a:pt x="941542" y="-32712"/>
                  <a:pt x="1256838" y="144855"/>
                  <a:pt x="1361116" y="428279"/>
                </a:cubicBezTo>
                <a:lnTo>
                  <a:pt x="1436058" y="428280"/>
                </a:lnTo>
                <a:lnTo>
                  <a:pt x="1301847" y="622130"/>
                </a:lnTo>
                <a:lnTo>
                  <a:pt x="1099213" y="420329"/>
                </a:lnTo>
                <a:lnTo>
                  <a:pt x="1209810" y="420328"/>
                </a:lnTo>
                <a:cubicBezTo>
                  <a:pt x="1109235" y="248806"/>
                  <a:pt x="832730" y="66297"/>
                  <a:pt x="610840" y="99041"/>
                </a:cubicBezTo>
                <a:cubicBezTo>
                  <a:pt x="366481" y="135101"/>
                  <a:pt x="100575" y="411015"/>
                  <a:pt x="100575" y="622130"/>
                </a:cubicBezTo>
                <a:lnTo>
                  <a:pt x="0" y="622130"/>
                </a:lnTo>
                <a:close/>
              </a:path>
            </a:pathLst>
          </a:custGeom>
          <a:solidFill>
            <a:srgbClr val="00B050"/>
          </a:solidFill>
          <a:ln w="31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cxnSp>
        <p:nvCxnSpPr>
          <p:cNvPr id="53" name="Přímá spojnice 52"/>
          <p:cNvCxnSpPr/>
          <p:nvPr/>
        </p:nvCxnSpPr>
        <p:spPr>
          <a:xfrm>
            <a:off x="405031" y="4534145"/>
            <a:ext cx="1646689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ovéPole 53"/>
              <p:cNvSpPr txBox="1"/>
              <p:nvPr/>
            </p:nvSpPr>
            <p:spPr>
              <a:xfrm>
                <a:off x="1500394" y="4653136"/>
                <a:ext cx="46198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rgbClr val="7030A0"/>
                          </a:solidFill>
                          <a:latin typeface="Cambria Math"/>
                          <a:ea typeface="+mj-ea"/>
                          <a:cs typeface="Times New Roman" pitchFamily="18" charset="0"/>
                        </a:rPr>
                        <m:t>1</m:t>
                      </m:r>
                    </m:oMath>
                  </m:oMathPara>
                </a14:m>
                <a:endParaRPr lang="cs-CZ" sz="2800" i="1" dirty="0">
                  <a:solidFill>
                    <a:srgbClr val="7030A0"/>
                  </a:solidFill>
                  <a:latin typeface="Cambria Math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4" name="TextovéPole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0394" y="4653136"/>
                <a:ext cx="461986" cy="523220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ovéPole 54"/>
              <p:cNvSpPr txBox="1"/>
              <p:nvPr/>
            </p:nvSpPr>
            <p:spPr>
              <a:xfrm>
                <a:off x="1090170" y="5176356"/>
                <a:ext cx="128243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Z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800" b="0" i="0" smtClean="0">
                        <a:latin typeface="Cambria Math"/>
                        <a:ea typeface="+mj-ea"/>
                        <a:cs typeface="Times New Roman" pitchFamily="18" charset="0"/>
                      </a:rPr>
                      <m:t>bytek</m:t>
                    </m:r>
                  </m:oMath>
                </a14:m>
                <a:endParaRPr lang="cs-CZ" sz="2800" dirty="0"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5" name="TextovéPole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0170" y="5176356"/>
                <a:ext cx="1282433" cy="523220"/>
              </a:xfrm>
              <a:prstGeom prst="rect">
                <a:avLst/>
              </a:prstGeom>
              <a:blipFill rotWithShape="1">
                <a:blip r:embed="rId10"/>
                <a:stretch>
                  <a:fillRect l="-10000" t="-11628" b="-313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ovéPole 55"/>
              <p:cNvSpPr txBox="1"/>
              <p:nvPr/>
            </p:nvSpPr>
            <p:spPr>
              <a:xfrm>
                <a:off x="4285753" y="3284984"/>
                <a:ext cx="3745038" cy="8989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+</m:t>
                      </m:r>
                      <m:f>
                        <m:fPr>
                          <m:ctrlPr>
                            <a:rPr lang="cs-CZ" sz="2800" b="0" i="1" smtClean="0"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sz="2800" b="0" i="1" smtClean="0">
                              <a:solidFill>
                                <a:srgbClr val="7030A0"/>
                              </a:solidFill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2800" b="0" i="1" smtClean="0"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𝑥</m:t>
                          </m:r>
                          <m:r>
                            <a:rPr lang="cs-CZ" sz="2800" b="0" i="1" smtClean="0"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−2</m:t>
                          </m:r>
                        </m:den>
                      </m:f>
                    </m:oMath>
                  </m:oMathPara>
                </a14:m>
                <a:endParaRPr lang="cs-CZ" sz="2800" dirty="0"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6" name="TextovéPole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5753" y="3284984"/>
                <a:ext cx="3745038" cy="898964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ovéPole 56"/>
              <p:cNvSpPr txBox="1"/>
              <p:nvPr/>
            </p:nvSpPr>
            <p:spPr>
              <a:xfrm>
                <a:off x="392698" y="5805264"/>
                <a:ext cx="7357922" cy="7007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D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800" b="0" i="0" smtClean="0">
                        <a:latin typeface="Cambria Math"/>
                        <a:ea typeface="+mj-ea"/>
                        <a:cs typeface="Times New Roman" pitchFamily="18" charset="0"/>
                      </a:rPr>
                      <m:t>ostali</m:t>
                    </m:r>
                  </m:oMath>
                </a14:m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 jsme funkci: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𝑓</m:t>
                    </m:r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:</m:t>
                    </m:r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𝑦</m:t>
                    </m:r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sz="28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  <m:t>1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  <m:r>
                          <a:rPr lang="cs-CZ" sz="28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  <m:t>−2</m:t>
                        </m:r>
                      </m:den>
                    </m:f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+3</m:t>
                    </m:r>
                  </m:oMath>
                </a14:m>
                <a:endParaRPr lang="cs-CZ" sz="2800" dirty="0"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7" name="TextovéPole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698" y="5805264"/>
                <a:ext cx="7357922" cy="700705"/>
              </a:xfrm>
              <a:prstGeom prst="rect">
                <a:avLst/>
              </a:prstGeom>
              <a:blipFill rotWithShape="1">
                <a:blip r:embed="rId12"/>
                <a:stretch>
                  <a:fillRect l="-1657" b="-104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4778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8" grpId="0"/>
      <p:bldP spid="19" grpId="0"/>
      <p:bldP spid="21" grpId="0"/>
      <p:bldP spid="48" grpId="0" animBg="1"/>
      <p:bldP spid="49" grpId="0"/>
      <p:bldP spid="49" grpId="1"/>
      <p:bldP spid="50" grpId="0"/>
      <p:bldP spid="51" grpId="0" animBg="1"/>
      <p:bldP spid="54" grpId="0"/>
      <p:bldP spid="55" grpId="0"/>
      <p:bldP spid="56" grpId="0"/>
      <p:bldP spid="5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Nadpis 1"/>
              <p:cNvSpPr txBox="1">
                <a:spLocks/>
              </p:cNvSpPr>
              <p:nvPr/>
            </p:nvSpPr>
            <p:spPr>
              <a:xfrm>
                <a:off x="395536" y="260648"/>
                <a:ext cx="8748464" cy="1296144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cs-CZ" sz="2800" noProof="0" dirty="0" smtClean="0">
                    <a:solidFill>
                      <a:schemeClr val="tx1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Př. </a:t>
                </a:r>
                <a:r>
                  <a:rPr lang="cs-CZ" sz="2800" noProof="0" dirty="0">
                    <a:latin typeface="Times New Roman" pitchFamily="18" charset="0"/>
                    <a:ea typeface="+mj-ea"/>
                    <a:cs typeface="Times New Roman" pitchFamily="18" charset="0"/>
                  </a:rPr>
                  <a:t>3</a:t>
                </a:r>
                <a:endParaRPr lang="cs-CZ" sz="2800" noProof="0" dirty="0" smtClean="0">
                  <a:solidFill>
                    <a:schemeClr val="tx1"/>
                  </a:solidFill>
                  <a:latin typeface="Times New Roman" pitchFamily="18" charset="0"/>
                  <a:ea typeface="+mj-ea"/>
                  <a:cs typeface="Times New Roman" pitchFamily="18" charset="0"/>
                </a:endParaRPr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cs-CZ" sz="2800" noProof="0" dirty="0" smtClean="0">
                    <a:solidFill>
                      <a:schemeClr val="tx1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Načrtněte graf funkce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kumimoji="0" lang="cs-CZ" sz="28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f</m:t>
                    </m:r>
                    <m:r>
                      <a:rPr kumimoji="0" lang="cs-CZ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:</m:t>
                    </m:r>
                    <m:r>
                      <a:rPr kumimoji="0" lang="cs-CZ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𝑦</m:t>
                    </m:r>
                    <m:r>
                      <a:rPr kumimoji="0" lang="cs-CZ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kumimoji="0" lang="cs-CZ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kumimoji="0" lang="cs-CZ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  <m:t>3</m:t>
                        </m:r>
                        <m:r>
                          <a:rPr kumimoji="0" lang="cs-CZ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  <m:r>
                          <a:rPr kumimoji="0" lang="cs-CZ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  <m:t>−5</m:t>
                        </m:r>
                      </m:num>
                      <m:den>
                        <m:r>
                          <a:rPr kumimoji="0" lang="cs-CZ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  <m:r>
                          <a:rPr kumimoji="0" lang="cs-CZ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  <m:t>−2</m:t>
                        </m:r>
                      </m:den>
                    </m:f>
                  </m:oMath>
                </a14:m>
                <a:r>
                  <a:rPr kumimoji="0" lang="cs-CZ" sz="28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itchFamily="18" charset="0"/>
                    <a:ea typeface="+mj-ea"/>
                    <a:cs typeface="Times New Roman" pitchFamily="18" charset="0"/>
                  </a:rPr>
                  <a:t>. </a:t>
                </a:r>
                <a:endParaRPr kumimoji="0" lang="cs-CZ" sz="28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260648"/>
                <a:ext cx="8748464" cy="1296144"/>
              </a:xfrm>
              <a:prstGeom prst="rect">
                <a:avLst/>
              </a:prstGeom>
              <a:blipFill rotWithShape="1">
                <a:blip r:embed="rId2"/>
                <a:stretch>
                  <a:fillRect l="-1463" t="-47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Nadpis 1"/>
          <p:cNvSpPr txBox="1">
            <a:spLocks/>
          </p:cNvSpPr>
          <p:nvPr/>
        </p:nvSpPr>
        <p:spPr>
          <a:xfrm>
            <a:off x="467544" y="1052736"/>
            <a:ext cx="8229600" cy="648072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600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ovéPole 56"/>
              <p:cNvSpPr txBox="1"/>
              <p:nvPr/>
            </p:nvSpPr>
            <p:spPr>
              <a:xfrm>
                <a:off x="429856" y="1556792"/>
                <a:ext cx="7357922" cy="7007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D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800" b="0" i="0" smtClean="0">
                        <a:latin typeface="Cambria Math"/>
                        <a:ea typeface="+mj-ea"/>
                        <a:cs typeface="Times New Roman" pitchFamily="18" charset="0"/>
                      </a:rPr>
                      <m:t>ostali</m:t>
                    </m:r>
                  </m:oMath>
                </a14:m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 jsme funkci: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𝑓</m:t>
                    </m:r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:</m:t>
                    </m:r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𝑦</m:t>
                    </m:r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sz="28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  <m:t>1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  <m:r>
                          <a:rPr lang="cs-CZ" sz="28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  <m:t>−2</m:t>
                        </m:r>
                      </m:den>
                    </m:f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+3</m:t>
                    </m:r>
                  </m:oMath>
                </a14:m>
                <a:endParaRPr lang="cs-CZ" sz="2800" dirty="0"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7" name="TextovéPole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856" y="1556792"/>
                <a:ext cx="7357922" cy="700705"/>
              </a:xfrm>
              <a:prstGeom prst="rect">
                <a:avLst/>
              </a:prstGeom>
              <a:blipFill rotWithShape="1">
                <a:blip r:embed="rId3"/>
                <a:stretch>
                  <a:fillRect l="-1740" b="-104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4361615" y="2348879"/>
                <a:ext cx="4752528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G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800" b="0" i="0" smtClean="0">
                        <a:latin typeface="Cambria Math"/>
                        <a:ea typeface="+mj-ea"/>
                        <a:cs typeface="Times New Roman" pitchFamily="18" charset="0"/>
                      </a:rPr>
                      <m:t>rafem</m:t>
                    </m:r>
                    <m:r>
                      <a:rPr lang="cs-CZ" sz="2800" b="0" i="0" smtClean="0">
                        <a:latin typeface="Cambria Math"/>
                        <a:ea typeface="+mj-ea"/>
                        <a:cs typeface="Times New Roman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sz="2800" b="0" i="0" smtClean="0">
                        <a:latin typeface="Cambria Math"/>
                        <a:ea typeface="+mj-ea"/>
                        <a:cs typeface="Times New Roman" pitchFamily="18" charset="0"/>
                      </a:rPr>
                      <m:t>funkce</m:t>
                    </m:r>
                  </m:oMath>
                </a14:m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 je hyperbola, posunutá o 2 jednotky doprava a 3 jednotku nahoru</a:t>
                </a:r>
                <a:endParaRPr lang="cs-CZ" sz="2800" dirty="0"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1615" y="2348879"/>
                <a:ext cx="4752528" cy="1384995"/>
              </a:xfrm>
              <a:prstGeom prst="rect">
                <a:avLst/>
              </a:prstGeom>
              <a:blipFill rotWithShape="1">
                <a:blip r:embed="rId4"/>
                <a:stretch>
                  <a:fillRect l="-2564" t="-4386" r="-513" b="-109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Obrázek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338899"/>
            <a:ext cx="4069804" cy="4069804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492" y="2348879"/>
            <a:ext cx="4059824" cy="4059824"/>
          </a:xfrm>
          <a:prstGeom prst="rect">
            <a:avLst/>
          </a:prstGeom>
        </p:spPr>
      </p:pic>
      <p:cxnSp>
        <p:nvCxnSpPr>
          <p:cNvPr id="20" name="Přímá spojnice 19"/>
          <p:cNvCxnSpPr/>
          <p:nvPr/>
        </p:nvCxnSpPr>
        <p:spPr>
          <a:xfrm flipV="1">
            <a:off x="2214414" y="2348879"/>
            <a:ext cx="0" cy="381642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395536" y="4373801"/>
            <a:ext cx="3816424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6707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9 0.00509 L 0.04514 0.0050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99 -0.00116 L 0.00399 -0.08513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2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Nadpis 1"/>
              <p:cNvSpPr txBox="1">
                <a:spLocks/>
              </p:cNvSpPr>
              <p:nvPr/>
            </p:nvSpPr>
            <p:spPr>
              <a:xfrm>
                <a:off x="395536" y="260648"/>
                <a:ext cx="8136904" cy="1512168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cs-CZ" sz="2800" noProof="0" dirty="0" smtClean="0">
                    <a:solidFill>
                      <a:schemeClr val="tx1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Př. </a:t>
                </a:r>
                <a:r>
                  <a:rPr lang="cs-CZ" sz="2800" noProof="0" dirty="0">
                    <a:latin typeface="Times New Roman" pitchFamily="18" charset="0"/>
                    <a:ea typeface="+mj-ea"/>
                    <a:cs typeface="Times New Roman" pitchFamily="18" charset="0"/>
                  </a:rPr>
                  <a:t>4</a:t>
                </a:r>
                <a:endParaRPr lang="cs-CZ" sz="2800" noProof="0" dirty="0" smtClean="0">
                  <a:solidFill>
                    <a:schemeClr val="tx1"/>
                  </a:solidFill>
                  <a:latin typeface="Times New Roman" pitchFamily="18" charset="0"/>
                  <a:ea typeface="+mj-ea"/>
                  <a:cs typeface="Times New Roman" pitchFamily="18" charset="0"/>
                </a:endParaRPr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cs-CZ" sz="2800" noProof="0" dirty="0" smtClean="0">
                    <a:solidFill>
                      <a:schemeClr val="tx1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Doplňte souřadnice bodů tak, aby ležely na grafu funkce </a:t>
                </a:r>
                <a14:m>
                  <m:oMath xmlns:m="http://schemas.openxmlformats.org/officeDocument/2006/math">
                    <m:r>
                      <a:rPr lang="cs-CZ" sz="2800" b="0" i="1" noProof="0" smtClean="0">
                        <a:solidFill>
                          <a:schemeClr val="tx1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𝑓</m:t>
                    </m:r>
                    <m:r>
                      <a:rPr lang="cs-CZ" sz="2800" b="0" i="1" noProof="0" smtClean="0">
                        <a:solidFill>
                          <a:schemeClr val="tx1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:</m:t>
                    </m:r>
                    <m:r>
                      <a:rPr lang="cs-CZ" sz="2800" b="0" i="1" noProof="0" smtClean="0">
                        <a:solidFill>
                          <a:schemeClr val="tx1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𝑦</m:t>
                    </m:r>
                    <m:r>
                      <a:rPr lang="cs-CZ" sz="2800" b="0" i="1" noProof="0" smtClean="0">
                        <a:solidFill>
                          <a:schemeClr val="tx1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  <m: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−3</m:t>
                        </m:r>
                      </m:num>
                      <m:den>
                        <m: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2</m:t>
                        </m:r>
                        <m: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  <m: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+6</m:t>
                        </m:r>
                      </m:den>
                    </m:f>
                  </m:oMath>
                </a14:m>
                <a:r>
                  <a:rPr kumimoji="0" lang="cs-CZ" sz="28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itchFamily="18" charset="0"/>
                    <a:ea typeface="+mj-ea"/>
                    <a:cs typeface="Times New Roman" pitchFamily="18" charset="0"/>
                  </a:rPr>
                  <a:t>. </a:t>
                </a:r>
                <a14:m>
                  <m:oMath xmlns:m="http://schemas.openxmlformats.org/officeDocument/2006/math">
                    <m:r>
                      <a:rPr kumimoji="0" lang="cs-CZ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𝐴</m:t>
                    </m:r>
                    <m:r>
                      <a:rPr kumimoji="0" lang="cs-CZ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  <m:t>2; </m:t>
                        </m:r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𝑦</m:t>
                        </m:r>
                      </m:e>
                    </m:d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 </m:t>
                    </m:r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𝐵</m:t>
                    </m:r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=[</m:t>
                    </m:r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𝑥</m:t>
                    </m:r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; −3]</m:t>
                    </m:r>
                  </m:oMath>
                </a14:m>
                <a:endParaRPr kumimoji="0" lang="cs-CZ" sz="28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260648"/>
                <a:ext cx="8136904" cy="1512168"/>
              </a:xfrm>
              <a:prstGeom prst="rect">
                <a:avLst/>
              </a:prstGeom>
              <a:blipFill rotWithShape="1">
                <a:blip r:embed="rId2"/>
                <a:stretch>
                  <a:fillRect l="-1573" t="-4032" b="-766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Nadpis 1"/>
          <p:cNvSpPr txBox="1">
            <a:spLocks/>
          </p:cNvSpPr>
          <p:nvPr/>
        </p:nvSpPr>
        <p:spPr>
          <a:xfrm>
            <a:off x="467544" y="1052736"/>
            <a:ext cx="8229600" cy="648072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600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395536" y="1844824"/>
                <a:ext cx="8301608" cy="16619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spcBef>
                    <a:spcPct val="0"/>
                  </a:spcBef>
                  <a:defRPr/>
                </a:pPr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Aby bod</a:t>
                </a:r>
                <a:r>
                  <a:rPr lang="en-US" sz="28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/>
                        <a:cs typeface="Times New Roman" pitchFamily="18" charset="0"/>
                      </a:rPr>
                      <m:t>𝐴</m:t>
                    </m:r>
                  </m:oMath>
                </a14:m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 ležel na grafu funkce, musí jeho souřadnice splňovat rovnici funkce.</a:t>
                </a:r>
                <a:r>
                  <a:rPr lang="en-US" sz="28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en-US" sz="2800" i="1" dirty="0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r>
                      <a:rPr lang="en-US" sz="2800" i="1" dirty="0" err="1" smtClean="0">
                        <a:latin typeface="Cambria Math"/>
                        <a:cs typeface="Times New Roman" pitchFamily="18" charset="0"/>
                      </a:rPr>
                      <m:t>𝑜𝑣𝑜𝑢</m:t>
                    </m:r>
                  </m:oMath>
                </a14:m>
                <a:r>
                  <a:rPr lang="en-US" sz="28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latin typeface="Times New Roman" pitchFamily="18" charset="0"/>
                    <a:cs typeface="Times New Roman" pitchFamily="18" charset="0"/>
                  </a:rPr>
                  <a:t>sou</a:t>
                </a:r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řadnici známe, dopočítáme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sz="2800" i="1" dirty="0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r>
                      <a:rPr lang="cs-CZ" sz="2800" i="1" dirty="0" err="1" smtClean="0">
                        <a:latin typeface="Cambria Math"/>
                        <a:cs typeface="Times New Roman" pitchFamily="18" charset="0"/>
                      </a:rPr>
                      <m:t>𝑜𝑣𝑜𝑢</m:t>
                    </m:r>
                  </m:oMath>
                </a14:m>
                <a:endParaRPr lang="cs-CZ" sz="2800" dirty="0">
                  <a:latin typeface="Times New Roman" pitchFamily="18" charset="0"/>
                  <a:cs typeface="Times New Roman" pitchFamily="18" charset="0"/>
                </a:endParaRPr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1844824"/>
                <a:ext cx="8301608" cy="1661993"/>
              </a:xfrm>
              <a:prstGeom prst="rect">
                <a:avLst/>
              </a:prstGeom>
              <a:blipFill rotWithShape="1">
                <a:blip r:embed="rId3"/>
                <a:stretch>
                  <a:fillRect l="-1542" t="-36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Obdélník 2"/>
              <p:cNvSpPr/>
              <p:nvPr/>
            </p:nvSpPr>
            <p:spPr>
              <a:xfrm>
                <a:off x="503567" y="3245207"/>
                <a:ext cx="177599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smtClean="0">
                          <a:latin typeface="Cambria Math"/>
                          <a:cs typeface="Times New Roman" pitchFamily="18" charset="0"/>
                        </a:rPr>
                        <m:t>𝐴</m:t>
                      </m:r>
                      <m:r>
                        <a:rPr lang="en-US" sz="2800" i="1">
                          <a:latin typeface="Cambria Math"/>
                          <a:cs typeface="Times New Roman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2800" i="1">
                              <a:latin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r>
                            <a:rPr lang="cs-CZ" sz="2800" b="0" i="1" smtClean="0">
                              <a:solidFill>
                                <a:srgbClr val="00B050"/>
                              </a:solidFill>
                              <a:latin typeface="Cambria Math"/>
                              <a:cs typeface="Times New Roman" pitchFamily="18" charset="0"/>
                            </a:rPr>
                            <m:t>2</m:t>
                          </m:r>
                          <m:r>
                            <a:rPr lang="en-US" sz="2800" i="1">
                              <a:latin typeface="Cambria Math"/>
                              <a:cs typeface="Times New Roman" pitchFamily="18" charset="0"/>
                            </a:rPr>
                            <m:t>;</m:t>
                          </m:r>
                          <m:r>
                            <a:rPr lang="cs-CZ" sz="2800" b="0" i="1" smtClean="0">
                              <a:solidFill>
                                <a:srgbClr val="FF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𝑦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Obdélník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567" y="3245207"/>
                <a:ext cx="1775999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Obdélník 11"/>
              <p:cNvSpPr/>
              <p:nvPr/>
            </p:nvSpPr>
            <p:spPr>
              <a:xfrm>
                <a:off x="519307" y="3861048"/>
                <a:ext cx="2336729" cy="90896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smtClean="0">
                          <a:latin typeface="Cambria Math"/>
                          <a:cs typeface="Times New Roman" pitchFamily="18" charset="0"/>
                        </a:rPr>
                        <m:t>𝑓</m:t>
                      </m:r>
                      <m:r>
                        <a:rPr lang="cs-CZ" sz="2800" i="1" smtClean="0">
                          <a:latin typeface="Cambria Math"/>
                          <a:cs typeface="Times New Roman" pitchFamily="18" charset="0"/>
                        </a:rPr>
                        <m:t>:</m:t>
                      </m:r>
                      <m:r>
                        <a:rPr lang="cs-CZ" sz="2800" i="1" smtClean="0">
                          <a:solidFill>
                            <a:srgbClr val="FF0000"/>
                          </a:solidFill>
                          <a:latin typeface="Cambria Math"/>
                          <a:cs typeface="Times New Roman" pitchFamily="18" charset="0"/>
                        </a:rPr>
                        <m:t>𝑦</m:t>
                      </m:r>
                      <m:r>
                        <a:rPr lang="cs-CZ" sz="2800" i="1">
                          <a:latin typeface="Cambria Math"/>
                          <a:cs typeface="Times New Roman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2800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sz="2800" b="0" i="1" smtClean="0">
                              <a:solidFill>
                                <a:srgbClr val="00B050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𝑥</m:t>
                          </m:r>
                          <m:r>
                            <a:rPr lang="cs-CZ" sz="2800" b="0" i="1" smtClean="0">
                              <a:latin typeface="Cambria Math"/>
                              <a:cs typeface="Times New Roman" pitchFamily="18" charset="0"/>
                            </a:rPr>
                            <m:t>−3</m:t>
                          </m:r>
                        </m:num>
                        <m:den>
                          <m:r>
                            <a:rPr lang="cs-CZ" sz="2800" b="0" i="1" smtClean="0">
                              <a:latin typeface="Cambria Math"/>
                              <a:cs typeface="Times New Roman" pitchFamily="18" charset="0"/>
                            </a:rPr>
                            <m:t>2</m:t>
                          </m:r>
                          <m:r>
                            <a:rPr lang="cs-CZ" sz="2800" b="0" i="1" smtClean="0">
                              <a:solidFill>
                                <a:srgbClr val="00B050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𝑥</m:t>
                          </m:r>
                          <m:r>
                            <a:rPr lang="cs-CZ" sz="2800" b="0" i="1" smtClean="0">
                              <a:latin typeface="Cambria Math"/>
                              <a:cs typeface="Times New Roman" pitchFamily="18" charset="0"/>
                            </a:rPr>
                            <m:t>+6</m:t>
                          </m:r>
                        </m:den>
                      </m:f>
                    </m:oMath>
                  </m:oMathPara>
                </a14:m>
                <a:endParaRPr lang="cs-CZ" sz="2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2" name="Obdélník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307" y="3861048"/>
                <a:ext cx="2336729" cy="90896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Obdélník 9"/>
              <p:cNvSpPr/>
              <p:nvPr/>
            </p:nvSpPr>
            <p:spPr>
              <a:xfrm>
                <a:off x="899592" y="4941168"/>
                <a:ext cx="2219454" cy="90896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smtClean="0">
                          <a:solidFill>
                            <a:srgbClr val="FF0000"/>
                          </a:solidFill>
                          <a:latin typeface="Cambria Math"/>
                          <a:cs typeface="Times New Roman" pitchFamily="18" charset="0"/>
                        </a:rPr>
                        <m:t>𝑦</m:t>
                      </m:r>
                      <m:r>
                        <a:rPr lang="cs-CZ" sz="2800" i="1">
                          <a:latin typeface="Cambria Math"/>
                          <a:cs typeface="Times New Roman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2800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sz="2800" b="0" i="1" smtClean="0">
                              <a:solidFill>
                                <a:srgbClr val="00B050"/>
                              </a:solidFill>
                              <a:latin typeface="Cambria Math"/>
                              <a:cs typeface="Times New Roman" pitchFamily="18" charset="0"/>
                            </a:rPr>
                            <m:t>2</m:t>
                          </m:r>
                          <m:r>
                            <a:rPr lang="cs-CZ" sz="2800" b="0" i="1" smtClean="0">
                              <a:latin typeface="Cambria Math"/>
                              <a:cs typeface="Times New Roman" pitchFamily="18" charset="0"/>
                            </a:rPr>
                            <m:t>−3</m:t>
                          </m:r>
                        </m:num>
                        <m:den>
                          <m:r>
                            <a:rPr lang="cs-CZ" sz="2800" b="0" i="1" smtClean="0">
                              <a:latin typeface="Cambria Math"/>
                              <a:cs typeface="Times New Roman" pitchFamily="18" charset="0"/>
                            </a:rPr>
                            <m:t>2</m:t>
                          </m:r>
                          <m:r>
                            <a:rPr lang="cs-CZ" sz="2800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∙</m:t>
                          </m:r>
                          <m:r>
                            <a:rPr lang="cs-CZ" sz="2800" b="0" i="1" smtClean="0">
                              <a:solidFill>
                                <a:srgbClr val="00B050"/>
                              </a:solidFill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2</m:t>
                          </m:r>
                          <m:r>
                            <a:rPr lang="cs-CZ" sz="2800" b="0" i="1" smtClean="0">
                              <a:latin typeface="Cambria Math"/>
                              <a:cs typeface="Times New Roman" pitchFamily="18" charset="0"/>
                            </a:rPr>
                            <m:t>+6</m:t>
                          </m:r>
                        </m:den>
                      </m:f>
                    </m:oMath>
                  </m:oMathPara>
                </a14:m>
                <a:endParaRPr lang="cs-CZ" sz="2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Obdélník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9592" y="4941168"/>
                <a:ext cx="2219454" cy="908967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Obdélník 10"/>
              <p:cNvSpPr/>
              <p:nvPr/>
            </p:nvSpPr>
            <p:spPr>
              <a:xfrm>
                <a:off x="906934" y="5850135"/>
                <a:ext cx="1414683" cy="8989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smtClean="0">
                          <a:solidFill>
                            <a:srgbClr val="FF0000"/>
                          </a:solidFill>
                          <a:latin typeface="Cambria Math"/>
                          <a:cs typeface="Times New Roman" pitchFamily="18" charset="0"/>
                        </a:rPr>
                        <m:t>𝑦</m:t>
                      </m:r>
                      <m:r>
                        <a:rPr lang="cs-CZ" sz="2800" i="1">
                          <a:latin typeface="Cambria Math"/>
                          <a:cs typeface="Times New Roman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2800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sz="2800" b="0" i="1" smtClean="0">
                              <a:latin typeface="Cambria Math"/>
                              <a:cs typeface="Times New Roman" pitchFamily="18" charset="0"/>
                            </a:rPr>
                            <m:t>−1</m:t>
                          </m:r>
                        </m:num>
                        <m:den>
                          <m:r>
                            <a:rPr lang="cs-CZ" sz="2800" b="0" i="1" smtClean="0">
                              <a:latin typeface="Cambria Math"/>
                              <a:cs typeface="Times New Roman" pitchFamily="18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cs-CZ" sz="2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1" name="Obdélník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934" y="5850135"/>
                <a:ext cx="1414683" cy="898964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Obdélník 12"/>
              <p:cNvSpPr/>
              <p:nvPr/>
            </p:nvSpPr>
            <p:spPr>
              <a:xfrm>
                <a:off x="4283968" y="5588525"/>
                <a:ext cx="2315186" cy="91332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smtClean="0">
                          <a:latin typeface="Cambria Math"/>
                          <a:cs typeface="Times New Roman" pitchFamily="18" charset="0"/>
                        </a:rPr>
                        <m:t>𝐴</m:t>
                      </m:r>
                      <m:r>
                        <a:rPr lang="en-US" sz="2800" i="1">
                          <a:latin typeface="Cambria Math"/>
                          <a:cs typeface="Times New Roman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2800" i="1">
                              <a:latin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r>
                            <a:rPr lang="cs-CZ" sz="2800" b="0" i="1" smtClean="0">
                              <a:solidFill>
                                <a:srgbClr val="00B050"/>
                              </a:solidFill>
                              <a:latin typeface="Cambria Math"/>
                              <a:cs typeface="Times New Roman" pitchFamily="18" charset="0"/>
                            </a:rPr>
                            <m:t>2</m:t>
                          </m:r>
                          <m:r>
                            <a:rPr lang="en-US" sz="2800" i="1">
                              <a:latin typeface="Cambria Math"/>
                              <a:cs typeface="Times New Roman" pitchFamily="18" charset="0"/>
                            </a:rPr>
                            <m:t>;</m:t>
                          </m:r>
                          <m:r>
                            <a:rPr lang="cs-CZ" sz="2800" b="0" i="1" smtClean="0">
                              <a:latin typeface="Cambria Math"/>
                              <a:cs typeface="Times New Roman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cs-CZ" sz="2800" b="0" i="1" smtClean="0">
                                  <a:latin typeface="Cambria Math"/>
                                  <a:cs typeface="Times New Roman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2800" b="0" i="1" smtClean="0">
                                  <a:latin typeface="Cambria Math"/>
                                  <a:cs typeface="Times New Roman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sz="2800" b="0" i="1" smtClean="0">
                                  <a:latin typeface="Cambria Math"/>
                                  <a:cs typeface="Times New Roman" pitchFamily="18" charset="0"/>
                                </a:rPr>
                                <m:t>10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Obdélník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3968" y="5588525"/>
                <a:ext cx="2315186" cy="913327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83245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  <p:bldP spid="12" grpId="0"/>
      <p:bldP spid="10" grpId="0"/>
      <p:bldP spid="11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Nadpis 1"/>
              <p:cNvSpPr txBox="1">
                <a:spLocks/>
              </p:cNvSpPr>
              <p:nvPr/>
            </p:nvSpPr>
            <p:spPr>
              <a:xfrm>
                <a:off x="395536" y="260648"/>
                <a:ext cx="8136904" cy="1512168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cs-CZ" sz="2800" noProof="0" dirty="0" smtClean="0">
                    <a:solidFill>
                      <a:schemeClr val="tx1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Př. </a:t>
                </a:r>
                <a:r>
                  <a:rPr lang="cs-CZ" sz="2800" noProof="0" dirty="0">
                    <a:latin typeface="Times New Roman" pitchFamily="18" charset="0"/>
                    <a:ea typeface="+mj-ea"/>
                    <a:cs typeface="Times New Roman" pitchFamily="18" charset="0"/>
                  </a:rPr>
                  <a:t>4</a:t>
                </a:r>
                <a:endParaRPr lang="cs-CZ" sz="2800" noProof="0" dirty="0" smtClean="0">
                  <a:solidFill>
                    <a:schemeClr val="tx1"/>
                  </a:solidFill>
                  <a:latin typeface="Times New Roman" pitchFamily="18" charset="0"/>
                  <a:ea typeface="+mj-ea"/>
                  <a:cs typeface="Times New Roman" pitchFamily="18" charset="0"/>
                </a:endParaRPr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cs-CZ" sz="2800" noProof="0" dirty="0" smtClean="0">
                    <a:solidFill>
                      <a:schemeClr val="tx1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Doplňte souřadnice bodů tak, aby ležely na grafu funkce </a:t>
                </a:r>
                <a14:m>
                  <m:oMath xmlns:m="http://schemas.openxmlformats.org/officeDocument/2006/math">
                    <m:r>
                      <a:rPr lang="cs-CZ" sz="2800" b="0" i="1" noProof="0" smtClean="0">
                        <a:solidFill>
                          <a:schemeClr val="tx1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𝑓</m:t>
                    </m:r>
                    <m:r>
                      <a:rPr lang="cs-CZ" sz="2800" b="0" i="1" noProof="0" smtClean="0">
                        <a:solidFill>
                          <a:schemeClr val="tx1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:</m:t>
                    </m:r>
                    <m:r>
                      <a:rPr lang="cs-CZ" sz="2800" b="0" i="1" noProof="0" smtClean="0">
                        <a:solidFill>
                          <a:schemeClr val="tx1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𝑦</m:t>
                    </m:r>
                    <m:r>
                      <a:rPr lang="cs-CZ" sz="2800" b="0" i="1" noProof="0" smtClean="0">
                        <a:solidFill>
                          <a:schemeClr val="tx1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  <m: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−3</m:t>
                        </m:r>
                      </m:num>
                      <m:den>
                        <m: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2</m:t>
                        </m:r>
                        <m: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  <m: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+6</m:t>
                        </m:r>
                      </m:den>
                    </m:f>
                  </m:oMath>
                </a14:m>
                <a:r>
                  <a:rPr kumimoji="0" lang="cs-CZ" sz="28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itchFamily="18" charset="0"/>
                    <a:ea typeface="+mj-ea"/>
                    <a:cs typeface="Times New Roman" pitchFamily="18" charset="0"/>
                  </a:rPr>
                  <a:t>. </a:t>
                </a:r>
                <a14:m>
                  <m:oMath xmlns:m="http://schemas.openxmlformats.org/officeDocument/2006/math">
                    <m:r>
                      <a:rPr kumimoji="0" lang="cs-CZ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𝐴</m:t>
                    </m:r>
                    <m:r>
                      <a:rPr kumimoji="0" lang="cs-CZ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  <m:t>2; </m:t>
                        </m:r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𝑦</m:t>
                        </m:r>
                      </m:e>
                    </m:d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 </m:t>
                    </m:r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𝐵</m:t>
                    </m:r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=[</m:t>
                    </m:r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𝑥</m:t>
                    </m:r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;−1]</m:t>
                    </m:r>
                  </m:oMath>
                </a14:m>
                <a:endParaRPr kumimoji="0" lang="cs-CZ" sz="28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260648"/>
                <a:ext cx="8136904" cy="1512168"/>
              </a:xfrm>
              <a:prstGeom prst="rect">
                <a:avLst/>
              </a:prstGeom>
              <a:blipFill rotWithShape="1">
                <a:blip r:embed="rId2"/>
                <a:stretch>
                  <a:fillRect l="-1573" t="-4032" b="-766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Nadpis 1"/>
          <p:cNvSpPr txBox="1">
            <a:spLocks/>
          </p:cNvSpPr>
          <p:nvPr/>
        </p:nvSpPr>
        <p:spPr>
          <a:xfrm>
            <a:off x="467544" y="1052736"/>
            <a:ext cx="8229600" cy="648072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600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395536" y="1844824"/>
                <a:ext cx="8301608" cy="16619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spcBef>
                    <a:spcPct val="0"/>
                  </a:spcBef>
                  <a:defRPr/>
                </a:pPr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Aby bod</a:t>
                </a:r>
                <a:r>
                  <a:rPr lang="en-US" sz="28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  <a:cs typeface="Times New Roman" pitchFamily="18" charset="0"/>
                      </a:rPr>
                      <m:t>𝐵</m:t>
                    </m:r>
                  </m:oMath>
                </a14:m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 ležel na grafu funkce, musí jeho souřadnice splňovat rovnici funkce.</a:t>
                </a:r>
                <a:r>
                  <a:rPr lang="en-US" sz="28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y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r>
                      <a:rPr lang="en-US" sz="2800" i="1" dirty="0" err="1" smtClean="0">
                        <a:latin typeface="Cambria Math"/>
                        <a:cs typeface="Times New Roman" pitchFamily="18" charset="0"/>
                      </a:rPr>
                      <m:t>𝑜𝑣𝑜𝑢</m:t>
                    </m:r>
                  </m:oMath>
                </a14:m>
                <a:r>
                  <a:rPr lang="en-US" sz="28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latin typeface="Times New Roman" pitchFamily="18" charset="0"/>
                    <a:cs typeface="Times New Roman" pitchFamily="18" charset="0"/>
                  </a:rPr>
                  <a:t>sou</a:t>
                </a:r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řadnici známe, dopočítáme x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r>
                      <a:rPr lang="cs-CZ" sz="2800" i="1" dirty="0" err="1" smtClean="0">
                        <a:latin typeface="Cambria Math"/>
                        <a:cs typeface="Times New Roman" pitchFamily="18" charset="0"/>
                      </a:rPr>
                      <m:t>𝑜𝑣𝑜𝑢</m:t>
                    </m:r>
                  </m:oMath>
                </a14:m>
                <a:endParaRPr lang="cs-CZ" sz="2800" dirty="0">
                  <a:latin typeface="Times New Roman" pitchFamily="18" charset="0"/>
                  <a:cs typeface="Times New Roman" pitchFamily="18" charset="0"/>
                </a:endParaRPr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1844824"/>
                <a:ext cx="8301608" cy="1661993"/>
              </a:xfrm>
              <a:prstGeom prst="rect">
                <a:avLst/>
              </a:prstGeom>
              <a:blipFill rotWithShape="1">
                <a:blip r:embed="rId3"/>
                <a:stretch>
                  <a:fillRect l="-1542" t="-36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Obdélník 2"/>
              <p:cNvSpPr/>
              <p:nvPr/>
            </p:nvSpPr>
            <p:spPr>
              <a:xfrm>
                <a:off x="503567" y="3245207"/>
                <a:ext cx="205293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  <a:cs typeface="Times New Roman" pitchFamily="18" charset="0"/>
                        </a:rPr>
                        <m:t>𝐵</m:t>
                      </m:r>
                      <m:r>
                        <a:rPr lang="en-US" sz="2800" i="1">
                          <a:latin typeface="Cambria Math"/>
                          <a:cs typeface="Times New Roman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2800" i="1">
                              <a:latin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r>
                            <a:rPr lang="cs-CZ" sz="2800" b="0" i="1" smtClean="0">
                              <a:solidFill>
                                <a:srgbClr val="00B050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𝑥</m:t>
                          </m:r>
                          <m:r>
                            <a:rPr lang="en-US" sz="2800" i="1">
                              <a:latin typeface="Cambria Math"/>
                              <a:cs typeface="Times New Roman" pitchFamily="18" charset="0"/>
                            </a:rPr>
                            <m:t>;</m:t>
                          </m:r>
                          <m:r>
                            <a:rPr lang="cs-CZ" sz="2800" b="0" i="1" smtClean="0">
                              <a:solidFill>
                                <a:srgbClr val="FF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−1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Obdélník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567" y="3245207"/>
                <a:ext cx="2052934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Obdélník 11"/>
              <p:cNvSpPr/>
              <p:nvPr/>
            </p:nvSpPr>
            <p:spPr>
              <a:xfrm>
                <a:off x="519307" y="3861048"/>
                <a:ext cx="2336729" cy="90896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smtClean="0">
                          <a:latin typeface="Cambria Math"/>
                          <a:cs typeface="Times New Roman" pitchFamily="18" charset="0"/>
                        </a:rPr>
                        <m:t>𝑓</m:t>
                      </m:r>
                      <m:r>
                        <a:rPr lang="cs-CZ" sz="2800" i="1" smtClean="0">
                          <a:latin typeface="Cambria Math"/>
                          <a:cs typeface="Times New Roman" pitchFamily="18" charset="0"/>
                        </a:rPr>
                        <m:t>:</m:t>
                      </m:r>
                      <m:r>
                        <a:rPr lang="cs-CZ" sz="2800" i="1" smtClean="0">
                          <a:solidFill>
                            <a:srgbClr val="FF0000"/>
                          </a:solidFill>
                          <a:latin typeface="Cambria Math"/>
                          <a:cs typeface="Times New Roman" pitchFamily="18" charset="0"/>
                        </a:rPr>
                        <m:t>𝑦</m:t>
                      </m:r>
                      <m:r>
                        <a:rPr lang="cs-CZ" sz="2800" i="1">
                          <a:latin typeface="Cambria Math"/>
                          <a:cs typeface="Times New Roman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2800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sz="2800" b="0" i="1" smtClean="0">
                              <a:solidFill>
                                <a:srgbClr val="00B050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𝑥</m:t>
                          </m:r>
                          <m:r>
                            <a:rPr lang="cs-CZ" sz="2800" b="0" i="1" smtClean="0">
                              <a:latin typeface="Cambria Math"/>
                              <a:cs typeface="Times New Roman" pitchFamily="18" charset="0"/>
                            </a:rPr>
                            <m:t>−3</m:t>
                          </m:r>
                        </m:num>
                        <m:den>
                          <m:r>
                            <a:rPr lang="cs-CZ" sz="2800" b="0" i="1" smtClean="0">
                              <a:latin typeface="Cambria Math"/>
                              <a:cs typeface="Times New Roman" pitchFamily="18" charset="0"/>
                            </a:rPr>
                            <m:t>2</m:t>
                          </m:r>
                          <m:r>
                            <a:rPr lang="cs-CZ" sz="2800" b="0" i="1" smtClean="0">
                              <a:solidFill>
                                <a:srgbClr val="00B050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𝑥</m:t>
                          </m:r>
                          <m:r>
                            <a:rPr lang="cs-CZ" sz="2800" b="0" i="1" smtClean="0">
                              <a:latin typeface="Cambria Math"/>
                              <a:cs typeface="Times New Roman" pitchFamily="18" charset="0"/>
                            </a:rPr>
                            <m:t>+6</m:t>
                          </m:r>
                        </m:den>
                      </m:f>
                    </m:oMath>
                  </m:oMathPara>
                </a14:m>
                <a:endParaRPr lang="cs-CZ" sz="2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2" name="Obdélník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307" y="3861048"/>
                <a:ext cx="2336729" cy="90896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Obdélník 13"/>
              <p:cNvSpPr/>
              <p:nvPr/>
            </p:nvSpPr>
            <p:spPr>
              <a:xfrm>
                <a:off x="521376" y="4922415"/>
                <a:ext cx="2234586" cy="90896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rgbClr val="FF0000"/>
                          </a:solidFill>
                          <a:latin typeface="Cambria Math"/>
                          <a:cs typeface="Times New Roman" pitchFamily="18" charset="0"/>
                        </a:rPr>
                        <m:t>−1</m:t>
                      </m:r>
                      <m:r>
                        <a:rPr lang="cs-CZ" sz="2800" i="1">
                          <a:latin typeface="Cambria Math"/>
                          <a:cs typeface="Times New Roman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2800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sz="2800" b="0" i="1" smtClean="0">
                              <a:solidFill>
                                <a:srgbClr val="00B050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𝑥</m:t>
                          </m:r>
                          <m:r>
                            <a:rPr lang="cs-CZ" sz="2800" b="0" i="1" smtClean="0">
                              <a:latin typeface="Cambria Math"/>
                              <a:cs typeface="Times New Roman" pitchFamily="18" charset="0"/>
                            </a:rPr>
                            <m:t>−3</m:t>
                          </m:r>
                        </m:num>
                        <m:den>
                          <m:r>
                            <a:rPr lang="cs-CZ" sz="2800" b="0" i="1" smtClean="0">
                              <a:latin typeface="Cambria Math"/>
                              <a:cs typeface="Times New Roman" pitchFamily="18" charset="0"/>
                            </a:rPr>
                            <m:t>2</m:t>
                          </m:r>
                          <m:r>
                            <a:rPr lang="cs-CZ" sz="2800" b="0" i="1" smtClean="0">
                              <a:solidFill>
                                <a:srgbClr val="00B050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𝑥</m:t>
                          </m:r>
                          <m:r>
                            <a:rPr lang="cs-CZ" sz="2800" b="0" i="1" smtClean="0">
                              <a:latin typeface="Cambria Math"/>
                              <a:cs typeface="Times New Roman" pitchFamily="18" charset="0"/>
                            </a:rPr>
                            <m:t>+6</m:t>
                          </m:r>
                        </m:den>
                      </m:f>
                    </m:oMath>
                  </m:oMathPara>
                </a14:m>
                <a:endParaRPr lang="cs-CZ" sz="2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4" name="Obdélník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1376" y="4922415"/>
                <a:ext cx="2234586" cy="908967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Obdélník 14"/>
              <p:cNvSpPr/>
              <p:nvPr/>
            </p:nvSpPr>
            <p:spPr>
              <a:xfrm>
                <a:off x="2856036" y="5229200"/>
                <a:ext cx="177523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  <a:cs typeface="Times New Roman" pitchFamily="18" charset="0"/>
                        </a:rPr>
                        <m:t>/</m:t>
                      </m:r>
                      <m:d>
                        <m:dPr>
                          <m:ctrlPr>
                            <a:rPr lang="cs-CZ" sz="2800" b="0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r>
                            <a:rPr lang="cs-CZ" sz="2800" b="0" i="1" smtClean="0">
                              <a:latin typeface="Cambria Math"/>
                              <a:cs typeface="Times New Roman" pitchFamily="18" charset="0"/>
                            </a:rPr>
                            <m:t>2</m:t>
                          </m:r>
                          <m:r>
                            <a:rPr lang="cs-CZ" sz="2800" b="0" i="1" smtClean="0">
                              <a:latin typeface="Cambria Math"/>
                              <a:cs typeface="Times New Roman" pitchFamily="18" charset="0"/>
                            </a:rPr>
                            <m:t>𝑥</m:t>
                          </m:r>
                          <m:r>
                            <a:rPr lang="cs-CZ" sz="2800" b="0" i="1" smtClean="0">
                              <a:latin typeface="Cambria Math"/>
                              <a:cs typeface="Times New Roman" pitchFamily="18" charset="0"/>
                            </a:rPr>
                            <m:t>+6</m:t>
                          </m:r>
                        </m:e>
                      </m:d>
                    </m:oMath>
                  </m:oMathPara>
                </a14:m>
                <a:endParaRPr lang="cs-CZ" sz="2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5" name="Obdélník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56036" y="5229200"/>
                <a:ext cx="1775230" cy="52322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Obdélník 15"/>
              <p:cNvSpPr/>
              <p:nvPr/>
            </p:nvSpPr>
            <p:spPr>
              <a:xfrm>
                <a:off x="5172161" y="3245207"/>
                <a:ext cx="336027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tx1"/>
                          </a:solidFill>
                          <a:latin typeface="Cambria Math"/>
                          <a:cs typeface="Times New Roman" pitchFamily="18" charset="0"/>
                        </a:rPr>
                        <m:t>−1</m:t>
                      </m:r>
                      <m:d>
                        <m:dPr>
                          <m:ctrlPr>
                            <a:rPr lang="cs-CZ" sz="2800" b="0" i="1" smtClean="0">
                              <a:solidFill>
                                <a:schemeClr val="tx1"/>
                              </a:solidFill>
                              <a:latin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latin typeface="Cambria Math"/>
                              <a:cs typeface="Times New Roman" pitchFamily="18" charset="0"/>
                            </a:rPr>
                            <m:t>2</m:t>
                          </m:r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𝑥</m:t>
                          </m:r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latin typeface="Cambria Math"/>
                              <a:cs typeface="Times New Roman" pitchFamily="18" charset="0"/>
                            </a:rPr>
                            <m:t>+6</m:t>
                          </m:r>
                        </m:e>
                      </m:d>
                      <m:r>
                        <a:rPr lang="cs-CZ" sz="2800" i="1">
                          <a:latin typeface="Cambria Math"/>
                          <a:cs typeface="Times New Roman" pitchFamily="18" charset="0"/>
                        </a:rPr>
                        <m:t>=</m:t>
                      </m:r>
                      <m:r>
                        <a:rPr lang="cs-CZ" sz="2800" b="0" i="1" smtClean="0">
                          <a:latin typeface="Cambria Math"/>
                          <a:cs typeface="Times New Roman" pitchFamily="18" charset="0"/>
                        </a:rPr>
                        <m:t>𝑥</m:t>
                      </m:r>
                      <m:r>
                        <a:rPr lang="cs-CZ" sz="2800" b="0" i="1" smtClean="0">
                          <a:latin typeface="Cambria Math"/>
                          <a:cs typeface="Times New Roman" pitchFamily="18" charset="0"/>
                        </a:rPr>
                        <m:t>−3</m:t>
                      </m:r>
                    </m:oMath>
                  </m:oMathPara>
                </a14:m>
                <a:endParaRPr lang="cs-CZ" sz="2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6" name="Obdélník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2161" y="3245207"/>
                <a:ext cx="3360279" cy="52322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Obdélník 16"/>
              <p:cNvSpPr/>
              <p:nvPr/>
            </p:nvSpPr>
            <p:spPr>
              <a:xfrm>
                <a:off x="5692534" y="3849811"/>
                <a:ext cx="2863476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  <a:cs typeface="Times New Roman" pitchFamily="18" charset="0"/>
                        </a:rPr>
                        <m:t>−2</m:t>
                      </m:r>
                      <m:r>
                        <a:rPr lang="cs-CZ" sz="2800" b="0" i="1" smtClean="0">
                          <a:latin typeface="Cambria Math"/>
                          <a:cs typeface="Times New Roman" pitchFamily="18" charset="0"/>
                        </a:rPr>
                        <m:t>𝑥</m:t>
                      </m:r>
                      <m:r>
                        <a:rPr lang="cs-CZ" sz="2800" b="0" i="1" smtClean="0">
                          <a:latin typeface="Cambria Math"/>
                          <a:cs typeface="Times New Roman" pitchFamily="18" charset="0"/>
                        </a:rPr>
                        <m:t>−6=</m:t>
                      </m:r>
                      <m:r>
                        <a:rPr lang="cs-CZ" sz="2800" b="0" i="1" smtClean="0">
                          <a:latin typeface="Cambria Math"/>
                          <a:cs typeface="Times New Roman" pitchFamily="18" charset="0"/>
                        </a:rPr>
                        <m:t>𝑥</m:t>
                      </m:r>
                      <m:r>
                        <a:rPr lang="cs-CZ" sz="2800" b="0" i="1" smtClean="0">
                          <a:latin typeface="Cambria Math"/>
                          <a:cs typeface="Times New Roman" pitchFamily="18" charset="0"/>
                        </a:rPr>
                        <m:t>−3</m:t>
                      </m:r>
                    </m:oMath>
                  </m:oMathPara>
                </a14:m>
                <a:endParaRPr lang="cs-CZ" sz="2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7" name="Obdélník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92534" y="3849811"/>
                <a:ext cx="2863476" cy="523220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Obdélník 17"/>
              <p:cNvSpPr/>
              <p:nvPr/>
            </p:nvSpPr>
            <p:spPr>
              <a:xfrm>
                <a:off x="5730566" y="4525431"/>
                <a:ext cx="2863476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  <a:cs typeface="Times New Roman" pitchFamily="18" charset="0"/>
                        </a:rPr>
                        <m:t>−2</m:t>
                      </m:r>
                      <m:r>
                        <a:rPr lang="cs-CZ" sz="2800" b="0" i="1" smtClean="0">
                          <a:latin typeface="Cambria Math"/>
                          <a:cs typeface="Times New Roman" pitchFamily="18" charset="0"/>
                        </a:rPr>
                        <m:t>𝑥</m:t>
                      </m:r>
                      <m:r>
                        <a:rPr lang="cs-CZ" sz="2800" b="0" i="1" smtClean="0">
                          <a:latin typeface="Cambria Math"/>
                          <a:cs typeface="Times New Roman" pitchFamily="18" charset="0"/>
                        </a:rPr>
                        <m:t>−</m:t>
                      </m:r>
                      <m:r>
                        <a:rPr lang="cs-CZ" sz="2800" b="0" i="1" smtClean="0">
                          <a:latin typeface="Cambria Math"/>
                          <a:cs typeface="Times New Roman" pitchFamily="18" charset="0"/>
                        </a:rPr>
                        <m:t>𝑥</m:t>
                      </m:r>
                      <m:r>
                        <a:rPr lang="cs-CZ" sz="2800" i="1">
                          <a:latin typeface="Cambria Math"/>
                          <a:cs typeface="Times New Roman" pitchFamily="18" charset="0"/>
                        </a:rPr>
                        <m:t>=</m:t>
                      </m:r>
                      <m:r>
                        <a:rPr lang="cs-CZ" sz="2800" b="0" i="1" smtClean="0">
                          <a:latin typeface="Cambria Math"/>
                          <a:cs typeface="Times New Roman" pitchFamily="18" charset="0"/>
                        </a:rPr>
                        <m:t>6−3</m:t>
                      </m:r>
                    </m:oMath>
                  </m:oMathPara>
                </a14:m>
                <a:endParaRPr lang="cs-CZ" sz="2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8" name="Obdélník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0566" y="4525431"/>
                <a:ext cx="2863476" cy="523220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Obdélník 18"/>
              <p:cNvSpPr/>
              <p:nvPr/>
            </p:nvSpPr>
            <p:spPr>
              <a:xfrm>
                <a:off x="6351117" y="5092467"/>
                <a:ext cx="160858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  <a:cs typeface="Times New Roman" pitchFamily="18" charset="0"/>
                        </a:rPr>
                        <m:t>−3</m:t>
                      </m:r>
                      <m:r>
                        <a:rPr lang="cs-CZ" sz="2800" b="0" i="1" smtClean="0">
                          <a:latin typeface="Cambria Math"/>
                          <a:cs typeface="Times New Roman" pitchFamily="18" charset="0"/>
                        </a:rPr>
                        <m:t>𝑥</m:t>
                      </m:r>
                      <m:r>
                        <a:rPr lang="cs-CZ" sz="2800" i="1">
                          <a:latin typeface="Cambria Math"/>
                          <a:cs typeface="Times New Roman" pitchFamily="18" charset="0"/>
                        </a:rPr>
                        <m:t>=</m:t>
                      </m:r>
                      <m:r>
                        <a:rPr lang="cs-CZ" sz="2800" b="0" i="1" smtClean="0">
                          <a:latin typeface="Cambria Math"/>
                          <a:cs typeface="Times New Roman" pitchFamily="18" charset="0"/>
                        </a:rPr>
                        <m:t>3</m:t>
                      </m:r>
                    </m:oMath>
                  </m:oMathPara>
                </a14:m>
                <a:endParaRPr lang="cs-CZ" sz="2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9" name="Obdélník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51117" y="5092467"/>
                <a:ext cx="1608582" cy="523220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Obdélník 19"/>
              <p:cNvSpPr/>
              <p:nvPr/>
            </p:nvSpPr>
            <p:spPr>
              <a:xfrm>
                <a:off x="6852300" y="5600818"/>
                <a:ext cx="140981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  <a:cs typeface="Times New Roman" pitchFamily="18" charset="0"/>
                        </a:rPr>
                        <m:t>𝑥</m:t>
                      </m:r>
                      <m:r>
                        <a:rPr lang="cs-CZ" sz="2800" i="1">
                          <a:latin typeface="Cambria Math"/>
                          <a:cs typeface="Times New Roman" pitchFamily="18" charset="0"/>
                        </a:rPr>
                        <m:t>=</m:t>
                      </m:r>
                      <m:r>
                        <a:rPr lang="cs-CZ" sz="2800" b="0" i="1" smtClean="0">
                          <a:latin typeface="Cambria Math"/>
                          <a:cs typeface="Times New Roman" pitchFamily="18" charset="0"/>
                        </a:rPr>
                        <m:t>−1</m:t>
                      </m:r>
                    </m:oMath>
                  </m:oMathPara>
                </a14:m>
                <a:endParaRPr lang="cs-CZ" sz="2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0" name="Obdélník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52300" y="5600818"/>
                <a:ext cx="1409810" cy="523220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Obdélník 20"/>
              <p:cNvSpPr/>
              <p:nvPr/>
            </p:nvSpPr>
            <p:spPr>
              <a:xfrm>
                <a:off x="4799366" y="6134389"/>
                <a:ext cx="231775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  <a:cs typeface="Times New Roman" pitchFamily="18" charset="0"/>
                        </a:rPr>
                        <m:t>𝐵</m:t>
                      </m:r>
                      <m:r>
                        <a:rPr lang="en-US" sz="2800" i="1">
                          <a:latin typeface="Cambria Math"/>
                          <a:cs typeface="Times New Roman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2800" i="1">
                              <a:latin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r>
                            <a:rPr lang="cs-CZ" sz="2800" b="0" i="1" smtClean="0">
                              <a:latin typeface="Cambria Math"/>
                              <a:cs typeface="Times New Roman" pitchFamily="18" charset="0"/>
                            </a:rPr>
                            <m:t>−1</m:t>
                          </m:r>
                          <m:r>
                            <a:rPr lang="en-US" sz="2800" i="1">
                              <a:latin typeface="Cambria Math"/>
                              <a:cs typeface="Times New Roman" pitchFamily="18" charset="0"/>
                            </a:rPr>
                            <m:t>;</m:t>
                          </m:r>
                          <m:r>
                            <a:rPr lang="cs-CZ" sz="2800" b="0" i="1" smtClean="0">
                              <a:latin typeface="Cambria Math"/>
                              <a:cs typeface="Times New Roman" pitchFamily="18" charset="0"/>
                            </a:rPr>
                            <m:t>−1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1" name="Obdélník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9366" y="6134389"/>
                <a:ext cx="2317750" cy="523220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78620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  <p:bldP spid="12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15586" y="260648"/>
            <a:ext cx="8136904" cy="648072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dirty="0" smtClean="0">
                <a:latin typeface="Cambria Math"/>
                <a:ea typeface="Cambria Math"/>
                <a:cs typeface="Times New Roman" pitchFamily="18" charset="0"/>
              </a:rPr>
              <a:t>Použité zdroje:</a:t>
            </a:r>
            <a:endParaRPr kumimoji="0" lang="cs-CZ" sz="3600" b="1" i="0" u="dbl" strike="noStrike" kern="1200" cap="none" spc="0" normalizeH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622326" y="1061120"/>
            <a:ext cx="8136904" cy="648072"/>
          </a:xfrm>
          <a:prstGeom prst="rect">
            <a:avLst/>
          </a:prstGeom>
        </p:spPr>
        <p:txBody>
          <a:bodyPr/>
          <a:lstStyle/>
          <a:p>
            <a:pPr lvl="0">
              <a:spcBef>
                <a:spcPct val="0"/>
              </a:spcBef>
              <a:defRPr/>
            </a:pPr>
            <a:r>
              <a:rPr lang="cs-CZ" sz="3600" dirty="0"/>
              <a:t>Veškerý text je dílem autora </a:t>
            </a:r>
            <a:r>
              <a:rPr lang="cs-CZ" sz="3600" dirty="0" smtClean="0"/>
              <a:t>materiálu.</a:t>
            </a:r>
            <a:endParaRPr kumimoji="0" lang="cs-CZ" sz="3600" b="1" i="0" u="dbl" strike="noStrike" kern="1200" cap="none" spc="0" normalizeH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9876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3200</TotalTime>
  <Words>715</Words>
  <Application>Microsoft Office PowerPoint</Application>
  <PresentationFormat>Předvádění na obrazovce (4:3)</PresentationFormat>
  <Paragraphs>79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SOU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BANKOVNÍ PRODUKTY</dc:title>
  <dc:creator>dostalkovaveronika</dc:creator>
  <cp:lastModifiedBy>Tomas</cp:lastModifiedBy>
  <cp:revision>259</cp:revision>
  <dcterms:created xsi:type="dcterms:W3CDTF">2012-06-26T05:52:08Z</dcterms:created>
  <dcterms:modified xsi:type="dcterms:W3CDTF">2013-02-26T13:57:36Z</dcterms:modified>
</cp:coreProperties>
</file>