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78" r:id="rId2"/>
    <p:sldId id="277" r:id="rId3"/>
    <p:sldId id="279" r:id="rId4"/>
    <p:sldId id="280" r:id="rId5"/>
    <p:sldId id="282" r:id="rId6"/>
    <p:sldId id="283" r:id="rId7"/>
    <p:sldId id="285" r:id="rId8"/>
    <p:sldId id="287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9900"/>
    <a:srgbClr val="00FF00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70" d="100"/>
          <a:sy n="70" d="100"/>
        </p:scale>
        <p:origin x="-228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4.png"/><Relationship Id="rId7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06712929"/>
              </p:ext>
            </p:extLst>
          </p:nvPr>
        </p:nvGraphicFramePr>
        <p:xfrm>
          <a:off x="928662" y="1214422"/>
          <a:ext cx="7278502" cy="4424934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Exponenciální 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3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</a:t>
            </a:r>
            <a:r>
              <a:rPr lang="en-US" sz="2800" dirty="0" smtClean="0">
                <a:latin typeface="Arial" charset="0"/>
                <a:cs typeface="Arial" charset="0"/>
              </a:rPr>
              <a:t>je </a:t>
            </a:r>
            <a:r>
              <a:rPr lang="cs-CZ" sz="2800" dirty="0" smtClean="0">
                <a:latin typeface="Arial" charset="0"/>
                <a:cs typeface="Arial" charset="0"/>
              </a:rPr>
              <a:t>zaměřena na vysvětlení pojmu exponenciální funkce a její vlastnosti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EXPONENCIÁLNÍ FUNKCE</a:t>
            </a:r>
            <a:endParaRPr lang="cs-CZ" sz="8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70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604448" cy="25326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Exponenciální funkce je každá funkce, kterou lze zapsat ve tvaru </a:t>
                </a:r>
                <a14:m>
                  <m:oMath xmlns:m="http://schemas.openxmlformats.org/officeDocument/2006/math"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3600" b="0" i="1" smtClean="0">
                            <a:solidFill>
                              <a:srgbClr val="0070C0"/>
                            </a:solidFill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  <m:r>
                      <a:rPr lang="cs-CZ" sz="3600" b="0" i="1" smtClean="0">
                        <a:solidFill>
                          <a:srgbClr val="0070C0"/>
                        </a:solidFill>
                        <a:latin typeface="Cambria Math"/>
                        <a:cs typeface="Times New Roman" pitchFamily="18" charset="0"/>
                      </a:rPr>
                      <m:t>, </m:t>
                    </m:r>
                  </m:oMath>
                </a14:m>
                <a:endParaRPr lang="cs-CZ" sz="3600" b="0" dirty="0" smtClean="0">
                  <a:solidFill>
                    <a:srgbClr val="0070C0"/>
                  </a:solidFill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kde</a:t>
                </a:r>
                <a:r>
                  <a:rPr lang="cs-CZ" sz="2800" dirty="0" smtClean="0">
                    <a:solidFill>
                      <a:srgbClr val="0070C0"/>
                    </a:solidFill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i="1" dirty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je kladné reálné číslo</a:t>
                </a:r>
              </a:p>
              <a:p>
                <a:r>
                  <a:rPr lang="cs-CZ" sz="2800" i="1" dirty="0" smtClean="0">
                    <a:latin typeface="Times New Roman" pitchFamily="18" charset="0"/>
                    <a:cs typeface="Times New Roman" pitchFamily="18" charset="0"/>
                  </a:rPr>
                  <a:t>	x, y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jsou souřadnice bodů, které leží na grafu funkce</a:t>
                </a:r>
              </a:p>
              <a:p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604448" cy="2532616"/>
              </a:xfrm>
              <a:prstGeom prst="rect">
                <a:avLst/>
              </a:prstGeom>
              <a:blipFill rotWithShape="1">
                <a:blip r:embed="rId2"/>
                <a:stretch>
                  <a:fillRect l="-1276" t="-2410" r="-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2341" y="3356992"/>
                <a:ext cx="2592288" cy="1110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41" y="3356992"/>
                <a:ext cx="2592288" cy="111049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7222" y="4581128"/>
                <a:ext cx="2592288" cy="1110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22" y="4581128"/>
                <a:ext cx="2592288" cy="111049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102977"/>
              </p:ext>
            </p:extLst>
          </p:nvPr>
        </p:nvGraphicFramePr>
        <p:xfrm>
          <a:off x="2655839" y="641991"/>
          <a:ext cx="4890168" cy="9661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11271"/>
                <a:gridCol w="611271"/>
                <a:gridCol w="611271"/>
                <a:gridCol w="611271"/>
                <a:gridCol w="611271"/>
                <a:gridCol w="611271"/>
                <a:gridCol w="611271"/>
                <a:gridCol w="611271"/>
              </a:tblGrid>
              <a:tr h="338737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6004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5669711"/>
              </p:ext>
            </p:extLst>
          </p:nvPr>
        </p:nvGraphicFramePr>
        <p:xfrm>
          <a:off x="2627785" y="2060830"/>
          <a:ext cx="4862548" cy="107047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14482"/>
                <a:gridCol w="614482"/>
                <a:gridCol w="614482"/>
                <a:gridCol w="663242"/>
                <a:gridCol w="528373"/>
                <a:gridCol w="598523"/>
                <a:gridCol w="614482"/>
                <a:gridCol w="614482"/>
              </a:tblGrid>
              <a:tr h="36005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70471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799113"/>
              </p:ext>
            </p:extLst>
          </p:nvPr>
        </p:nvGraphicFramePr>
        <p:xfrm>
          <a:off x="2655838" y="3356992"/>
          <a:ext cx="4868489" cy="10801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624261"/>
                <a:gridCol w="624261"/>
                <a:gridCol w="624261"/>
                <a:gridCol w="629715"/>
                <a:gridCol w="561734"/>
                <a:gridCol w="555735"/>
                <a:gridCol w="624261"/>
                <a:gridCol w="624261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71436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309885"/>
              </p:ext>
            </p:extLst>
          </p:nvPr>
        </p:nvGraphicFramePr>
        <p:xfrm>
          <a:off x="2655838" y="4602089"/>
          <a:ext cx="4868489" cy="105915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24261"/>
                <a:gridCol w="624261"/>
                <a:gridCol w="624261"/>
                <a:gridCol w="629715"/>
                <a:gridCol w="561734"/>
                <a:gridCol w="555735"/>
                <a:gridCol w="624261"/>
                <a:gridCol w="624261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-1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</a:tr>
              <a:tr h="69339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/>
                </a:tc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390581" y="980728"/>
                <a:ext cx="36580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0581" y="980728"/>
                <a:ext cx="365806" cy="6127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4023291" y="982524"/>
                <a:ext cx="365806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23291" y="982524"/>
                <a:ext cx="365806" cy="61093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572000" y="989145"/>
                <a:ext cx="365806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989145"/>
                <a:ext cx="365806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5220072" y="1102428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96136" y="1102428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444208" y="1086727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020272" y="1086727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3360078" y="2478468"/>
                <a:ext cx="494046" cy="61177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0078" y="2478468"/>
                <a:ext cx="494046" cy="61177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3992788" y="2480264"/>
                <a:ext cx="365805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2788" y="2480264"/>
                <a:ext cx="365805" cy="6127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4541497" y="2486885"/>
                <a:ext cx="365805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1497" y="2486885"/>
                <a:ext cx="365805" cy="6127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5189569" y="2600168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765632" y="2600168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413704" y="2584467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931259" y="2584467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7009268" y="3726817"/>
                <a:ext cx="36580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09268" y="3726817"/>
                <a:ext cx="365806" cy="6127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6378712" y="3740048"/>
                <a:ext cx="365806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8712" y="3740048"/>
                <a:ext cx="365806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5804194" y="3740048"/>
                <a:ext cx="365806" cy="61093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194" y="3740048"/>
                <a:ext cx="365806" cy="61093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 27"/>
          <p:cNvSpPr/>
          <p:nvPr/>
        </p:nvSpPr>
        <p:spPr>
          <a:xfrm>
            <a:off x="5222632" y="3820311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1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644522" y="3852610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4023291" y="383925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3422641" y="3843319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364131" y="5057027"/>
            <a:ext cx="418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4044985" y="5057027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644522" y="5057027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5243688" y="5058444"/>
            <a:ext cx="301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Obdélník 42"/>
              <p:cNvSpPr/>
              <p:nvPr/>
            </p:nvSpPr>
            <p:spPr>
              <a:xfrm>
                <a:off x="5804195" y="4935327"/>
                <a:ext cx="365805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Obdélník 4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195" y="4935327"/>
                <a:ext cx="365805" cy="6127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6381644" y="4928929"/>
                <a:ext cx="365805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1644" y="4928929"/>
                <a:ext cx="365805" cy="6127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Obdélník 44"/>
              <p:cNvSpPr/>
              <p:nvPr/>
            </p:nvSpPr>
            <p:spPr>
              <a:xfrm>
                <a:off x="6982623" y="4937224"/>
                <a:ext cx="494046" cy="61177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Obdélník 4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82623" y="4937224"/>
                <a:ext cx="494046" cy="61177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063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1" grpId="0"/>
      <p:bldP spid="12" grpId="0"/>
      <p:bldP spid="13" grpId="0"/>
      <p:bldP spid="1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0760" y="116632"/>
            <a:ext cx="8604448" cy="52322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jednoho grafu nakreslete grafy funkcí: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99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99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928" y="652188"/>
                <a:ext cx="1728192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5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00B05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75" y="2204864"/>
                <a:ext cx="2376264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22341" y="3356992"/>
                <a:ext cx="2592288" cy="1110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00B0F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rgbClr val="00B0F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41" y="3356992"/>
                <a:ext cx="2592288" cy="111049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97222" y="4581128"/>
                <a:ext cx="2592288" cy="1110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4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: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rgbClr val="FF0000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sup>
                      </m:sSup>
                    </m:oMath>
                  </m:oMathPara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222" y="4581128"/>
                <a:ext cx="2592288" cy="111049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047750"/>
            <a:ext cx="4762500" cy="4762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047750"/>
            <a:ext cx="4762500" cy="47625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047750"/>
            <a:ext cx="4762500" cy="4762500"/>
          </a:xfrm>
          <a:prstGeom prst="rect">
            <a:avLst/>
          </a:prstGeom>
        </p:spPr>
      </p:pic>
      <p:sp>
        <p:nvSpPr>
          <p:cNvPr id="22" name="Volný tvar 21"/>
          <p:cNvSpPr/>
          <p:nvPr/>
        </p:nvSpPr>
        <p:spPr>
          <a:xfrm>
            <a:off x="4462984" y="1047750"/>
            <a:ext cx="3267987" cy="4269850"/>
          </a:xfrm>
          <a:custGeom>
            <a:avLst/>
            <a:gdLst>
              <a:gd name="connsiteX0" fmla="*/ 0 w 3267987"/>
              <a:gd name="connsiteY0" fmla="*/ 0 h 4269850"/>
              <a:gd name="connsiteX1" fmla="*/ 39757 w 3267987"/>
              <a:gd name="connsiteY1" fmla="*/ 254442 h 4269850"/>
              <a:gd name="connsiteX2" fmla="*/ 71562 w 3267987"/>
              <a:gd name="connsiteY2" fmla="*/ 564542 h 4269850"/>
              <a:gd name="connsiteX3" fmla="*/ 103367 w 3267987"/>
              <a:gd name="connsiteY3" fmla="*/ 803082 h 4269850"/>
              <a:gd name="connsiteX4" fmla="*/ 143124 w 3267987"/>
              <a:gd name="connsiteY4" fmla="*/ 1105231 h 4269850"/>
              <a:gd name="connsiteX5" fmla="*/ 174929 w 3267987"/>
              <a:gd name="connsiteY5" fmla="*/ 1367624 h 4269850"/>
              <a:gd name="connsiteX6" fmla="*/ 206734 w 3267987"/>
              <a:gd name="connsiteY6" fmla="*/ 1606163 h 4269850"/>
              <a:gd name="connsiteX7" fmla="*/ 270345 w 3267987"/>
              <a:gd name="connsiteY7" fmla="*/ 1956021 h 4269850"/>
              <a:gd name="connsiteX8" fmla="*/ 333955 w 3267987"/>
              <a:gd name="connsiteY8" fmla="*/ 2274073 h 4269850"/>
              <a:gd name="connsiteX9" fmla="*/ 397566 w 3267987"/>
              <a:gd name="connsiteY9" fmla="*/ 2552368 h 4269850"/>
              <a:gd name="connsiteX10" fmla="*/ 461176 w 3267987"/>
              <a:gd name="connsiteY10" fmla="*/ 2751151 h 4269850"/>
              <a:gd name="connsiteX11" fmla="*/ 508884 w 3267987"/>
              <a:gd name="connsiteY11" fmla="*/ 2934031 h 4269850"/>
              <a:gd name="connsiteX12" fmla="*/ 580446 w 3267987"/>
              <a:gd name="connsiteY12" fmla="*/ 3124862 h 4269850"/>
              <a:gd name="connsiteX13" fmla="*/ 659959 w 3267987"/>
              <a:gd name="connsiteY13" fmla="*/ 3315694 h 4269850"/>
              <a:gd name="connsiteX14" fmla="*/ 739472 w 3267987"/>
              <a:gd name="connsiteY14" fmla="*/ 3498574 h 4269850"/>
              <a:gd name="connsiteX15" fmla="*/ 882595 w 3267987"/>
              <a:gd name="connsiteY15" fmla="*/ 3697356 h 4269850"/>
              <a:gd name="connsiteX16" fmla="*/ 946206 w 3267987"/>
              <a:gd name="connsiteY16" fmla="*/ 3792772 h 4269850"/>
              <a:gd name="connsiteX17" fmla="*/ 1065475 w 3267987"/>
              <a:gd name="connsiteY17" fmla="*/ 3912042 h 4269850"/>
              <a:gd name="connsiteX18" fmla="*/ 1232453 w 3267987"/>
              <a:gd name="connsiteY18" fmla="*/ 4023360 h 4269850"/>
              <a:gd name="connsiteX19" fmla="*/ 1391479 w 3267987"/>
              <a:gd name="connsiteY19" fmla="*/ 4102873 h 4269850"/>
              <a:gd name="connsiteX20" fmla="*/ 1526651 w 3267987"/>
              <a:gd name="connsiteY20" fmla="*/ 4150581 h 4269850"/>
              <a:gd name="connsiteX21" fmla="*/ 1685677 w 3267987"/>
              <a:gd name="connsiteY21" fmla="*/ 4198288 h 4269850"/>
              <a:gd name="connsiteX22" fmla="*/ 1900362 w 3267987"/>
              <a:gd name="connsiteY22" fmla="*/ 4230094 h 4269850"/>
              <a:gd name="connsiteX23" fmla="*/ 2154804 w 3267987"/>
              <a:gd name="connsiteY23" fmla="*/ 4245996 h 4269850"/>
              <a:gd name="connsiteX24" fmla="*/ 2449002 w 3267987"/>
              <a:gd name="connsiteY24" fmla="*/ 4261899 h 4269850"/>
              <a:gd name="connsiteX25" fmla="*/ 2767054 w 3267987"/>
              <a:gd name="connsiteY25" fmla="*/ 4269850 h 4269850"/>
              <a:gd name="connsiteX26" fmla="*/ 2965837 w 3267987"/>
              <a:gd name="connsiteY26" fmla="*/ 4269850 h 4269850"/>
              <a:gd name="connsiteX27" fmla="*/ 3267987 w 3267987"/>
              <a:gd name="connsiteY27" fmla="*/ 4261899 h 42698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67987" h="4269850">
                <a:moveTo>
                  <a:pt x="0" y="0"/>
                </a:moveTo>
                <a:lnTo>
                  <a:pt x="39757" y="254442"/>
                </a:lnTo>
                <a:lnTo>
                  <a:pt x="71562" y="564542"/>
                </a:lnTo>
                <a:lnTo>
                  <a:pt x="103367" y="803082"/>
                </a:lnTo>
                <a:lnTo>
                  <a:pt x="143124" y="1105231"/>
                </a:lnTo>
                <a:lnTo>
                  <a:pt x="174929" y="1367624"/>
                </a:lnTo>
                <a:lnTo>
                  <a:pt x="206734" y="1606163"/>
                </a:lnTo>
                <a:lnTo>
                  <a:pt x="270345" y="1956021"/>
                </a:lnTo>
                <a:lnTo>
                  <a:pt x="333955" y="2274073"/>
                </a:lnTo>
                <a:lnTo>
                  <a:pt x="397566" y="2552368"/>
                </a:lnTo>
                <a:lnTo>
                  <a:pt x="461176" y="2751151"/>
                </a:lnTo>
                <a:lnTo>
                  <a:pt x="508884" y="2934031"/>
                </a:lnTo>
                <a:lnTo>
                  <a:pt x="580446" y="3124862"/>
                </a:lnTo>
                <a:lnTo>
                  <a:pt x="659959" y="3315694"/>
                </a:lnTo>
                <a:lnTo>
                  <a:pt x="739472" y="3498574"/>
                </a:lnTo>
                <a:lnTo>
                  <a:pt x="882595" y="3697356"/>
                </a:lnTo>
                <a:lnTo>
                  <a:pt x="946206" y="3792772"/>
                </a:lnTo>
                <a:lnTo>
                  <a:pt x="1065475" y="3912042"/>
                </a:lnTo>
                <a:lnTo>
                  <a:pt x="1232453" y="4023360"/>
                </a:lnTo>
                <a:lnTo>
                  <a:pt x="1391479" y="4102873"/>
                </a:lnTo>
                <a:lnTo>
                  <a:pt x="1526651" y="4150581"/>
                </a:lnTo>
                <a:lnTo>
                  <a:pt x="1685677" y="4198288"/>
                </a:lnTo>
                <a:lnTo>
                  <a:pt x="1900362" y="4230094"/>
                </a:lnTo>
                <a:lnTo>
                  <a:pt x="2154804" y="4245996"/>
                </a:lnTo>
                <a:lnTo>
                  <a:pt x="2449002" y="4261899"/>
                </a:lnTo>
                <a:lnTo>
                  <a:pt x="2767054" y="4269850"/>
                </a:lnTo>
                <a:lnTo>
                  <a:pt x="2965837" y="4269850"/>
                </a:lnTo>
                <a:lnTo>
                  <a:pt x="3267987" y="4261899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04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1124744"/>
                <a:ext cx="8429601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každé reálné číslo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124744"/>
                <a:ext cx="8429601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302" b="-153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92896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1772816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17728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018040" y="1772816"/>
                <a:ext cx="150385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040" y="1772816"/>
                <a:ext cx="1503851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211960" y="24928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𝐻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dirty="0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en-US" sz="28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211960" y="4014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Rostoucí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5164" y="4725144"/>
            <a:ext cx="4315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Nen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 ani lichá ani sudá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5164" y="541646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Prochází bodem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;1</m:t>
                        </m:r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31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791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373616" cy="11430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noProof="0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Exponenciální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funkce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052736"/>
            <a:ext cx="8229600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3600" dirty="0" smtClean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80120" y="957208"/>
                <a:ext cx="8604448" cy="10772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 každé kladné reálné číslo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 má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sup>
                    </m:sSup>
                  </m:oMath>
                </a14:m>
                <a:r>
                  <a:rPr lang="cs-CZ" sz="36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tvar</a:t>
                </a:r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120" y="957208"/>
                <a:ext cx="8604448" cy="1077218"/>
              </a:xfrm>
              <a:prstGeom prst="rect">
                <a:avLst/>
              </a:prstGeom>
              <a:blipFill rotWithShape="1">
                <a:blip r:embed="rId2"/>
                <a:stretch>
                  <a:fillRect l="-1276" t="-5650" b="-12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492896"/>
            <a:ext cx="3565748" cy="356574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411760" y="1965537"/>
            <a:ext cx="2555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Vlastnosti: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17728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Definiční obor: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018040" y="1772816"/>
                <a:ext cx="1503851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𝐷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=R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8040" y="1772816"/>
                <a:ext cx="1503851" cy="523220"/>
              </a:xfrm>
              <a:prstGeom prst="rect">
                <a:avLst/>
              </a:prstGeom>
              <a:blipFill rotWithShape="1">
                <a:blip r:embed="rId4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ovéPole 10"/>
          <p:cNvSpPr txBox="1"/>
          <p:nvPr/>
        </p:nvSpPr>
        <p:spPr>
          <a:xfrm>
            <a:off x="4211960" y="24928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Obor hodnot: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𝐻</m:t>
                    </m:r>
                    <m:d>
                      <m:d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=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dirty="0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dirty="0" smtClean="0">
                            <a:latin typeface="Cambria Math"/>
                            <a:cs typeface="Times New Roman" pitchFamily="18" charset="0"/>
                          </a:rPr>
                          <m:t>;</m:t>
                        </m:r>
                        <m:r>
                          <a:rPr lang="en-US" sz="2800" b="0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∞</m:t>
                        </m:r>
                      </m:e>
                    </m:d>
                  </m:oMath>
                </a14:m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2489082"/>
                <a:ext cx="2164905" cy="523220"/>
              </a:xfrm>
              <a:prstGeom prst="rect">
                <a:avLst/>
              </a:prstGeom>
              <a:blipFill rotWithShape="1">
                <a:blip r:embed="rId5"/>
                <a:stretch>
                  <a:fillRect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4211960" y="4014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lesající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5164" y="4725144"/>
            <a:ext cx="43150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err="1" smtClean="0">
                <a:latin typeface="Times New Roman" pitchFamily="18" charset="0"/>
                <a:cs typeface="Times New Roman" pitchFamily="18" charset="0"/>
              </a:rPr>
              <a:t>Nen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í ani lichá ani sudá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5164" y="5416463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en-US" sz="2800" dirty="0" smtClean="0">
                <a:latin typeface="Times New Roman" pitchFamily="18" charset="0"/>
                <a:cs typeface="Times New Roman" pitchFamily="18" charset="0"/>
              </a:rPr>
              <a:t>Pros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tá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457200" indent="-457200">
                  <a:buFont typeface="Wingdings" pitchFamily="2" charset="2"/>
                  <a:buChar char="Ø"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Prochází bodem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0</m:t>
                        </m:r>
                        <m:r>
                          <a:rPr lang="en-US" sz="2800" b="0" i="1" smtClean="0">
                            <a:latin typeface="Cambria Math"/>
                            <a:cs typeface="Times New Roman" pitchFamily="18" charset="0"/>
                          </a:rPr>
                          <m:t>;1</m:t>
                        </m:r>
                      </m:e>
                    </m:d>
                  </m:oMath>
                </a14:m>
                <a:endParaRPr lang="cs-CZ" sz="36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15164" y="3212976"/>
                <a:ext cx="4481979" cy="523220"/>
              </a:xfrm>
              <a:prstGeom prst="rect">
                <a:avLst/>
              </a:prstGeom>
              <a:blipFill rotWithShape="1">
                <a:blip r:embed="rId6"/>
                <a:stretch>
                  <a:fillRect l="-231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2538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750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2048</TotalTime>
  <Words>448</Words>
  <Application>Microsoft Office PowerPoint</Application>
  <PresentationFormat>Předvádění na obrazovce (4:3)</PresentationFormat>
  <Paragraphs>122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EXPONENCIÁLNÍ FUNKCE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210</cp:revision>
  <dcterms:created xsi:type="dcterms:W3CDTF">2012-06-26T05:52:08Z</dcterms:created>
  <dcterms:modified xsi:type="dcterms:W3CDTF">2013-02-26T14:58:49Z</dcterms:modified>
</cp:coreProperties>
</file>