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0"/>
  </p:notesMasterIdLst>
  <p:sldIdLst>
    <p:sldId id="278" r:id="rId2"/>
    <p:sldId id="277" r:id="rId3"/>
    <p:sldId id="280" r:id="rId4"/>
    <p:sldId id="296" r:id="rId5"/>
    <p:sldId id="297" r:id="rId6"/>
    <p:sldId id="298" r:id="rId7"/>
    <p:sldId id="299" r:id="rId8"/>
    <p:sldId id="30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FF00"/>
    <a:srgbClr val="FF00FF"/>
    <a:srgbClr val="18048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286" autoAdjust="0"/>
  </p:normalViewPr>
  <p:slideViewPr>
    <p:cSldViewPr>
      <p:cViewPr>
        <p:scale>
          <a:sx n="70" d="100"/>
          <a:sy n="70" d="100"/>
        </p:scale>
        <p:origin x="-1164" y="-9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7C76DB-BAC0-4703-94A9-135D07E100E2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DD27BB-E2FE-42BB-B36B-591869B6071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375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31.8.2013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6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xmlns="" val="1584410609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Exponenciální funkce – řešené příklady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Funkce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Leden 2013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xmlns="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latin typeface="Arial" charset="0"/>
                <a:cs typeface="Arial" charset="0"/>
              </a:rPr>
              <a:t>Funkce</a:t>
            </a:r>
            <a:r>
              <a:rPr lang="cs-CZ" sz="2800" dirty="0" smtClean="0">
                <a:latin typeface="Arial" charset="0"/>
                <a:cs typeface="Arial" charset="0"/>
              </a:rPr>
              <a:t> je seznámit žáky s různými typy funkcí. Sada je vhodná pro přímou výuku i k samostudiu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obsahuje sadu řešených příkladů zaměřených na exponenciální funkce.</a:t>
            </a:r>
            <a:endParaRPr lang="cs-CZ" sz="2800" u="sng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1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Načrtněte grafy</a:t>
                </a: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funkcí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𝑔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kumimoji="0" lang="cs-CZ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j-ea"/>
                                <a:cs typeface="Times New Roman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</m:ctrlPr>
                              </m:fPr>
                              <m:num>
                                <m: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57280" y="1543379"/>
                <a:ext cx="7357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Grafy exponenciálních funkcí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mají tvar</a:t>
                </a:r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0" y="1543379"/>
                <a:ext cx="7357922" cy="5232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657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543" y="2204864"/>
            <a:ext cx="3823898" cy="38238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4499992" y="2204864"/>
                <a:ext cx="381642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Pokud základ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&gt;1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má funkce </a:t>
                </a:r>
                <a:r>
                  <a:rPr lang="cs-CZ" sz="2800" dirty="0" smtClean="0">
                    <a:solidFill>
                      <a:srgbClr val="0066FF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rostoucí graf</a:t>
                </a:r>
                <a:endParaRPr lang="cs-CZ" sz="2800" dirty="0">
                  <a:solidFill>
                    <a:srgbClr val="0066FF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2204864"/>
                <a:ext cx="3816424" cy="95410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3195" t="-6410" b="-17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4635678" y="3429000"/>
                <a:ext cx="381642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Pokud základ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lang="cs-CZ" sz="2800" i="1">
                        <a:latin typeface="Cambria Math"/>
                        <a:ea typeface="Cambria Math"/>
                        <a:cs typeface="Times New Roman" pitchFamily="18" charset="0"/>
                      </a:rPr>
                      <m:t>&lt;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1 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má funkce </a:t>
                </a:r>
                <a:r>
                  <a:rPr lang="cs-CZ" sz="2800" dirty="0">
                    <a:solidFill>
                      <a:srgbClr val="FF000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klesající graf</a:t>
                </a:r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5678" y="3429000"/>
                <a:ext cx="3816424" cy="95410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3195" t="-641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1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Načrtněte grafy</a:t>
                </a: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funkcí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𝑔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kumimoji="0" lang="cs-CZ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j-ea"/>
                                <a:cs typeface="Times New Roman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</m:ctrlPr>
                              </m:fPr>
                              <m:num>
                                <m: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57280" y="1543379"/>
                <a:ext cx="7357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Grafy exponenciálních funkcí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mají tvar</a:t>
                </a:r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0" y="1543379"/>
                <a:ext cx="7357922" cy="5232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657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543" y="2204864"/>
            <a:ext cx="3823898" cy="38238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4499992" y="2204864"/>
                <a:ext cx="381642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Pokud základ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0066FF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lang="cs-CZ" sz="2800" b="0" i="1" smtClean="0">
                        <a:solidFill>
                          <a:srgbClr val="0066FF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&gt;1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má funkce </a:t>
                </a:r>
                <a:r>
                  <a:rPr lang="cs-CZ" sz="2800" dirty="0" smtClean="0">
                    <a:solidFill>
                      <a:srgbClr val="0066FF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rostoucí graf</a:t>
                </a:r>
                <a:endParaRPr lang="cs-CZ" sz="2800" dirty="0">
                  <a:solidFill>
                    <a:srgbClr val="0066FF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2204864"/>
                <a:ext cx="3816424" cy="95410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3195" t="-6410" b="-17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4635678" y="3429000"/>
                <a:ext cx="381642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Pokud základ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lang="cs-CZ" sz="2800" i="1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&lt;</m:t>
                    </m:r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1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má funkce </a:t>
                </a:r>
                <a:r>
                  <a:rPr lang="cs-CZ" sz="2800" dirty="0">
                    <a:solidFill>
                      <a:srgbClr val="FF000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klesající graf</a:t>
                </a:r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5678" y="3429000"/>
                <a:ext cx="3816424" cy="95410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3195" t="-641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4635678" y="4725144"/>
                <a:ext cx="3816424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U funkce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je základ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0066FF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2</m:t>
                    </m:r>
                    <m:r>
                      <a:rPr lang="cs-CZ" sz="2800" b="0" i="1" smtClean="0">
                        <a:solidFill>
                          <a:srgbClr val="0066FF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&gt;1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⇒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graf funkce je </a:t>
                </a:r>
                <a:r>
                  <a:rPr lang="cs-CZ" sz="2800" dirty="0" smtClean="0">
                    <a:solidFill>
                      <a:srgbClr val="0066FF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rostoucí</a:t>
                </a:r>
                <a:endParaRPr lang="cs-CZ" sz="2800" dirty="0">
                  <a:solidFill>
                    <a:srgbClr val="0066FF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5678" y="4725144"/>
                <a:ext cx="3816424" cy="138499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l="-3195" t="-4405" b="-114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ázek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543" y="2204864"/>
            <a:ext cx="3823898" cy="382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0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1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Načrtněte grafy</a:t>
                </a: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funkcí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e>
                      <m:sup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𝑔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kumimoji="0" lang="cs-CZ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kumimoji="0" lang="cs-CZ" sz="28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uLnTx/>
                                <a:uFillTx/>
                                <a:latin typeface="Cambria Math"/>
                                <a:ea typeface="+mj-ea"/>
                                <a:cs typeface="Times New Roman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</m:ctrlPr>
                              </m:fPr>
                              <m:num>
                                <m: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kumimoji="0" lang="cs-CZ" sz="28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schemeClr val="tx1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kumimoji="0" lang="cs-CZ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.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57280" y="1543379"/>
                <a:ext cx="73579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Grafy exponenciálních funkcí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𝑎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mají tvar</a:t>
                </a:r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0" y="1543379"/>
                <a:ext cx="7357922" cy="5232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657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543" y="2204864"/>
            <a:ext cx="3823898" cy="38238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4499992" y="2204864"/>
                <a:ext cx="381642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Pokud základ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0066FF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lang="cs-CZ" sz="2800" b="0" i="1" smtClean="0">
                        <a:solidFill>
                          <a:srgbClr val="0066FF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&gt;1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má funkce </a:t>
                </a:r>
                <a:r>
                  <a:rPr lang="cs-CZ" sz="2800" dirty="0" smtClean="0">
                    <a:solidFill>
                      <a:srgbClr val="0066FF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rostoucí graf</a:t>
                </a:r>
                <a:endParaRPr lang="cs-CZ" sz="2800" dirty="0">
                  <a:solidFill>
                    <a:srgbClr val="0066FF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2204864"/>
                <a:ext cx="3816424" cy="95410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3195" t="-6410" b="-17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4635678" y="3429000"/>
                <a:ext cx="381642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Pokud základ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lang="cs-CZ" sz="2800" i="1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&lt;</m:t>
                    </m:r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1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má funkce </a:t>
                </a:r>
                <a:r>
                  <a:rPr lang="cs-CZ" sz="2800" dirty="0">
                    <a:solidFill>
                      <a:srgbClr val="FF000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klesající graf</a:t>
                </a:r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5678" y="3429000"/>
                <a:ext cx="3816424" cy="95410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3195" t="-641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4635678" y="4725144"/>
                <a:ext cx="3816424" cy="18655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U funkce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g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b="0" i="1" smtClean="0">
                                <a:latin typeface="Cambria Math"/>
                                <a:ea typeface="+mj-ea"/>
                                <a:cs typeface="Times New Roman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sz="2800" b="0" i="1" smtClean="0"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cs-CZ" sz="2800" b="0" i="1" smtClean="0"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cs-CZ" sz="2800" b="0" i="1" smtClean="0">
                                    <a:latin typeface="Cambria Math"/>
                                    <a:ea typeface="+mj-ea"/>
                                    <a:cs typeface="Times New Roman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je základ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800" i="1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&lt;</m:t>
                    </m:r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cs-CZ" sz="2800" dirty="0" smtClean="0">
                    <a:solidFill>
                      <a:srgbClr val="FF000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⇒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graf funkce je </a:t>
                </a:r>
                <a:r>
                  <a:rPr lang="cs-CZ" sz="2800" dirty="0" smtClean="0">
                    <a:solidFill>
                      <a:srgbClr val="FF000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klesající</a:t>
                </a:r>
                <a:endParaRPr lang="cs-CZ" sz="2800" dirty="0">
                  <a:solidFill>
                    <a:srgbClr val="FF0000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5678" y="4725144"/>
                <a:ext cx="3816424" cy="1865511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l="-3195" r="-319" b="-62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ázek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543" y="2204864"/>
            <a:ext cx="3823898" cy="382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89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2 </a:t>
                </a:r>
              </a:p>
              <a:p>
                <a:pPr lvl="0">
                  <a:spcBef>
                    <a:spcPct val="0"/>
                  </a:spcBef>
                  <a:defRPr/>
                </a:pP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Doplňte znaménko nerovnosti (</a:t>
                </a:r>
                <a:r>
                  <a:rPr lang="en-US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&lt;; &gt;)</a:t>
                </a: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2,5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−2,3              </m:t>
                        </m:r>
                      </m:sup>
                    </m:sSup>
                    <m:sSup>
                      <m:sSupPr>
                        <m:ctrlPr>
                          <a:rPr lang="cs-CZ" sz="280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  <m:t>2,5</m:t>
                        </m:r>
                      </m:e>
                      <m:sup>
                        <m: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  <m:t>−</m:t>
                        </m:r>
                        <m:r>
                          <a:rPr lang="cs-CZ" sz="2800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  <m: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cs-CZ" sz="2800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kumimoji="0" lang="cs-CZ" sz="28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57280" y="1543379"/>
                <a:ext cx="85072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Budeme vycházet z grafu exponenciální funkce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2,5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0" y="1543379"/>
                <a:ext cx="8507208" cy="5232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433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539552" y="2066599"/>
                <a:ext cx="6004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Základ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2,5</m:t>
                    </m:r>
                    <m:r>
                      <a:rPr lang="cs-CZ" sz="28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&gt;1</m:t>
                    </m:r>
                  </m:oMath>
                </a14:m>
                <a:endParaRPr lang="cs-CZ" sz="2800" dirty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066599"/>
                <a:ext cx="6004338" cy="52322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2134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1" y="2588238"/>
            <a:ext cx="3960440" cy="396044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4710884" y="2569414"/>
                <a:ext cx="446449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Na osu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vyneseme čísla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−2,3 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 −3,1</m:t>
                    </m:r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884" y="2569414"/>
                <a:ext cx="4464496" cy="95410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2869" t="-63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2373" y="2589050"/>
            <a:ext cx="3959628" cy="3959628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4863284" y="3675921"/>
            <a:ext cx="41012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Určíme hodnotu funkce </a:t>
            </a: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    v </a:t>
            </a: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těchto bodech</a:t>
            </a:r>
            <a:endParaRPr lang="cs-CZ" sz="28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2373" y="2601303"/>
            <a:ext cx="3959628" cy="395962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1" y="2600492"/>
            <a:ext cx="3960440" cy="396044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4892530" y="4640941"/>
                <a:ext cx="4101204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Z obrázku vidíme, že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  <a:cs typeface="Times New Roman" pitchFamily="18" charset="0"/>
                          </a:rPr>
                          <m:t>    </m:t>
                        </m:r>
                        <m: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  <m:t>2,5</m:t>
                        </m:r>
                      </m:e>
                      <m:sup>
                        <m: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  <m:t>−2,3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&gt;</m:t>
                    </m:r>
                    <m:r>
                      <a:rPr lang="cs-CZ" sz="2800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  <m:t>2,5</m:t>
                        </m:r>
                      </m:e>
                      <m:sup>
                        <m:r>
                          <a:rPr lang="cs-CZ" sz="2800" i="1">
                            <a:latin typeface="Cambria Math"/>
                            <a:cs typeface="Times New Roman" pitchFamily="18" charset="0"/>
                          </a:rPr>
                          <m:t>−3,1</m:t>
                        </m:r>
                      </m:sup>
                    </m:sSup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2530" y="4640941"/>
                <a:ext cx="4101204" cy="954107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l="-3125" t="-6369" b="-165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85923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0" grpId="0" animBg="1"/>
      <p:bldP spid="14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Př. 3 Je dána funkce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2800" dirty="0">
                    <a:latin typeface="Times New Roman" pitchFamily="18" charset="0"/>
                    <a:ea typeface="+mj-ea"/>
                    <a:cs typeface="Times New Roman" pitchFamily="18" charset="0"/>
                  </a:rPr>
                  <a:t>	</a:t>
                </a: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Určete, pro která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sz="28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</m:oMath>
                </a14:m>
                <a:r>
                  <a:rPr lang="cs-CZ" sz="2800" noProof="0" dirty="0" smtClean="0">
                    <a:solidFill>
                      <a:schemeClr val="tx1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 platí </a:t>
                </a:r>
                <a14:m>
                  <m:oMath xmlns:m="http://schemas.openxmlformats.org/officeDocument/2006/math"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𝑓</m:t>
                    </m:r>
                    <m:d>
                      <m:dPr>
                        <m:ctrlP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800" b="0" i="1" noProof="0" smtClean="0">
                            <a:solidFill>
                              <a:schemeClr val="tx1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e>
                    </m:d>
                    <m:r>
                      <a:rPr lang="cs-CZ" sz="2800" b="0" i="1" noProof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&gt;1</m:t>
                    </m:r>
                  </m:oMath>
                </a14:m>
                <a:endParaRPr lang="cs-CZ" sz="2800" noProof="0" dirty="0" smtClean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8748464" cy="1296144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463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457280" y="1543379"/>
                <a:ext cx="85072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Budeme vycházet z grafu exponenciální funkce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𝑦</m:t>
                    </m:r>
                    <m:r>
                      <a:rPr lang="cs-CZ" sz="2800" b="0" i="1" smtClean="0">
                        <a:solidFill>
                          <a:srgbClr val="7030A0"/>
                        </a:solidFill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rgbClr val="7030A0"/>
                            </a:solidFill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80" y="1543379"/>
                <a:ext cx="8507208" cy="52322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433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539552" y="2066599"/>
                <a:ext cx="60043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Základ </a:t>
                </a:r>
                <a14:m>
                  <m:oMath xmlns:m="http://schemas.openxmlformats.org/officeDocument/2006/math">
                    <m:r>
                      <a:rPr lang="cs-CZ" sz="2800">
                        <a:latin typeface="Cambria Math"/>
                        <a:ea typeface="Cambria Math"/>
                        <a:cs typeface="Times New Roman" pitchFamily="18" charset="0"/>
                      </a:rPr>
                      <m:t>3</m:t>
                    </m:r>
                    <m:r>
                      <a:rPr lang="cs-CZ" sz="28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&gt;1</m:t>
                    </m:r>
                  </m:oMath>
                </a14:m>
                <a:endParaRPr lang="cs-CZ" sz="2800" dirty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066599"/>
                <a:ext cx="6004338" cy="52322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2134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1" y="2588238"/>
            <a:ext cx="3960440" cy="396044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4710884" y="2588238"/>
            <a:ext cx="39655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Hledáme část grafu, která je nad úrovní čísla 1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1" y="2588238"/>
            <a:ext cx="3960440" cy="3960440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7" name="Volný tvar 6"/>
          <p:cNvSpPr/>
          <p:nvPr/>
        </p:nvSpPr>
        <p:spPr>
          <a:xfrm>
            <a:off x="2592125" y="2623930"/>
            <a:ext cx="485030" cy="1948070"/>
          </a:xfrm>
          <a:custGeom>
            <a:avLst/>
            <a:gdLst>
              <a:gd name="connsiteX0" fmla="*/ 0 w 485030"/>
              <a:gd name="connsiteY0" fmla="*/ 1948070 h 1948070"/>
              <a:gd name="connsiteX1" fmla="*/ 174929 w 485030"/>
              <a:gd name="connsiteY1" fmla="*/ 1470992 h 1948070"/>
              <a:gd name="connsiteX2" fmla="*/ 318052 w 485030"/>
              <a:gd name="connsiteY2" fmla="*/ 946206 h 1948070"/>
              <a:gd name="connsiteX3" fmla="*/ 437322 w 485030"/>
              <a:gd name="connsiteY3" fmla="*/ 286247 h 1948070"/>
              <a:gd name="connsiteX4" fmla="*/ 485030 w 485030"/>
              <a:gd name="connsiteY4" fmla="*/ 0 h 1948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5030" h="1948070">
                <a:moveTo>
                  <a:pt x="0" y="1948070"/>
                </a:moveTo>
                <a:cubicBezTo>
                  <a:pt x="60960" y="1793019"/>
                  <a:pt x="121920" y="1637969"/>
                  <a:pt x="174929" y="1470992"/>
                </a:cubicBezTo>
                <a:cubicBezTo>
                  <a:pt x="227938" y="1304015"/>
                  <a:pt x="274320" y="1143663"/>
                  <a:pt x="318052" y="946206"/>
                </a:cubicBezTo>
                <a:cubicBezTo>
                  <a:pt x="361784" y="748749"/>
                  <a:pt x="409492" y="443948"/>
                  <a:pt x="437322" y="286247"/>
                </a:cubicBezTo>
                <a:cubicBezTo>
                  <a:pt x="465152" y="128546"/>
                  <a:pt x="475091" y="64273"/>
                  <a:pt x="485030" y="0"/>
                </a:cubicBezTo>
              </a:path>
            </a:pathLst>
          </a:custGeom>
          <a:noFill/>
          <a:ln w="349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6" name="Skupina 25"/>
          <p:cNvGrpSpPr/>
          <p:nvPr/>
        </p:nvGrpSpPr>
        <p:grpSpPr>
          <a:xfrm>
            <a:off x="2592125" y="2623930"/>
            <a:ext cx="485030" cy="2965310"/>
            <a:chOff x="2592125" y="2623930"/>
            <a:chExt cx="485030" cy="2965310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2592125" y="4572000"/>
              <a:ext cx="0" cy="1017240"/>
            </a:xfrm>
            <a:prstGeom prst="line">
              <a:avLst/>
            </a:prstGeom>
            <a:ln w="158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2744525" y="4293096"/>
              <a:ext cx="0" cy="1296144"/>
            </a:xfrm>
            <a:prstGeom prst="line">
              <a:avLst/>
            </a:prstGeom>
            <a:ln w="158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2845242" y="3944564"/>
              <a:ext cx="0" cy="1644676"/>
            </a:xfrm>
            <a:prstGeom prst="line">
              <a:avLst/>
            </a:prstGeom>
            <a:ln w="158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987824" y="3356992"/>
              <a:ext cx="0" cy="2232248"/>
            </a:xfrm>
            <a:prstGeom prst="line">
              <a:avLst/>
            </a:prstGeom>
            <a:ln w="158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3077155" y="2623930"/>
              <a:ext cx="0" cy="2965310"/>
            </a:xfrm>
            <a:prstGeom prst="line">
              <a:avLst/>
            </a:prstGeom>
            <a:ln w="158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Přímá spojnice 27"/>
          <p:cNvCxnSpPr/>
          <p:nvPr/>
        </p:nvCxnSpPr>
        <p:spPr>
          <a:xfrm>
            <a:off x="2592125" y="5589240"/>
            <a:ext cx="1979876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4863284" y="3949953"/>
                <a:ext cx="39655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  <a:cs typeface="Times New Roman" pitchFamily="18" charset="0"/>
                        </a:rPr>
                        <m:t>∈</m:t>
                      </m:r>
                      <m:d>
                        <m:dPr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0</m:t>
                          </m:r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; ∞</m:t>
                          </m:r>
                        </m:e>
                      </m:d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3284" y="3949953"/>
                <a:ext cx="3965572" cy="52322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94764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3" grpId="0"/>
      <p:bldP spid="7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Použité zdroje: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2232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Veškerý text je dílem autora </a:t>
            </a:r>
            <a:r>
              <a:rPr lang="cs-CZ" sz="3600" dirty="0" smtClean="0"/>
              <a:t>materiálu.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655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3329</TotalTime>
  <Words>99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SOU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Dum</cp:lastModifiedBy>
  <cp:revision>277</cp:revision>
  <dcterms:created xsi:type="dcterms:W3CDTF">2012-06-26T05:52:08Z</dcterms:created>
  <dcterms:modified xsi:type="dcterms:W3CDTF">2013-08-31T12:26:18Z</dcterms:modified>
</cp:coreProperties>
</file>