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20" r:id="rId1"/>
  </p:sldMasterIdLst>
  <p:notesMasterIdLst>
    <p:notesMasterId r:id="rId11"/>
  </p:notesMasterIdLst>
  <p:sldIdLst>
    <p:sldId id="278" r:id="rId2"/>
    <p:sldId id="277" r:id="rId3"/>
    <p:sldId id="279" r:id="rId4"/>
    <p:sldId id="280" r:id="rId5"/>
    <p:sldId id="282" r:id="rId6"/>
    <p:sldId id="288" r:id="rId7"/>
    <p:sldId id="285" r:id="rId8"/>
    <p:sldId id="287" r:id="rId9"/>
    <p:sldId id="28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FF"/>
    <a:srgbClr val="FF9900"/>
    <a:srgbClr val="00FF00"/>
    <a:srgbClr val="18048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9D7B26C5-4107-4FEC-AEDC-1716B250A1EF}" styleName="Styl Světlá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284E427A-3D55-4303-BF80-6455036E1DE7}" styleName="Styl s motivem 1 – zvýraznění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72833802-FEF1-4C79-8D5D-14CF1EAF98D9}" styleName="Světlý styl 2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  <a:tblStyle styleId="{5DA37D80-6434-44D0-A028-1B22A696006F}" styleName="Světlý styl 3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9DCAF9ED-07DC-4A11-8D7F-57B35C25682E}" styleName="Střední styl 1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2">
              <a:tint val="20000"/>
            </a:schemeClr>
          </a:solidFill>
        </a:fill>
      </a:tcStyle>
    </a:band1H>
    <a:band1V>
      <a:tcStyle>
        <a:tcBdr/>
        <a:fill>
          <a:solidFill>
            <a:schemeClr val="accent2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37CE84F3-28C3-443E-9E96-99CF82512B78}" styleName="Tmavý styl 1 – zvýraznění 2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wholeTbl>
    <a:band1H>
      <a:tcStyle>
        <a:tcBdr/>
        <a:fill>
          <a:solidFill>
            <a:schemeClr val="accent2">
              <a:shade val="60000"/>
            </a:schemeClr>
          </a:solidFill>
        </a:fill>
      </a:tcStyle>
    </a:band1H>
    <a:band1V>
      <a:tcStyle>
        <a:tcBdr/>
        <a:fill>
          <a:solidFill>
            <a:schemeClr val="accent2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2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2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2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8A107856-5554-42FB-B03E-39F5DBC370BA}" styleName="Střední styl 4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85BE263C-DBD7-4A20-BB59-AAB30ACAA65A}" styleName="Střední styl 3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1FECB4D8-DB02-4DC6-A0A2-4F2EBAE1DC90}" styleName="Střední styl 1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3">
              <a:tint val="20000"/>
            </a:schemeClr>
          </a:solidFill>
        </a:fill>
      </a:tcStyle>
    </a:band1H>
    <a:band1V>
      <a:tcStyle>
        <a:tcBdr/>
        <a:fill>
          <a:solidFill>
            <a:schemeClr val="accent3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Row>
  </a:tblStyle>
  <a:tblStyle styleId="{F2DE63D5-997A-4646-A377-4702673A728D}" styleName="Světlý styl 2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8286" autoAdjust="0"/>
  </p:normalViewPr>
  <p:slideViewPr>
    <p:cSldViewPr>
      <p:cViewPr>
        <p:scale>
          <a:sx n="70" d="100"/>
          <a:sy n="70" d="100"/>
        </p:scale>
        <p:origin x="-228" y="-95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17C76DB-BAC0-4703-94A9-135D07E100E2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CDD27BB-E2FE-42BB-B36B-591869B6071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37582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7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CE23BC-72DA-4AA4-9109-837D17CB503D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21" r:id="rId1"/>
    <p:sldLayoutId id="2147484022" r:id="rId2"/>
    <p:sldLayoutId id="2147484023" r:id="rId3"/>
    <p:sldLayoutId id="2147484024" r:id="rId4"/>
    <p:sldLayoutId id="2147484025" r:id="rId5"/>
    <p:sldLayoutId id="2147484026" r:id="rId6"/>
    <p:sldLayoutId id="2147484027" r:id="rId7"/>
    <p:sldLayoutId id="2147484028" r:id="rId8"/>
    <p:sldLayoutId id="2147484029" r:id="rId9"/>
    <p:sldLayoutId id="2147484030" r:id="rId10"/>
    <p:sldLayoutId id="21474840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4.png"/><Relationship Id="rId18" Type="http://schemas.openxmlformats.org/officeDocument/2006/relationships/image" Target="../media/image19.png"/><Relationship Id="rId3" Type="http://schemas.openxmlformats.org/officeDocument/2006/relationships/image" Target="../media/image4.png"/><Relationship Id="rId21" Type="http://schemas.openxmlformats.org/officeDocument/2006/relationships/image" Target="../media/image22.png"/><Relationship Id="rId7" Type="http://schemas.openxmlformats.org/officeDocument/2006/relationships/image" Target="../media/image8.png"/><Relationship Id="rId12" Type="http://schemas.openxmlformats.org/officeDocument/2006/relationships/image" Target="../media/image13.png"/><Relationship Id="rId17" Type="http://schemas.openxmlformats.org/officeDocument/2006/relationships/image" Target="../media/image18.png"/><Relationship Id="rId2" Type="http://schemas.openxmlformats.org/officeDocument/2006/relationships/image" Target="../media/image3.png"/><Relationship Id="rId16" Type="http://schemas.openxmlformats.org/officeDocument/2006/relationships/image" Target="../media/image17.png"/><Relationship Id="rId20" Type="http://schemas.openxmlformats.org/officeDocument/2006/relationships/image" Target="../media/image2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24" Type="http://schemas.openxmlformats.org/officeDocument/2006/relationships/image" Target="../media/image25.png"/><Relationship Id="rId5" Type="http://schemas.openxmlformats.org/officeDocument/2006/relationships/image" Target="../media/image6.png"/><Relationship Id="rId15" Type="http://schemas.openxmlformats.org/officeDocument/2006/relationships/image" Target="../media/image16.png"/><Relationship Id="rId23" Type="http://schemas.openxmlformats.org/officeDocument/2006/relationships/image" Target="../media/image24.png"/><Relationship Id="rId10" Type="http://schemas.openxmlformats.org/officeDocument/2006/relationships/image" Target="../media/image11.png"/><Relationship Id="rId19" Type="http://schemas.openxmlformats.org/officeDocument/2006/relationships/image" Target="../media/image20.png"/><Relationship Id="rId4" Type="http://schemas.openxmlformats.org/officeDocument/2006/relationships/image" Target="../media/image5.png"/><Relationship Id="rId9" Type="http://schemas.openxmlformats.org/officeDocument/2006/relationships/image" Target="../media/image10.png"/><Relationship Id="rId14" Type="http://schemas.openxmlformats.org/officeDocument/2006/relationships/image" Target="../media/image15.png"/><Relationship Id="rId22" Type="http://schemas.openxmlformats.org/officeDocument/2006/relationships/image" Target="../media/image23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png"/><Relationship Id="rId3" Type="http://schemas.openxmlformats.org/officeDocument/2006/relationships/image" Target="../media/image4.png"/><Relationship Id="rId7" Type="http://schemas.openxmlformats.org/officeDocument/2006/relationships/image" Target="../media/image27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3.png"/><Relationship Id="rId5" Type="http://schemas.openxmlformats.org/officeDocument/2006/relationships/image" Target="../media/image32.png"/><Relationship Id="rId4" Type="http://schemas.openxmlformats.org/officeDocument/2006/relationships/image" Target="../media/image3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3.png"/><Relationship Id="rId5" Type="http://schemas.openxmlformats.org/officeDocument/2006/relationships/image" Target="../media/image37.png"/><Relationship Id="rId4" Type="http://schemas.openxmlformats.org/officeDocument/2006/relationships/image" Target="../media/image36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0" y="0"/>
            <a:ext cx="9144000" cy="1196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graphicFrame>
        <p:nvGraphicFramePr>
          <p:cNvPr id="2078" name="Group 30"/>
          <p:cNvGraphicFramePr>
            <a:graphicFrameLocks noGrp="1"/>
          </p:cNvGraphicFramePr>
          <p:nvPr>
            <p:ph type="tbl" idx="4294967295"/>
            <p:extLst>
              <p:ext uri="{D42A27DB-BD31-4B8C-83A1-F6EECF244321}">
                <p14:modId xmlns:p14="http://schemas.microsoft.com/office/powerpoint/2010/main" val="444371358"/>
              </p:ext>
            </p:extLst>
          </p:nvPr>
        </p:nvGraphicFramePr>
        <p:xfrm>
          <a:off x="928662" y="1214422"/>
          <a:ext cx="7278502" cy="4352926"/>
        </p:xfrm>
        <a:graphic>
          <a:graphicData uri="http://schemas.openxmlformats.org/drawingml/2006/table">
            <a:tbl>
              <a:tblPr/>
              <a:tblGrid>
                <a:gridCol w="2345446"/>
                <a:gridCol w="4933056"/>
              </a:tblGrid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SŠ: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SOU Uherský Brod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Tomáš </a:t>
                      </a:r>
                      <a:r>
                        <a:rPr kumimoji="0" lang="cs-CZ" sz="2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Rachůnek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53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prezentace (DUMu):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Logaritmická funkce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3182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Tematická oblast:</a:t>
                      </a:r>
                      <a:endParaRPr kumimoji="0" lang="cs-CZ" sz="2400" b="0" i="1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Funkce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Ročník:</a:t>
                      </a:r>
                      <a:endParaRPr kumimoji="0" lang="cs-CZ" sz="2400" b="0" i="1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1.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CZ.1.07/1.5.00/34.0369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vzniku: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Leden 2013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74" name="Picture 30" descr="logolinkI_bar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0188" y="0"/>
            <a:ext cx="3744912" cy="1071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75" name="Text Box 43"/>
          <p:cNvSpPr txBox="1">
            <a:spLocks noChangeArrowheads="1"/>
          </p:cNvSpPr>
          <p:nvPr/>
        </p:nvSpPr>
        <p:spPr bwMode="auto">
          <a:xfrm>
            <a:off x="468313" y="5877272"/>
            <a:ext cx="8348662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i="1" dirty="0"/>
              <a:t>Uvedení autoři, není-li uvedeno jinak, jsou autory tohoto výukového materiálu a všech jeho částí. Tento projekt je spolufinancován ESF a státním rozpočtem ČR.</a:t>
            </a:r>
          </a:p>
        </p:txBody>
      </p:sp>
    </p:spTree>
    <p:extLst>
      <p:ext uri="{BB962C8B-B14F-4D97-AF65-F5344CB8AC3E}">
        <p14:creationId xmlns:p14="http://schemas.microsoft.com/office/powerpoint/2010/main" val="38154869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ANOTACE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>
              <a:lnSpc>
                <a:spcPct val="90000"/>
              </a:lnSpc>
            </a:pPr>
            <a:r>
              <a:rPr lang="cs-CZ" sz="2800" dirty="0" smtClean="0">
                <a:latin typeface="Arial" charset="0"/>
                <a:cs typeface="Arial" charset="0"/>
              </a:rPr>
              <a:t>Záměrem této sady výukových materiálů s názvem </a:t>
            </a:r>
            <a:r>
              <a:rPr lang="cs-CZ" sz="2800" u="sng" dirty="0" smtClean="0">
                <a:latin typeface="Arial" charset="0"/>
                <a:cs typeface="Arial" charset="0"/>
              </a:rPr>
              <a:t>Funkce</a:t>
            </a:r>
            <a:r>
              <a:rPr lang="cs-CZ" sz="2800" dirty="0" smtClean="0">
                <a:latin typeface="Arial" charset="0"/>
                <a:cs typeface="Arial" charset="0"/>
              </a:rPr>
              <a:t> je seznámit žáky s různými typy funkcí. Sada je vhodná pro přímou výuku i k samostudiu</a:t>
            </a:r>
          </a:p>
          <a:p>
            <a:pPr algn="just">
              <a:lnSpc>
                <a:spcPct val="90000"/>
              </a:lnSpc>
            </a:pPr>
            <a:r>
              <a:rPr lang="cs-CZ" sz="2800" dirty="0" smtClean="0">
                <a:latin typeface="Arial" charset="0"/>
                <a:cs typeface="Arial" charset="0"/>
              </a:rPr>
              <a:t>Jednotlivé </a:t>
            </a:r>
            <a:r>
              <a:rPr lang="cs-CZ" sz="2800" dirty="0" err="1" smtClean="0">
                <a:latin typeface="Arial" charset="0"/>
                <a:cs typeface="Arial" charset="0"/>
              </a:rPr>
              <a:t>DUMy</a:t>
            </a:r>
            <a:r>
              <a:rPr lang="cs-CZ" sz="2800" dirty="0" smtClean="0">
                <a:latin typeface="Arial" charset="0"/>
                <a:cs typeface="Arial" charset="0"/>
              </a:rPr>
              <a:t> jsou určeny pro žáky 1. ročníku nástavbového studia oboru podnikání. </a:t>
            </a:r>
          </a:p>
          <a:p>
            <a:pPr algn="just">
              <a:lnSpc>
                <a:spcPct val="90000"/>
              </a:lnSpc>
            </a:pPr>
            <a:r>
              <a:rPr lang="cs-CZ" sz="2800" dirty="0" smtClean="0">
                <a:latin typeface="Arial" charset="0"/>
                <a:cs typeface="Arial" charset="0"/>
              </a:rPr>
              <a:t>Tato prezentace </a:t>
            </a:r>
            <a:r>
              <a:rPr lang="en-US" sz="2800" dirty="0" smtClean="0">
                <a:latin typeface="Arial" charset="0"/>
                <a:cs typeface="Arial" charset="0"/>
              </a:rPr>
              <a:t>je </a:t>
            </a:r>
            <a:r>
              <a:rPr lang="cs-CZ" sz="2800" dirty="0" smtClean="0">
                <a:latin typeface="Arial" charset="0"/>
                <a:cs typeface="Arial" charset="0"/>
              </a:rPr>
              <a:t>zaměřena na vysvětlení pojmu logaritmická funkce a její vlastnosti</a:t>
            </a:r>
            <a:endParaRPr lang="cs-CZ" sz="2800" u="sng" dirty="0" smtClean="0"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95230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0" y="2130425"/>
            <a:ext cx="9144000" cy="1470025"/>
          </a:xfrm>
        </p:spPr>
        <p:txBody>
          <a:bodyPr>
            <a:noAutofit/>
          </a:bodyPr>
          <a:lstStyle/>
          <a:p>
            <a:r>
              <a:rPr lang="cs-CZ" sz="8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LOGARITMICKÁ FUNKCE</a:t>
            </a:r>
            <a:endParaRPr lang="cs-CZ" sz="80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Podnadpis 5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207004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 txBox="1">
            <a:spLocks/>
          </p:cNvSpPr>
          <p:nvPr/>
        </p:nvSpPr>
        <p:spPr>
          <a:xfrm>
            <a:off x="395536" y="260648"/>
            <a:ext cx="8373616" cy="1143000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b="1" dirty="0" smtClean="0">
                <a:solidFill>
                  <a:srgbClr val="0070C0"/>
                </a:solidFill>
                <a:latin typeface="Times New Roman" pitchFamily="18" charset="0"/>
                <a:ea typeface="+mj-ea"/>
                <a:cs typeface="Times New Roman" pitchFamily="18" charset="0"/>
              </a:rPr>
              <a:t>Logaritmická</a:t>
            </a:r>
            <a:r>
              <a:rPr kumimoji="0" lang="cs-CZ" sz="36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 funkce</a:t>
            </a:r>
            <a:endParaRPr kumimoji="0" lang="cs-CZ" sz="36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67544" y="1052736"/>
            <a:ext cx="8229600" cy="648072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sz="3600" dirty="0" smtClean="0">
              <a:latin typeface="Times New Roman" pitchFamily="18" charset="0"/>
              <a:ea typeface="+mj-ea"/>
              <a:cs typeface="Times New Roman" pitchFamily="18" charset="0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36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539552" y="1124744"/>
                <a:ext cx="8604448" cy="253261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457200" indent="-457200">
                  <a:buFont typeface="Wingdings" pitchFamily="2" charset="2"/>
                  <a:buChar char="Ø"/>
                </a:pPr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Logaritmická funkce je každá funkce, kterou lze zapsat ve tvaru </a:t>
                </a:r>
                <a14:m>
                  <m:oMath xmlns:m="http://schemas.openxmlformats.org/officeDocument/2006/math">
                    <m:r>
                      <a:rPr lang="cs-CZ" sz="3600" b="0" i="1" smtClean="0">
                        <a:solidFill>
                          <a:srgbClr val="0070C0"/>
                        </a:solidFill>
                        <a:latin typeface="Cambria Math"/>
                        <a:cs typeface="Times New Roman" pitchFamily="18" charset="0"/>
                      </a:rPr>
                      <m:t>𝑦</m:t>
                    </m:r>
                    <m:r>
                      <a:rPr lang="cs-CZ" sz="3600" b="0" i="1" smtClean="0">
                        <a:solidFill>
                          <a:srgbClr val="0070C0"/>
                        </a:solidFill>
                        <a:latin typeface="Cambria Math"/>
                        <a:cs typeface="Times New Roman" pitchFamily="18" charset="0"/>
                      </a:rPr>
                      <m:t>=</m:t>
                    </m:r>
                    <m:func>
                      <m:funcPr>
                        <m:ctrlPr>
                          <a:rPr lang="cs-CZ" sz="3600" b="0" i="1" smtClean="0">
                            <a:solidFill>
                              <a:srgbClr val="0070C0"/>
                            </a:solidFill>
                            <a:latin typeface="Cambria Math"/>
                            <a:cs typeface="Times New Roman" pitchFamily="18" charset="0"/>
                          </a:rPr>
                        </m:ctrlPr>
                      </m:funcPr>
                      <m:fName>
                        <m:sSub>
                          <m:sSubPr>
                            <m:ctrlPr>
                              <a:rPr lang="cs-CZ" sz="3600" b="0" i="1" smtClean="0">
                                <a:solidFill>
                                  <a:srgbClr val="0070C0"/>
                                </a:solidFill>
                                <a:latin typeface="Cambria Math"/>
                                <a:cs typeface="Times New Roman" pitchFamily="18" charset="0"/>
                              </a:rPr>
                            </m:ctrlPr>
                          </m:sSubPr>
                          <m:e>
                            <m:r>
                              <m:rPr>
                                <m:sty m:val="p"/>
                              </m:rPr>
                              <a:rPr lang="cs-CZ" sz="3600" b="0" i="0" smtClean="0">
                                <a:solidFill>
                                  <a:srgbClr val="0070C0"/>
                                </a:solidFill>
                                <a:latin typeface="Cambria Math"/>
                                <a:cs typeface="Times New Roman" pitchFamily="18" charset="0"/>
                              </a:rPr>
                              <m:t>log</m:t>
                            </m:r>
                          </m:e>
                          <m:sub>
                            <m:r>
                              <a:rPr lang="cs-CZ" sz="3600" b="0" i="1" smtClean="0">
                                <a:solidFill>
                                  <a:srgbClr val="0070C0"/>
                                </a:solidFill>
                                <a:latin typeface="Cambria Math"/>
                                <a:cs typeface="Times New Roman" pitchFamily="18" charset="0"/>
                              </a:rPr>
                              <m:t>𝑎</m:t>
                            </m:r>
                          </m:sub>
                        </m:sSub>
                      </m:fName>
                      <m:e>
                        <m:r>
                          <a:rPr lang="cs-CZ" sz="3600" b="0" i="1" smtClean="0">
                            <a:solidFill>
                              <a:srgbClr val="0070C0"/>
                            </a:solidFill>
                            <a:latin typeface="Cambria Math"/>
                            <a:cs typeface="Times New Roman" pitchFamily="18" charset="0"/>
                          </a:rPr>
                          <m:t>𝑥</m:t>
                        </m:r>
                      </m:e>
                    </m:func>
                    <m:r>
                      <a:rPr lang="cs-CZ" sz="3600" b="0" i="1" smtClean="0">
                        <a:solidFill>
                          <a:srgbClr val="0070C0"/>
                        </a:solidFill>
                        <a:latin typeface="Cambria Math"/>
                        <a:cs typeface="Times New Roman" pitchFamily="18" charset="0"/>
                      </a:rPr>
                      <m:t>, </m:t>
                    </m:r>
                  </m:oMath>
                </a14:m>
                <a:endParaRPr lang="cs-CZ" sz="3600" b="0" dirty="0" smtClean="0">
                  <a:solidFill>
                    <a:srgbClr val="0070C0"/>
                  </a:solidFill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	kde</a:t>
                </a:r>
                <a:r>
                  <a:rPr lang="cs-CZ" sz="2800" dirty="0" smtClean="0">
                    <a:solidFill>
                      <a:srgbClr val="0070C0"/>
                    </a:solidFill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cs-CZ" sz="2800" i="1" dirty="0">
                    <a:latin typeface="Times New Roman" pitchFamily="18" charset="0"/>
                    <a:cs typeface="Times New Roman" pitchFamily="18" charset="0"/>
                  </a:rPr>
                  <a:t>a</a:t>
                </a:r>
                <a:r>
                  <a:rPr lang="cs-CZ" sz="2800" i="1" dirty="0" smtClean="0"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je kladné reálné číslo</a:t>
                </a:r>
              </a:p>
              <a:p>
                <a:r>
                  <a:rPr lang="cs-CZ" sz="2800" i="1" dirty="0" smtClean="0">
                    <a:latin typeface="Times New Roman" pitchFamily="18" charset="0"/>
                    <a:cs typeface="Times New Roman" pitchFamily="18" charset="0"/>
                  </a:rPr>
                  <a:t>	x, y </a:t>
                </a:r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jsou souřadnice bodů, které leží na grafu funkce</a:t>
                </a:r>
              </a:p>
              <a:p>
                <a:endParaRPr lang="cs-CZ" sz="36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9552" y="1124744"/>
                <a:ext cx="8604448" cy="2532616"/>
              </a:xfrm>
              <a:prstGeom prst="rect">
                <a:avLst/>
              </a:prstGeom>
              <a:blipFill rotWithShape="1">
                <a:blip r:embed="rId2"/>
                <a:stretch>
                  <a:fillRect l="-1276" t="-2410" r="-113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0760" y="116632"/>
            <a:ext cx="8604448" cy="523220"/>
          </a:xfrm>
          <a:prstGeom prst="rect">
            <a:avLst/>
          </a:prstGeom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Do jednoho grafu nakreslete grafy funkcí: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253928" y="652188"/>
                <a:ext cx="2301848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0" i="1" smtClean="0">
                              <a:solidFill>
                                <a:srgbClr val="FF9900"/>
                              </a:solidFill>
                              <a:latin typeface="Cambria Math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solidFill>
                                <a:srgbClr val="FF9900"/>
                              </a:solidFill>
                              <a:latin typeface="Cambria Math"/>
                              <a:cs typeface="Times New Roman" pitchFamily="18" charset="0"/>
                            </a:rPr>
                            <m:t>𝑓</m:t>
                          </m:r>
                        </m:e>
                        <m:sub>
                          <m:r>
                            <a:rPr lang="cs-CZ" sz="2800" b="0" i="1" smtClean="0">
                              <a:solidFill>
                                <a:srgbClr val="FF9900"/>
                              </a:solidFill>
                              <a:latin typeface="Cambria Math"/>
                              <a:cs typeface="Times New Roman" pitchFamily="18" charset="0"/>
                            </a:rPr>
                            <m:t>1</m:t>
                          </m:r>
                        </m:sub>
                      </m:sSub>
                      <m:r>
                        <a:rPr lang="cs-CZ" sz="2800" b="0" i="1" smtClean="0">
                          <a:solidFill>
                            <a:srgbClr val="FF9900"/>
                          </a:solidFill>
                          <a:latin typeface="Cambria Math"/>
                          <a:cs typeface="Times New Roman" pitchFamily="18" charset="0"/>
                        </a:rPr>
                        <m:t>:</m:t>
                      </m:r>
                      <m:r>
                        <a:rPr lang="cs-CZ" sz="2800" b="0" i="1" smtClean="0">
                          <a:solidFill>
                            <a:srgbClr val="FF9900"/>
                          </a:solidFill>
                          <a:latin typeface="Cambria Math"/>
                          <a:cs typeface="Times New Roman" pitchFamily="18" charset="0"/>
                        </a:rPr>
                        <m:t>𝑦</m:t>
                      </m:r>
                      <m:r>
                        <a:rPr lang="cs-CZ" sz="2800" b="0" i="1" smtClean="0">
                          <a:solidFill>
                            <a:srgbClr val="FF9900"/>
                          </a:solidFill>
                          <a:latin typeface="Cambria Math"/>
                          <a:cs typeface="Times New Roman" pitchFamily="18" charset="0"/>
                        </a:rPr>
                        <m:t>=</m:t>
                      </m:r>
                      <m:func>
                        <m:funcPr>
                          <m:ctrlPr>
                            <a:rPr lang="cs-CZ" sz="2800" b="0" i="1" smtClean="0">
                              <a:solidFill>
                                <a:srgbClr val="FF9900"/>
                              </a:solidFill>
                              <a:latin typeface="Cambria Math"/>
                              <a:cs typeface="Times New Roman" pitchFamily="18" charset="0"/>
                            </a:rPr>
                          </m:ctrlPr>
                        </m:funcPr>
                        <m:fName>
                          <m:sSub>
                            <m:sSubPr>
                              <m:ctrlPr>
                                <a:rPr lang="cs-CZ" sz="2800" b="0" i="1" smtClean="0">
                                  <a:solidFill>
                                    <a:srgbClr val="FF9900"/>
                                  </a:solidFill>
                                  <a:latin typeface="Cambria Math"/>
                                  <a:cs typeface="Times New Roman" pitchFamily="18" charset="0"/>
                                </a:rPr>
                              </m:ctrlPr>
                            </m:sSubPr>
                            <m:e>
                              <m:r>
                                <m:rPr>
                                  <m:sty m:val="p"/>
                                </m:rPr>
                                <a:rPr lang="cs-CZ" sz="2800" b="0" i="0" smtClean="0">
                                  <a:solidFill>
                                    <a:srgbClr val="FF9900"/>
                                  </a:solidFill>
                                  <a:latin typeface="Cambria Math"/>
                                  <a:cs typeface="Times New Roman" pitchFamily="18" charset="0"/>
                                </a:rPr>
                                <m:t>log</m:t>
                              </m:r>
                            </m:e>
                            <m:sub>
                              <m:r>
                                <a:rPr lang="cs-CZ" sz="2800" b="0" i="1" smtClean="0">
                                  <a:solidFill>
                                    <a:srgbClr val="FF9900"/>
                                  </a:solidFill>
                                  <a:latin typeface="Cambria Math"/>
                                  <a:cs typeface="Times New Roman" pitchFamily="18" charset="0"/>
                                </a:rPr>
                                <m:t>2</m:t>
                              </m:r>
                            </m:sub>
                          </m:sSub>
                        </m:fName>
                        <m:e>
                          <m:r>
                            <a:rPr lang="cs-CZ" sz="2800" b="0" i="1" smtClean="0">
                              <a:solidFill>
                                <a:srgbClr val="FF9900"/>
                              </a:solidFill>
                              <a:latin typeface="Cambria Math"/>
                              <a:cs typeface="Times New Roman" pitchFamily="18" charset="0"/>
                            </a:rPr>
                            <m:t>𝑥</m:t>
                          </m:r>
                        </m:e>
                      </m:func>
                    </m:oMath>
                  </m:oMathPara>
                </a14:m>
                <a:endParaRPr lang="cs-CZ" sz="28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3928" y="652188"/>
                <a:ext cx="2301848" cy="523220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279575" y="2204864"/>
                <a:ext cx="2376264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0" i="1" smtClean="0">
                              <a:solidFill>
                                <a:srgbClr val="00B050"/>
                              </a:solidFill>
                              <a:latin typeface="Cambria Math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solidFill>
                                <a:srgbClr val="00B050"/>
                              </a:solidFill>
                              <a:latin typeface="Cambria Math"/>
                              <a:cs typeface="Times New Roman" pitchFamily="18" charset="0"/>
                            </a:rPr>
                            <m:t>𝑓</m:t>
                          </m:r>
                        </m:e>
                        <m:sub>
                          <m:r>
                            <a:rPr lang="cs-CZ" sz="2800" b="0" i="1" smtClean="0">
                              <a:solidFill>
                                <a:srgbClr val="00B050"/>
                              </a:solidFill>
                              <a:latin typeface="Cambria Math"/>
                              <a:cs typeface="Times New Roman" pitchFamily="18" charset="0"/>
                            </a:rPr>
                            <m:t>2</m:t>
                          </m:r>
                        </m:sub>
                      </m:sSub>
                      <m:r>
                        <a:rPr lang="cs-CZ" sz="2800" b="0" i="1" smtClean="0">
                          <a:solidFill>
                            <a:srgbClr val="00B050"/>
                          </a:solidFill>
                          <a:latin typeface="Cambria Math"/>
                          <a:cs typeface="Times New Roman" pitchFamily="18" charset="0"/>
                        </a:rPr>
                        <m:t>:</m:t>
                      </m:r>
                      <m:r>
                        <a:rPr lang="cs-CZ" sz="2800" b="0" i="1" smtClean="0">
                          <a:solidFill>
                            <a:srgbClr val="00B050"/>
                          </a:solidFill>
                          <a:latin typeface="Cambria Math"/>
                          <a:cs typeface="Times New Roman" pitchFamily="18" charset="0"/>
                        </a:rPr>
                        <m:t>𝑦</m:t>
                      </m:r>
                      <m:r>
                        <a:rPr lang="cs-CZ" sz="2800" b="0" i="1" smtClean="0">
                          <a:solidFill>
                            <a:srgbClr val="00B050"/>
                          </a:solidFill>
                          <a:latin typeface="Cambria Math"/>
                          <a:cs typeface="Times New Roman" pitchFamily="18" charset="0"/>
                        </a:rPr>
                        <m:t>=</m:t>
                      </m:r>
                      <m:func>
                        <m:funcPr>
                          <m:ctrlPr>
                            <a:rPr lang="cs-CZ" sz="2800" b="0" i="1" smtClean="0">
                              <a:solidFill>
                                <a:srgbClr val="00B050"/>
                              </a:solidFill>
                              <a:latin typeface="Cambria Math"/>
                              <a:cs typeface="Times New Roman" pitchFamily="18" charset="0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cs-CZ" sz="2800" b="0" i="0" smtClean="0">
                              <a:solidFill>
                                <a:srgbClr val="00B050"/>
                              </a:solidFill>
                              <a:latin typeface="Cambria Math"/>
                              <a:cs typeface="Times New Roman" pitchFamily="18" charset="0"/>
                            </a:rPr>
                            <m:t>log</m:t>
                          </m:r>
                        </m:fName>
                        <m:e>
                          <m:r>
                            <a:rPr lang="cs-CZ" sz="2800" b="0" i="1" smtClean="0">
                              <a:solidFill>
                                <a:srgbClr val="00B050"/>
                              </a:solidFill>
                              <a:latin typeface="Cambria Math"/>
                              <a:cs typeface="Times New Roman" pitchFamily="18" charset="0"/>
                            </a:rPr>
                            <m:t>𝑥</m:t>
                          </m:r>
                        </m:e>
                      </m:func>
                    </m:oMath>
                  </m:oMathPara>
                </a14:m>
                <a:endParaRPr lang="cs-CZ" sz="28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9575" y="2204864"/>
                <a:ext cx="2376264" cy="52322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160760" y="3861048"/>
                <a:ext cx="2592288" cy="77316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0" i="1" smtClean="0">
                              <a:solidFill>
                                <a:srgbClr val="00B0F0"/>
                              </a:solidFill>
                              <a:latin typeface="Cambria Math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solidFill>
                                <a:srgbClr val="00B0F0"/>
                              </a:solidFill>
                              <a:latin typeface="Cambria Math"/>
                              <a:cs typeface="Times New Roman" pitchFamily="18" charset="0"/>
                            </a:rPr>
                            <m:t>𝑓</m:t>
                          </m:r>
                        </m:e>
                        <m:sub>
                          <m:r>
                            <a:rPr lang="cs-CZ" sz="2800" b="0" i="1" smtClean="0">
                              <a:solidFill>
                                <a:srgbClr val="00B0F0"/>
                              </a:solidFill>
                              <a:latin typeface="Cambria Math"/>
                              <a:cs typeface="Times New Roman" pitchFamily="18" charset="0"/>
                            </a:rPr>
                            <m:t>3</m:t>
                          </m:r>
                        </m:sub>
                      </m:sSub>
                      <m:r>
                        <a:rPr lang="cs-CZ" sz="2800" b="0" i="1" smtClean="0">
                          <a:solidFill>
                            <a:srgbClr val="00B0F0"/>
                          </a:solidFill>
                          <a:latin typeface="Cambria Math"/>
                          <a:cs typeface="Times New Roman" pitchFamily="18" charset="0"/>
                        </a:rPr>
                        <m:t>:</m:t>
                      </m:r>
                      <m:r>
                        <a:rPr lang="cs-CZ" sz="2800" b="0" i="1" smtClean="0">
                          <a:solidFill>
                            <a:srgbClr val="00B0F0"/>
                          </a:solidFill>
                          <a:latin typeface="Cambria Math"/>
                          <a:cs typeface="Times New Roman" pitchFamily="18" charset="0"/>
                        </a:rPr>
                        <m:t>𝑦</m:t>
                      </m:r>
                      <m:r>
                        <a:rPr lang="cs-CZ" sz="2800" b="0" i="1" smtClean="0">
                          <a:solidFill>
                            <a:srgbClr val="00B0F0"/>
                          </a:solidFill>
                          <a:latin typeface="Cambria Math"/>
                          <a:cs typeface="Times New Roman" pitchFamily="18" charset="0"/>
                        </a:rPr>
                        <m:t>=</m:t>
                      </m:r>
                      <m:func>
                        <m:funcPr>
                          <m:ctrlPr>
                            <a:rPr lang="cs-CZ" sz="2800" b="0" i="1" smtClean="0">
                              <a:solidFill>
                                <a:srgbClr val="00B0F0"/>
                              </a:solidFill>
                              <a:latin typeface="Cambria Math"/>
                              <a:cs typeface="Times New Roman" pitchFamily="18" charset="0"/>
                            </a:rPr>
                          </m:ctrlPr>
                        </m:funcPr>
                        <m:fName>
                          <m:sSub>
                            <m:sSubPr>
                              <m:ctrlPr>
                                <a:rPr lang="cs-CZ" sz="2800" b="0" i="1" smtClean="0">
                                  <a:solidFill>
                                    <a:srgbClr val="00B0F0"/>
                                  </a:solidFill>
                                  <a:latin typeface="Cambria Math"/>
                                  <a:cs typeface="Times New Roman" pitchFamily="18" charset="0"/>
                                </a:rPr>
                              </m:ctrlPr>
                            </m:sSubPr>
                            <m:e>
                              <m:r>
                                <m:rPr>
                                  <m:sty m:val="p"/>
                                </m:rPr>
                                <a:rPr lang="cs-CZ" sz="2800" b="0" i="0" smtClean="0">
                                  <a:solidFill>
                                    <a:srgbClr val="00B0F0"/>
                                  </a:solidFill>
                                  <a:latin typeface="Cambria Math"/>
                                  <a:cs typeface="Times New Roman" pitchFamily="18" charset="0"/>
                                </a:rPr>
                                <m:t>log</m:t>
                              </m:r>
                            </m:e>
                            <m:sub>
                              <m:f>
                                <m:fPr>
                                  <m:ctrlPr>
                                    <a:rPr lang="cs-CZ" sz="2800" b="0" i="1" smtClean="0">
                                      <a:solidFill>
                                        <a:srgbClr val="00B0F0"/>
                                      </a:solidFill>
                                      <a:latin typeface="Cambria Math"/>
                                      <a:cs typeface="Times New Roman" pitchFamily="18" charset="0"/>
                                    </a:rPr>
                                  </m:ctrlPr>
                                </m:fPr>
                                <m:num>
                                  <m:r>
                                    <a:rPr lang="cs-CZ" sz="2800" b="0" i="1" smtClean="0">
                                      <a:solidFill>
                                        <a:srgbClr val="00B0F0"/>
                                      </a:solidFill>
                                      <a:latin typeface="Cambria Math"/>
                                      <a:cs typeface="Times New Roman" pitchFamily="18" charset="0"/>
                                    </a:rPr>
                                    <m:t>1</m:t>
                                  </m:r>
                                </m:num>
                                <m:den>
                                  <m:r>
                                    <a:rPr lang="cs-CZ" sz="2800" b="0" i="1" smtClean="0">
                                      <a:solidFill>
                                        <a:srgbClr val="00B0F0"/>
                                      </a:solidFill>
                                      <a:latin typeface="Cambria Math"/>
                                      <a:cs typeface="Times New Roman" pitchFamily="18" charset="0"/>
                                    </a:rPr>
                                    <m:t>2</m:t>
                                  </m:r>
                                </m:den>
                              </m:f>
                            </m:sub>
                          </m:sSub>
                        </m:fName>
                        <m:e>
                          <m:r>
                            <a:rPr lang="cs-CZ" sz="2800" b="0" i="1" smtClean="0">
                              <a:solidFill>
                                <a:srgbClr val="00B0F0"/>
                              </a:solidFill>
                              <a:latin typeface="Cambria Math"/>
                              <a:cs typeface="Times New Roman" pitchFamily="18" charset="0"/>
                            </a:rPr>
                            <m:t>𝑥</m:t>
                          </m:r>
                        </m:e>
                      </m:func>
                    </m:oMath>
                  </m:oMathPara>
                </a14:m>
                <a:endParaRPr lang="cs-CZ" sz="28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0760" y="3861048"/>
                <a:ext cx="2592288" cy="77316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175355" y="5301208"/>
                <a:ext cx="2592288" cy="77316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0" i="1" smtClean="0">
                              <a:solidFill>
                                <a:srgbClr val="FF0000"/>
                              </a:solidFill>
                              <a:latin typeface="Cambria Math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solidFill>
                                <a:srgbClr val="FF0000"/>
                              </a:solidFill>
                              <a:latin typeface="Cambria Math"/>
                              <a:cs typeface="Times New Roman" pitchFamily="18" charset="0"/>
                            </a:rPr>
                            <m:t>𝑓</m:t>
                          </m:r>
                        </m:e>
                        <m:sub>
                          <m:r>
                            <a:rPr lang="cs-CZ" sz="2800" b="0" i="1" smtClean="0">
                              <a:solidFill>
                                <a:srgbClr val="FF0000"/>
                              </a:solidFill>
                              <a:latin typeface="Cambria Math"/>
                              <a:cs typeface="Times New Roman" pitchFamily="18" charset="0"/>
                            </a:rPr>
                            <m:t>4</m:t>
                          </m:r>
                        </m:sub>
                      </m:sSub>
                      <m:r>
                        <a:rPr lang="cs-CZ" sz="2800" b="0" i="1" smtClean="0">
                          <a:solidFill>
                            <a:srgbClr val="FF0000"/>
                          </a:solidFill>
                          <a:latin typeface="Cambria Math"/>
                          <a:cs typeface="Times New Roman" pitchFamily="18" charset="0"/>
                        </a:rPr>
                        <m:t>:</m:t>
                      </m:r>
                      <m:r>
                        <a:rPr lang="cs-CZ" sz="2800" b="0" i="1" smtClean="0">
                          <a:solidFill>
                            <a:srgbClr val="FF0000"/>
                          </a:solidFill>
                          <a:latin typeface="Cambria Math"/>
                          <a:cs typeface="Times New Roman" pitchFamily="18" charset="0"/>
                        </a:rPr>
                        <m:t>𝑦</m:t>
                      </m:r>
                      <m:r>
                        <a:rPr lang="cs-CZ" sz="2800" b="0" i="1" smtClean="0">
                          <a:solidFill>
                            <a:srgbClr val="FF0000"/>
                          </a:solidFill>
                          <a:latin typeface="Cambria Math"/>
                          <a:cs typeface="Times New Roman" pitchFamily="18" charset="0"/>
                        </a:rPr>
                        <m:t>=</m:t>
                      </m:r>
                      <m:func>
                        <m:funcPr>
                          <m:ctrlPr>
                            <a:rPr lang="cs-CZ" sz="2800" b="0" i="1" smtClean="0">
                              <a:solidFill>
                                <a:srgbClr val="FF0000"/>
                              </a:solidFill>
                              <a:latin typeface="Cambria Math"/>
                              <a:cs typeface="Times New Roman" pitchFamily="18" charset="0"/>
                            </a:rPr>
                          </m:ctrlPr>
                        </m:funcPr>
                        <m:fName>
                          <m:sSub>
                            <m:sSubPr>
                              <m:ctrlPr>
                                <a:rPr lang="cs-CZ" sz="2800" b="0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  <a:cs typeface="Times New Roman" pitchFamily="18" charset="0"/>
                                </a:rPr>
                              </m:ctrlPr>
                            </m:sSubPr>
                            <m:e>
                              <m:r>
                                <m:rPr>
                                  <m:sty m:val="p"/>
                                </m:rPr>
                                <a:rPr lang="cs-CZ" sz="2800" b="0" i="0" smtClean="0">
                                  <a:solidFill>
                                    <a:srgbClr val="FF0000"/>
                                  </a:solidFill>
                                  <a:latin typeface="Cambria Math"/>
                                  <a:cs typeface="Times New Roman" pitchFamily="18" charset="0"/>
                                </a:rPr>
                                <m:t>log</m:t>
                              </m:r>
                            </m:e>
                            <m:sub>
                              <m:f>
                                <m:fPr>
                                  <m:ctrlPr>
                                    <a:rPr lang="cs-CZ" sz="2800" b="0" i="1" smtClean="0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  <a:cs typeface="Times New Roman" pitchFamily="18" charset="0"/>
                                    </a:rPr>
                                  </m:ctrlPr>
                                </m:fPr>
                                <m:num>
                                  <m:r>
                                    <a:rPr lang="cs-CZ" sz="2800" b="0" i="1" smtClean="0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  <a:cs typeface="Times New Roman" pitchFamily="18" charset="0"/>
                                    </a:rPr>
                                    <m:t>1</m:t>
                                  </m:r>
                                </m:num>
                                <m:den>
                                  <m:r>
                                    <a:rPr lang="cs-CZ" sz="2800" b="0" i="1" smtClean="0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  <a:cs typeface="Times New Roman" pitchFamily="18" charset="0"/>
                                    </a:rPr>
                                    <m:t>3</m:t>
                                  </m:r>
                                </m:den>
                              </m:f>
                            </m:sub>
                          </m:sSub>
                        </m:fName>
                        <m:e>
                          <m:r>
                            <a:rPr lang="cs-CZ" sz="2800" b="0" i="1" smtClean="0">
                              <a:solidFill>
                                <a:srgbClr val="FF0000"/>
                              </a:solidFill>
                              <a:latin typeface="Cambria Math"/>
                              <a:cs typeface="Times New Roman" pitchFamily="18" charset="0"/>
                            </a:rPr>
                            <m:t>𝑥</m:t>
                          </m:r>
                        </m:e>
                      </m:func>
                    </m:oMath>
                  </m:oMathPara>
                </a14:m>
                <a:endParaRPr lang="cs-CZ" sz="28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5355" y="5301208"/>
                <a:ext cx="2592288" cy="773160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9" name="Tabulka 8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3530495236"/>
                  </p:ext>
                </p:extLst>
              </p:nvPr>
            </p:nvGraphicFramePr>
            <p:xfrm>
              <a:off x="2655834" y="620689"/>
              <a:ext cx="5948613" cy="1320480"/>
            </p:xfrm>
            <a:graphic>
              <a:graphicData uri="http://schemas.openxmlformats.org/drawingml/2006/table">
                <a:tbl>
                  <a:tblPr firstRow="1" bandRow="1">
                    <a:tableStyleId>{93296810-A885-4BE3-A3E7-6D5BEEA58F35}</a:tableStyleId>
                  </a:tblPr>
                  <a:tblGrid>
                    <a:gridCol w="660957"/>
                    <a:gridCol w="660957"/>
                    <a:gridCol w="660957"/>
                    <a:gridCol w="660957"/>
                    <a:gridCol w="660957"/>
                    <a:gridCol w="660957"/>
                    <a:gridCol w="660957"/>
                    <a:gridCol w="660957"/>
                    <a:gridCol w="660957"/>
                  </a:tblGrid>
                  <a:tr h="72008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1800" dirty="0" smtClean="0"/>
                            <a:t>x</a:t>
                          </a:r>
                          <a:endParaRPr lang="cs-CZ" sz="1800" dirty="0"/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1800" b="1" i="1" smtClean="0">
                                    <a:latin typeface="Cambria Math"/>
                                  </a:rPr>
                                  <m:t>−</m:t>
                                </m:r>
                                <m:r>
                                  <a:rPr lang="cs-CZ" sz="1800" b="1" i="1" smtClean="0">
                                    <a:latin typeface="Cambria Math"/>
                                  </a:rPr>
                                  <m:t>𝟏</m:t>
                                </m:r>
                              </m:oMath>
                            </m:oMathPara>
                          </a14:m>
                          <a:endParaRPr lang="cs-CZ" sz="1800" dirty="0"/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1800" dirty="0" smtClean="0"/>
                            <a:t>0</a:t>
                          </a:r>
                          <a:endParaRPr lang="cs-CZ" sz="1800" dirty="0"/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ctrlPr>
                                      <a:rPr lang="cs-CZ" sz="1800" i="1" smtClean="0">
                                        <a:latin typeface="Cambria Math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sz="1800" b="1" i="1" smtClean="0">
                                        <a:latin typeface="Cambria Math"/>
                                      </a:rPr>
                                      <m:t>𝟏</m:t>
                                    </m:r>
                                  </m:num>
                                  <m:den>
                                    <m:r>
                                      <a:rPr lang="cs-CZ" sz="1800" b="1" i="1" smtClean="0">
                                        <a:latin typeface="Cambria Math"/>
                                      </a:rPr>
                                      <m:t>𝟒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sz="18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ctrlPr>
                                      <a:rPr lang="cs-CZ" sz="1800" i="1" smtClean="0">
                                        <a:latin typeface="Cambria Math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sz="1800" b="1" i="1" smtClean="0">
                                        <a:latin typeface="Cambria Math"/>
                                      </a:rPr>
                                      <m:t>𝟏</m:t>
                                    </m:r>
                                  </m:num>
                                  <m:den>
                                    <m:r>
                                      <a:rPr lang="cs-CZ" sz="1800" b="1" i="1" smtClean="0">
                                        <a:latin typeface="Cambria Math"/>
                                      </a:rPr>
                                      <m:t>𝟐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sz="18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1800" dirty="0" smtClean="0"/>
                            <a:t>1</a:t>
                          </a:r>
                          <a:endParaRPr lang="cs-CZ" sz="1800" dirty="0"/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1800" dirty="0" smtClean="0"/>
                            <a:t>2</a:t>
                          </a:r>
                          <a:endParaRPr lang="cs-CZ" sz="1800" dirty="0"/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1800" dirty="0" smtClean="0"/>
                            <a:t>4</a:t>
                          </a:r>
                          <a:endParaRPr lang="cs-CZ" sz="1800" dirty="0"/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1800" dirty="0" smtClean="0"/>
                            <a:t>8</a:t>
                          </a:r>
                          <a:endParaRPr lang="cs-CZ" sz="1800" dirty="0"/>
                        </a:p>
                      </a:txBody>
                      <a:tcPr anchor="ctr"/>
                    </a:tc>
                  </a:tr>
                  <a:tr h="60040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1800" dirty="0" smtClean="0"/>
                            <a:t>y</a:t>
                          </a:r>
                          <a:endParaRPr lang="cs-CZ" sz="18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18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18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18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18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18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18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18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1800" dirty="0"/>
                        </a:p>
                      </a:txBody>
                      <a:tcPr/>
                    </a:tc>
                  </a:tr>
                </a:tbl>
              </a:graphicData>
            </a:graphic>
          </p:graphicFrame>
        </mc:Choice>
        <mc:Fallback xmlns="">
          <p:graphicFrame>
            <p:nvGraphicFramePr>
              <p:cNvPr id="9" name="Tabulka 8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3530495236"/>
                  </p:ext>
                </p:extLst>
              </p:nvPr>
            </p:nvGraphicFramePr>
            <p:xfrm>
              <a:off x="2655834" y="620689"/>
              <a:ext cx="5948613" cy="1320480"/>
            </p:xfrm>
            <a:graphic>
              <a:graphicData uri="http://schemas.openxmlformats.org/drawingml/2006/table">
                <a:tbl>
                  <a:tblPr firstRow="1" bandRow="1">
                    <a:tableStyleId>{93296810-A885-4BE3-A3E7-6D5BEEA58F35}</a:tableStyleId>
                  </a:tblPr>
                  <a:tblGrid>
                    <a:gridCol w="660957"/>
                    <a:gridCol w="660957"/>
                    <a:gridCol w="660957"/>
                    <a:gridCol w="660957"/>
                    <a:gridCol w="660957"/>
                    <a:gridCol w="660957"/>
                    <a:gridCol w="660957"/>
                    <a:gridCol w="660957"/>
                    <a:gridCol w="660957"/>
                  </a:tblGrid>
                  <a:tr h="72008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1800" dirty="0" smtClean="0"/>
                            <a:t>x</a:t>
                          </a:r>
                          <a:endParaRPr lang="cs-CZ" sz="1800" dirty="0"/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blipFill rotWithShape="1">
                          <a:blip r:embed="rId6"/>
                          <a:stretch>
                            <a:fillRect l="-100000" t="-847" r="-696330" b="-83898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1800" dirty="0" smtClean="0"/>
                            <a:t>0</a:t>
                          </a:r>
                          <a:endParaRPr lang="cs-CZ" sz="1800" dirty="0"/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6"/>
                          <a:stretch>
                            <a:fillRect l="-301852" t="-847" r="-502778" b="-83898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6"/>
                          <a:stretch>
                            <a:fillRect l="-398165" t="-847" r="-398165" b="-83898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1800" dirty="0" smtClean="0"/>
                            <a:t>1</a:t>
                          </a:r>
                          <a:endParaRPr lang="cs-CZ" sz="1800" dirty="0"/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1800" dirty="0" smtClean="0"/>
                            <a:t>2</a:t>
                          </a:r>
                          <a:endParaRPr lang="cs-CZ" sz="1800" dirty="0"/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1800" dirty="0" smtClean="0"/>
                            <a:t>4</a:t>
                          </a:r>
                          <a:endParaRPr lang="cs-CZ" sz="1800" dirty="0"/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1800" dirty="0" smtClean="0"/>
                            <a:t>8</a:t>
                          </a:r>
                          <a:endParaRPr lang="cs-CZ" sz="1800" dirty="0"/>
                        </a:p>
                      </a:txBody>
                      <a:tcPr anchor="ctr"/>
                    </a:tc>
                  </a:tr>
                  <a:tr h="60040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1800" dirty="0" smtClean="0"/>
                            <a:t>y</a:t>
                          </a:r>
                          <a:endParaRPr lang="cs-CZ" sz="18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18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18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18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18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18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18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18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1800" dirty="0"/>
                        </a:p>
                      </a:txBody>
                      <a:tcPr/>
                    </a:tc>
                  </a:tr>
                </a:tbl>
              </a:graphicData>
            </a:graphic>
          </p:graphicFrame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Obdélník 3"/>
              <p:cNvSpPr/>
              <p:nvPr/>
            </p:nvSpPr>
            <p:spPr>
              <a:xfrm>
                <a:off x="3388444" y="1456059"/>
                <a:ext cx="381836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  <a:ea typeface="Cambria Math"/>
                        </a:rPr>
                        <m:t>∅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" name="Obdélník 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88444" y="1456059"/>
                <a:ext cx="381836" cy="369332"/>
              </a:xfrm>
              <a:prstGeom prst="rect">
                <a:avLst/>
              </a:prstGeom>
              <a:blipFill rotWithShape="1">
                <a:blip r:embed="rId7"/>
                <a:stretch>
                  <a:fillRect b="-1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Obdélník 7"/>
              <p:cNvSpPr/>
              <p:nvPr/>
            </p:nvSpPr>
            <p:spPr>
              <a:xfrm>
                <a:off x="4684662" y="1473499"/>
                <a:ext cx="538930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−2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8" name="Obdélník 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84662" y="1473499"/>
                <a:ext cx="538930" cy="369332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Obdélník 9"/>
              <p:cNvSpPr/>
              <p:nvPr/>
            </p:nvSpPr>
            <p:spPr>
              <a:xfrm>
                <a:off x="5401402" y="1473499"/>
                <a:ext cx="538929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−1</m:t>
                      </m:r>
                    </m:oMath>
                  </m:oMathPara>
                </a14:m>
                <a:endParaRPr lang="cs-CZ" b="0" dirty="0" smtClean="0"/>
              </a:p>
            </p:txBody>
          </p:sp>
        </mc:Choice>
        <mc:Fallback xmlns="">
          <p:sp>
            <p:nvSpPr>
              <p:cNvPr id="10" name="Obdélník 9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01402" y="1473499"/>
                <a:ext cx="538929" cy="369332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Obdélník 10"/>
          <p:cNvSpPr/>
          <p:nvPr/>
        </p:nvSpPr>
        <p:spPr>
          <a:xfrm>
            <a:off x="6152479" y="1448876"/>
            <a:ext cx="30168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dirty="0" smtClean="0"/>
              <a:t>0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6792974" y="1456059"/>
            <a:ext cx="30168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7476669" y="1456059"/>
            <a:ext cx="30168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dirty="0" smtClean="0"/>
              <a:t>2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6" name="Obdélník 45"/>
              <p:cNvSpPr/>
              <p:nvPr/>
            </p:nvSpPr>
            <p:spPr>
              <a:xfrm>
                <a:off x="4081148" y="1456059"/>
                <a:ext cx="381836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  <a:ea typeface="Cambria Math"/>
                        </a:rPr>
                        <m:t>∅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6" name="Obdélník 4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81148" y="1456059"/>
                <a:ext cx="381836" cy="369332"/>
              </a:xfrm>
              <a:prstGeom prst="rect">
                <a:avLst/>
              </a:prstGeom>
              <a:blipFill rotWithShape="1">
                <a:blip r:embed="rId10"/>
                <a:stretch>
                  <a:fillRect b="-1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7" name="Obdélník 46"/>
          <p:cNvSpPr/>
          <p:nvPr/>
        </p:nvSpPr>
        <p:spPr>
          <a:xfrm>
            <a:off x="8100392" y="1456059"/>
            <a:ext cx="30168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dirty="0"/>
              <a:t>3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48" name="Tabulka 47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90538164"/>
                  </p:ext>
                </p:extLst>
              </p:nvPr>
            </p:nvGraphicFramePr>
            <p:xfrm>
              <a:off x="2640912" y="2067844"/>
              <a:ext cx="4626699" cy="1320480"/>
            </p:xfrm>
            <a:graphic>
              <a:graphicData uri="http://schemas.openxmlformats.org/drawingml/2006/table">
                <a:tbl>
                  <a:tblPr firstRow="1" bandRow="1">
                    <a:tableStyleId>{F5AB1C69-6EDB-4FF4-983F-18BD219EF322}</a:tableStyleId>
                  </a:tblPr>
                  <a:tblGrid>
                    <a:gridCol w="660957"/>
                    <a:gridCol w="660957"/>
                    <a:gridCol w="660957"/>
                    <a:gridCol w="660957"/>
                    <a:gridCol w="660957"/>
                    <a:gridCol w="660957"/>
                    <a:gridCol w="660957"/>
                  </a:tblGrid>
                  <a:tr h="72008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1800" dirty="0" smtClean="0"/>
                            <a:t>x</a:t>
                          </a:r>
                          <a:endParaRPr lang="cs-CZ" sz="1800" dirty="0"/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1800" smtClean="0">
                                    <a:latin typeface="Cambria Math"/>
                                  </a:rPr>
                                  <m:t>−</m:t>
                                </m:r>
                                <m:r>
                                  <a:rPr lang="cs-CZ" sz="1800" smtClean="0">
                                    <a:latin typeface="Cambria Math"/>
                                  </a:rPr>
                                  <m:t>𝟏</m:t>
                                </m:r>
                              </m:oMath>
                            </m:oMathPara>
                          </a14:m>
                          <a:endParaRPr lang="cs-CZ" sz="1800" dirty="0"/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1800" dirty="0" smtClean="0"/>
                            <a:t>0</a:t>
                          </a:r>
                          <a:endParaRPr lang="cs-CZ" sz="1800" dirty="0"/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ctrlPr>
                                      <a:rPr lang="cs-CZ" sz="1800" i="1" smtClean="0">
                                        <a:latin typeface="Cambria Math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sz="1800" smtClean="0">
                                        <a:latin typeface="Cambria Math"/>
                                      </a:rPr>
                                      <m:t>𝟏</m:t>
                                    </m:r>
                                  </m:num>
                                  <m:den>
                                    <m:r>
                                      <a:rPr lang="cs-CZ" sz="1800" b="1" i="0" smtClean="0">
                                        <a:latin typeface="Cambria Math"/>
                                      </a:rPr>
                                      <m:t>𝟏𝟎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sz="18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1800" b="1" i="1" smtClean="0">
                                    <a:latin typeface="Cambria Math"/>
                                  </a:rPr>
                                  <m:t>𝟏</m:t>
                                </m:r>
                              </m:oMath>
                            </m:oMathPara>
                          </a14:m>
                          <a:endParaRPr lang="cs-CZ" sz="1800" dirty="0"/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1800" dirty="0" smtClean="0"/>
                            <a:t>10</a:t>
                          </a:r>
                          <a:endParaRPr lang="cs-CZ" sz="1800" dirty="0"/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1800" dirty="0" smtClean="0"/>
                            <a:t>100</a:t>
                          </a:r>
                          <a:endParaRPr lang="cs-CZ" sz="1800" dirty="0"/>
                        </a:p>
                      </a:txBody>
                      <a:tcPr anchor="ctr"/>
                    </a:tc>
                  </a:tr>
                  <a:tr h="60040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1800" dirty="0" smtClean="0"/>
                            <a:t>y</a:t>
                          </a:r>
                          <a:endParaRPr lang="cs-CZ" sz="18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18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18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18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18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18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1800" dirty="0"/>
                        </a:p>
                      </a:txBody>
                      <a:tcPr/>
                    </a:tc>
                  </a:tr>
                </a:tbl>
              </a:graphicData>
            </a:graphic>
          </p:graphicFrame>
        </mc:Choice>
        <mc:Fallback xmlns="">
          <p:graphicFrame>
            <p:nvGraphicFramePr>
              <p:cNvPr id="48" name="Tabulka 47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90538164"/>
                  </p:ext>
                </p:extLst>
              </p:nvPr>
            </p:nvGraphicFramePr>
            <p:xfrm>
              <a:off x="2640912" y="2067844"/>
              <a:ext cx="4626699" cy="1320480"/>
            </p:xfrm>
            <a:graphic>
              <a:graphicData uri="http://schemas.openxmlformats.org/drawingml/2006/table">
                <a:tbl>
                  <a:tblPr firstRow="1" bandRow="1">
                    <a:tableStyleId>{F5AB1C69-6EDB-4FF4-983F-18BD219EF322}</a:tableStyleId>
                  </a:tblPr>
                  <a:tblGrid>
                    <a:gridCol w="660957"/>
                    <a:gridCol w="660957"/>
                    <a:gridCol w="660957"/>
                    <a:gridCol w="660957"/>
                    <a:gridCol w="660957"/>
                    <a:gridCol w="660957"/>
                    <a:gridCol w="660957"/>
                  </a:tblGrid>
                  <a:tr h="72008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1800" dirty="0" smtClean="0"/>
                            <a:t>x</a:t>
                          </a:r>
                          <a:endParaRPr lang="cs-CZ" sz="1800" dirty="0"/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blipFill rotWithShape="1">
                          <a:blip r:embed="rId11"/>
                          <a:stretch>
                            <a:fillRect l="-99083" r="-498165" b="-83898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1800" dirty="0" smtClean="0"/>
                            <a:t>0</a:t>
                          </a:r>
                          <a:endParaRPr lang="cs-CZ" sz="1800" dirty="0"/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11"/>
                          <a:stretch>
                            <a:fillRect l="-298165" r="-299083" b="-83898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blipFill rotWithShape="1">
                          <a:blip r:embed="rId11"/>
                          <a:stretch>
                            <a:fillRect l="-401852" r="-201852" b="-83898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1800" dirty="0" smtClean="0"/>
                            <a:t>10</a:t>
                          </a:r>
                          <a:endParaRPr lang="cs-CZ" sz="1800" dirty="0"/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1800" dirty="0" smtClean="0"/>
                            <a:t>100</a:t>
                          </a:r>
                          <a:endParaRPr lang="cs-CZ" sz="1800" dirty="0"/>
                        </a:p>
                      </a:txBody>
                      <a:tcPr anchor="ctr"/>
                    </a:tc>
                  </a:tr>
                  <a:tr h="60040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1800" dirty="0" smtClean="0"/>
                            <a:t>y</a:t>
                          </a:r>
                          <a:endParaRPr lang="cs-CZ" sz="18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18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18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18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18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18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1800" dirty="0"/>
                        </a:p>
                      </a:txBody>
                      <a:tcPr/>
                    </a:tc>
                  </a:tr>
                </a:tbl>
              </a:graphicData>
            </a:graphic>
          </p:graphicFrame>
        </mc:Fallback>
      </mc:AlternateContent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49" name="Tabulka 48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3098870439"/>
                  </p:ext>
                </p:extLst>
              </p:nvPr>
            </p:nvGraphicFramePr>
            <p:xfrm>
              <a:off x="2640912" y="3573016"/>
              <a:ext cx="5948613" cy="1320480"/>
            </p:xfrm>
            <a:graphic>
              <a:graphicData uri="http://schemas.openxmlformats.org/drawingml/2006/table">
                <a:tbl>
                  <a:tblPr firstRow="1" bandRow="1">
                    <a:tableStyleId>{7DF18680-E054-41AD-8BC1-D1AEF772440D}</a:tableStyleId>
                  </a:tblPr>
                  <a:tblGrid>
                    <a:gridCol w="660957"/>
                    <a:gridCol w="660957"/>
                    <a:gridCol w="660957"/>
                    <a:gridCol w="660957"/>
                    <a:gridCol w="660957"/>
                    <a:gridCol w="660957"/>
                    <a:gridCol w="660957"/>
                    <a:gridCol w="660957"/>
                    <a:gridCol w="660957"/>
                  </a:tblGrid>
                  <a:tr h="72008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1800" dirty="0" smtClean="0"/>
                            <a:t>x</a:t>
                          </a:r>
                          <a:endParaRPr lang="cs-CZ" sz="1800" dirty="0"/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1800" smtClean="0">
                                    <a:latin typeface="Cambria Math"/>
                                  </a:rPr>
                                  <m:t>−</m:t>
                                </m:r>
                                <m:r>
                                  <a:rPr lang="cs-CZ" sz="1800" smtClean="0">
                                    <a:latin typeface="Cambria Math"/>
                                  </a:rPr>
                                  <m:t>𝟏</m:t>
                                </m:r>
                              </m:oMath>
                            </m:oMathPara>
                          </a14:m>
                          <a:endParaRPr lang="cs-CZ" sz="1800" dirty="0"/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1800" dirty="0" smtClean="0"/>
                            <a:t>0</a:t>
                          </a:r>
                          <a:endParaRPr lang="cs-CZ" sz="1800" dirty="0"/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ctrlPr>
                                      <a:rPr lang="cs-CZ" sz="1800" i="1" smtClean="0">
                                        <a:latin typeface="Cambria Math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sz="1800" smtClean="0">
                                        <a:latin typeface="Cambria Math"/>
                                      </a:rPr>
                                      <m:t>𝟏</m:t>
                                    </m:r>
                                  </m:num>
                                  <m:den>
                                    <m:r>
                                      <a:rPr lang="cs-CZ" sz="1800" b="1" i="0" smtClean="0">
                                        <a:latin typeface="Cambria Math"/>
                                      </a:rPr>
                                      <m:t>𝟖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sz="18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ctrlPr>
                                      <a:rPr lang="cs-CZ" sz="1800" i="1" smtClean="0">
                                        <a:latin typeface="Cambria Math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sz="1800" smtClean="0">
                                        <a:latin typeface="Cambria Math"/>
                                      </a:rPr>
                                      <m:t>𝟏</m:t>
                                    </m:r>
                                  </m:num>
                                  <m:den>
                                    <m:r>
                                      <a:rPr lang="cs-CZ" sz="1800" b="1" i="0" smtClean="0">
                                        <a:latin typeface="Cambria Math"/>
                                      </a:rPr>
                                      <m:t>𝟒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sz="18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ctrlPr>
                                      <a:rPr lang="cs-CZ" sz="1800" i="1" smtClean="0">
                                        <a:latin typeface="Cambria Math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sz="1800" b="1" i="1" smtClean="0">
                                        <a:latin typeface="Cambria Math"/>
                                      </a:rPr>
                                      <m:t>𝟏</m:t>
                                    </m:r>
                                  </m:num>
                                  <m:den>
                                    <m:r>
                                      <a:rPr lang="cs-CZ" sz="1800" b="1" i="1" smtClean="0">
                                        <a:latin typeface="Cambria Math"/>
                                      </a:rPr>
                                      <m:t>𝟐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sz="1800" dirty="0"/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1800" dirty="0" smtClean="0"/>
                            <a:t>1</a:t>
                          </a:r>
                          <a:endParaRPr lang="cs-CZ" sz="1800" dirty="0"/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1800" dirty="0" smtClean="0"/>
                            <a:t>2</a:t>
                          </a:r>
                          <a:endParaRPr lang="cs-CZ" sz="1800" dirty="0"/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1800" dirty="0" smtClean="0"/>
                            <a:t>4</a:t>
                          </a:r>
                          <a:endParaRPr lang="cs-CZ" sz="1800" dirty="0"/>
                        </a:p>
                      </a:txBody>
                      <a:tcPr anchor="ctr"/>
                    </a:tc>
                  </a:tr>
                  <a:tr h="60040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1800" dirty="0" smtClean="0"/>
                            <a:t>y</a:t>
                          </a:r>
                          <a:endParaRPr lang="cs-CZ" sz="18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18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18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18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18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18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18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18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1800" dirty="0"/>
                        </a:p>
                      </a:txBody>
                      <a:tcPr/>
                    </a:tc>
                  </a:tr>
                </a:tbl>
              </a:graphicData>
            </a:graphic>
          </p:graphicFrame>
        </mc:Choice>
        <mc:Fallback xmlns="">
          <p:graphicFrame>
            <p:nvGraphicFramePr>
              <p:cNvPr id="49" name="Tabulka 48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3098870439"/>
                  </p:ext>
                </p:extLst>
              </p:nvPr>
            </p:nvGraphicFramePr>
            <p:xfrm>
              <a:off x="2640912" y="3573016"/>
              <a:ext cx="5948613" cy="1320480"/>
            </p:xfrm>
            <a:graphic>
              <a:graphicData uri="http://schemas.openxmlformats.org/drawingml/2006/table">
                <a:tbl>
                  <a:tblPr firstRow="1" bandRow="1">
                    <a:tableStyleId>{7DF18680-E054-41AD-8BC1-D1AEF772440D}</a:tableStyleId>
                  </a:tblPr>
                  <a:tblGrid>
                    <a:gridCol w="660957"/>
                    <a:gridCol w="660957"/>
                    <a:gridCol w="660957"/>
                    <a:gridCol w="660957"/>
                    <a:gridCol w="660957"/>
                    <a:gridCol w="660957"/>
                    <a:gridCol w="660957"/>
                    <a:gridCol w="660957"/>
                    <a:gridCol w="660957"/>
                  </a:tblGrid>
                  <a:tr h="72008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1800" dirty="0" smtClean="0"/>
                            <a:t>x</a:t>
                          </a:r>
                          <a:endParaRPr lang="cs-CZ" sz="1800" dirty="0"/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blipFill rotWithShape="1">
                          <a:blip r:embed="rId12"/>
                          <a:stretch>
                            <a:fillRect l="-99083" r="-697248" b="-83898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1800" dirty="0" smtClean="0"/>
                            <a:t>0</a:t>
                          </a:r>
                          <a:endParaRPr lang="cs-CZ" sz="1800" dirty="0"/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12"/>
                          <a:stretch>
                            <a:fillRect l="-298165" r="-498165" b="-83898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12"/>
                          <a:stretch>
                            <a:fillRect l="-401852" r="-402778" b="-83898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blipFill rotWithShape="1">
                          <a:blip r:embed="rId12"/>
                          <a:stretch>
                            <a:fillRect l="-497248" r="-299083" b="-83898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1800" dirty="0" smtClean="0"/>
                            <a:t>1</a:t>
                          </a:r>
                          <a:endParaRPr lang="cs-CZ" sz="1800" dirty="0"/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1800" dirty="0" smtClean="0"/>
                            <a:t>2</a:t>
                          </a:r>
                          <a:endParaRPr lang="cs-CZ" sz="1800" dirty="0"/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1800" dirty="0" smtClean="0"/>
                            <a:t>4</a:t>
                          </a:r>
                          <a:endParaRPr lang="cs-CZ" sz="1800" dirty="0"/>
                        </a:p>
                      </a:txBody>
                      <a:tcPr anchor="ctr"/>
                    </a:tc>
                  </a:tr>
                  <a:tr h="60040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1800" dirty="0" smtClean="0"/>
                            <a:t>y</a:t>
                          </a:r>
                          <a:endParaRPr lang="cs-CZ" sz="18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18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18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18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18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18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18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18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1800" dirty="0"/>
                        </a:p>
                      </a:txBody>
                      <a:tcPr/>
                    </a:tc>
                  </a:tr>
                </a:tbl>
              </a:graphicData>
            </a:graphic>
          </p:graphicFrame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0" name="Obdélník 49"/>
              <p:cNvSpPr/>
              <p:nvPr/>
            </p:nvSpPr>
            <p:spPr>
              <a:xfrm>
                <a:off x="3491880" y="2924944"/>
                <a:ext cx="381836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  <a:ea typeface="Cambria Math"/>
                        </a:rPr>
                        <m:t>∅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0" name="Obdélník 49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91880" y="2924944"/>
                <a:ext cx="381836" cy="369332"/>
              </a:xfrm>
              <a:prstGeom prst="rect">
                <a:avLst/>
              </a:prstGeom>
              <a:blipFill rotWithShape="1">
                <a:blip r:embed="rId13"/>
                <a:stretch>
                  <a:fillRect b="-1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1" name="Obdélník 50"/>
              <p:cNvSpPr/>
              <p:nvPr/>
            </p:nvSpPr>
            <p:spPr>
              <a:xfrm>
                <a:off x="4081148" y="2924944"/>
                <a:ext cx="381836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  <a:ea typeface="Cambria Math"/>
                        </a:rPr>
                        <m:t>∅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1" name="Obdélník 50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81148" y="2924944"/>
                <a:ext cx="381836" cy="369332"/>
              </a:xfrm>
              <a:prstGeom prst="rect">
                <a:avLst/>
              </a:prstGeom>
              <a:blipFill rotWithShape="1">
                <a:blip r:embed="rId14"/>
                <a:stretch>
                  <a:fillRect b="-1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2" name="Obdélník 51"/>
              <p:cNvSpPr/>
              <p:nvPr/>
            </p:nvSpPr>
            <p:spPr>
              <a:xfrm>
                <a:off x="4684663" y="2924944"/>
                <a:ext cx="538929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−1</m:t>
                      </m:r>
                    </m:oMath>
                  </m:oMathPara>
                </a14:m>
                <a:endParaRPr lang="cs-CZ" b="0" dirty="0" smtClean="0"/>
              </a:p>
            </p:txBody>
          </p:sp>
        </mc:Choice>
        <mc:Fallback xmlns="">
          <p:sp>
            <p:nvSpPr>
              <p:cNvPr id="52" name="Obdélník 5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84663" y="2924944"/>
                <a:ext cx="538929" cy="369332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3" name="Obdélník 52"/>
          <p:cNvSpPr/>
          <p:nvPr/>
        </p:nvSpPr>
        <p:spPr>
          <a:xfrm>
            <a:off x="5436096" y="2924944"/>
            <a:ext cx="30168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dirty="0" smtClean="0"/>
              <a:t>0</a:t>
            </a:r>
            <a:endParaRPr lang="cs-CZ" dirty="0"/>
          </a:p>
        </p:txBody>
      </p:sp>
      <p:sp>
        <p:nvSpPr>
          <p:cNvPr id="54" name="Obdélník 53"/>
          <p:cNvSpPr/>
          <p:nvPr/>
        </p:nvSpPr>
        <p:spPr>
          <a:xfrm>
            <a:off x="6100473" y="2924944"/>
            <a:ext cx="30168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55" name="Obdélník 54"/>
          <p:cNvSpPr/>
          <p:nvPr/>
        </p:nvSpPr>
        <p:spPr>
          <a:xfrm>
            <a:off x="6792974" y="2924944"/>
            <a:ext cx="30168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dirty="0" smtClean="0"/>
              <a:t>2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56" name="Tabulka 55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223528097"/>
                  </p:ext>
                </p:extLst>
              </p:nvPr>
            </p:nvGraphicFramePr>
            <p:xfrm>
              <a:off x="2612632" y="5157192"/>
              <a:ext cx="5287656" cy="1320480"/>
            </p:xfrm>
            <a:graphic>
              <a:graphicData uri="http://schemas.openxmlformats.org/drawingml/2006/table">
                <a:tbl>
                  <a:tblPr firstRow="1" bandRow="1">
                    <a:tableStyleId>{72833802-FEF1-4C79-8D5D-14CF1EAF98D9}</a:tableStyleId>
                  </a:tblPr>
                  <a:tblGrid>
                    <a:gridCol w="660957"/>
                    <a:gridCol w="660957"/>
                    <a:gridCol w="660957"/>
                    <a:gridCol w="660957"/>
                    <a:gridCol w="660957"/>
                    <a:gridCol w="660957"/>
                    <a:gridCol w="660957"/>
                    <a:gridCol w="660957"/>
                  </a:tblGrid>
                  <a:tr h="72008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1800" dirty="0" smtClean="0"/>
                            <a:t>x</a:t>
                          </a:r>
                          <a:endParaRPr lang="cs-CZ" sz="1800" dirty="0"/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1800" smtClean="0">
                                    <a:latin typeface="Cambria Math"/>
                                  </a:rPr>
                                  <m:t>−</m:t>
                                </m:r>
                                <m:r>
                                  <a:rPr lang="cs-CZ" sz="1800" smtClean="0">
                                    <a:latin typeface="Cambria Math"/>
                                  </a:rPr>
                                  <m:t>𝟏</m:t>
                                </m:r>
                              </m:oMath>
                            </m:oMathPara>
                          </a14:m>
                          <a:endParaRPr lang="cs-CZ" sz="1800" dirty="0"/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1800" dirty="0" smtClean="0"/>
                            <a:t>0</a:t>
                          </a:r>
                          <a:endParaRPr lang="cs-CZ" sz="1800" dirty="0"/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ctrlPr>
                                      <a:rPr lang="cs-CZ" sz="1800" i="1" smtClean="0">
                                        <a:latin typeface="Cambria Math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sz="1800" smtClean="0">
                                        <a:latin typeface="Cambria Math"/>
                                      </a:rPr>
                                      <m:t>𝟏</m:t>
                                    </m:r>
                                  </m:num>
                                  <m:den>
                                    <m:r>
                                      <a:rPr lang="cs-CZ" sz="1800" b="1" i="0" smtClean="0">
                                        <a:latin typeface="Cambria Math"/>
                                      </a:rPr>
                                      <m:t>𝟗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sz="1800" dirty="0"/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ctrlPr>
                                      <a:rPr lang="cs-CZ" sz="1800" i="1" smtClean="0">
                                        <a:latin typeface="Cambria Math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sz="1800" smtClean="0">
                                        <a:latin typeface="Cambria Math"/>
                                      </a:rPr>
                                      <m:t>𝟏</m:t>
                                    </m:r>
                                  </m:num>
                                  <m:den>
                                    <m:r>
                                      <a:rPr lang="cs-CZ" sz="1800" b="1" i="0" smtClean="0">
                                        <a:latin typeface="Cambria Math"/>
                                      </a:rPr>
                                      <m:t>𝟑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sz="1800" dirty="0"/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1800" dirty="0" smtClean="0"/>
                            <a:t>1</a:t>
                          </a:r>
                          <a:endParaRPr lang="cs-CZ" sz="1800" dirty="0"/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1800" dirty="0" smtClean="0"/>
                            <a:t>3</a:t>
                          </a:r>
                          <a:endParaRPr lang="cs-CZ" sz="1800" dirty="0"/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1800" dirty="0" smtClean="0"/>
                            <a:t>9</a:t>
                          </a:r>
                          <a:endParaRPr lang="cs-CZ" sz="1800" dirty="0"/>
                        </a:p>
                      </a:txBody>
                      <a:tcPr anchor="ctr"/>
                    </a:tc>
                  </a:tr>
                  <a:tr h="60040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1800" dirty="0" smtClean="0"/>
                            <a:t>y</a:t>
                          </a:r>
                          <a:endParaRPr lang="cs-CZ" sz="18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18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18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18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18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18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18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1800" dirty="0"/>
                        </a:p>
                      </a:txBody>
                      <a:tcPr/>
                    </a:tc>
                  </a:tr>
                </a:tbl>
              </a:graphicData>
            </a:graphic>
          </p:graphicFrame>
        </mc:Choice>
        <mc:Fallback xmlns="">
          <p:graphicFrame>
            <p:nvGraphicFramePr>
              <p:cNvPr id="56" name="Tabulka 55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223528097"/>
                  </p:ext>
                </p:extLst>
              </p:nvPr>
            </p:nvGraphicFramePr>
            <p:xfrm>
              <a:off x="2612632" y="5157192"/>
              <a:ext cx="5287656" cy="1320480"/>
            </p:xfrm>
            <a:graphic>
              <a:graphicData uri="http://schemas.openxmlformats.org/drawingml/2006/table">
                <a:tbl>
                  <a:tblPr firstRow="1" bandRow="1">
                    <a:tableStyleId>{72833802-FEF1-4C79-8D5D-14CF1EAF98D9}</a:tableStyleId>
                  </a:tblPr>
                  <a:tblGrid>
                    <a:gridCol w="660957"/>
                    <a:gridCol w="660957"/>
                    <a:gridCol w="660957"/>
                    <a:gridCol w="660957"/>
                    <a:gridCol w="660957"/>
                    <a:gridCol w="660957"/>
                    <a:gridCol w="660957"/>
                    <a:gridCol w="660957"/>
                  </a:tblGrid>
                  <a:tr h="72008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1800" dirty="0" smtClean="0"/>
                            <a:t>x</a:t>
                          </a:r>
                          <a:endParaRPr lang="cs-CZ" sz="1800" dirty="0"/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blipFill rotWithShape="1">
                          <a:blip r:embed="rId16"/>
                          <a:stretch>
                            <a:fillRect l="-100000" t="-847" r="-596330" b="-83898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1800" dirty="0" smtClean="0"/>
                            <a:t>0</a:t>
                          </a:r>
                          <a:endParaRPr lang="cs-CZ" sz="1800" dirty="0"/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blipFill rotWithShape="1">
                          <a:blip r:embed="rId16"/>
                          <a:stretch>
                            <a:fillRect l="-299083" t="-847" r="-397248" b="-83898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blipFill rotWithShape="1">
                          <a:blip r:embed="rId16"/>
                          <a:stretch>
                            <a:fillRect l="-402778" t="-847" r="-300926" b="-83898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1800" dirty="0" smtClean="0"/>
                            <a:t>1</a:t>
                          </a:r>
                          <a:endParaRPr lang="cs-CZ" sz="1800" dirty="0"/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1800" dirty="0" smtClean="0"/>
                            <a:t>3</a:t>
                          </a:r>
                          <a:endParaRPr lang="cs-CZ" sz="1800" dirty="0"/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1800" dirty="0" smtClean="0"/>
                            <a:t>9</a:t>
                          </a:r>
                          <a:endParaRPr lang="cs-CZ" sz="1800" dirty="0"/>
                        </a:p>
                      </a:txBody>
                      <a:tcPr anchor="ctr"/>
                    </a:tc>
                  </a:tr>
                  <a:tr h="60040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1800" dirty="0" smtClean="0"/>
                            <a:t>y</a:t>
                          </a:r>
                          <a:endParaRPr lang="cs-CZ" sz="18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18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18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18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18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18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18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1800" dirty="0"/>
                        </a:p>
                      </a:txBody>
                      <a:tcPr/>
                    </a:tc>
                  </a:tr>
                </a:tbl>
              </a:graphicData>
            </a:graphic>
          </p:graphicFrame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7" name="Obdélník 56"/>
              <p:cNvSpPr/>
              <p:nvPr/>
            </p:nvSpPr>
            <p:spPr>
              <a:xfrm>
                <a:off x="3388444" y="4365104"/>
                <a:ext cx="381836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  <a:ea typeface="Cambria Math"/>
                        </a:rPr>
                        <m:t>∅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7" name="Obdélník 5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88444" y="4365104"/>
                <a:ext cx="381836" cy="369332"/>
              </a:xfrm>
              <a:prstGeom prst="rect">
                <a:avLst/>
              </a:prstGeom>
              <a:blipFill rotWithShape="1">
                <a:blip r:embed="rId1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8" name="Obdélník 57"/>
              <p:cNvSpPr/>
              <p:nvPr/>
            </p:nvSpPr>
            <p:spPr>
              <a:xfrm>
                <a:off x="4081148" y="4389147"/>
                <a:ext cx="381836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  <a:ea typeface="Cambria Math"/>
                        </a:rPr>
                        <m:t>∅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8" name="Obdélník 5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81148" y="4389147"/>
                <a:ext cx="381836" cy="369332"/>
              </a:xfrm>
              <a:prstGeom prst="rect">
                <a:avLst/>
              </a:prstGeom>
              <a:blipFill rotWithShape="1">
                <a:blip r:embed="rId1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9" name="Obdélník 58"/>
          <p:cNvSpPr/>
          <p:nvPr/>
        </p:nvSpPr>
        <p:spPr>
          <a:xfrm>
            <a:off x="4803284" y="4389147"/>
            <a:ext cx="30168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dirty="0"/>
              <a:t>3</a:t>
            </a:r>
          </a:p>
        </p:txBody>
      </p:sp>
      <p:sp>
        <p:nvSpPr>
          <p:cNvPr id="60" name="Obdélník 59"/>
          <p:cNvSpPr/>
          <p:nvPr/>
        </p:nvSpPr>
        <p:spPr>
          <a:xfrm>
            <a:off x="5436096" y="4365293"/>
            <a:ext cx="30168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61" name="Obdélník 60"/>
          <p:cNvSpPr/>
          <p:nvPr/>
        </p:nvSpPr>
        <p:spPr>
          <a:xfrm>
            <a:off x="6152479" y="4389147"/>
            <a:ext cx="30168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62" name="Obdélník 61"/>
          <p:cNvSpPr/>
          <p:nvPr/>
        </p:nvSpPr>
        <p:spPr>
          <a:xfrm>
            <a:off x="6792974" y="4365293"/>
            <a:ext cx="30168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dirty="0" smtClean="0"/>
              <a:t>0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3" name="Obdélník 62"/>
              <p:cNvSpPr/>
              <p:nvPr/>
            </p:nvSpPr>
            <p:spPr>
              <a:xfrm>
                <a:off x="7358046" y="4365293"/>
                <a:ext cx="538929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−1</m:t>
                      </m:r>
                    </m:oMath>
                  </m:oMathPara>
                </a14:m>
                <a:endParaRPr lang="cs-CZ" b="0" dirty="0" smtClean="0"/>
              </a:p>
            </p:txBody>
          </p:sp>
        </mc:Choice>
        <mc:Fallback xmlns="">
          <p:sp>
            <p:nvSpPr>
              <p:cNvPr id="63" name="Obdélník 6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358046" y="4365293"/>
                <a:ext cx="538929" cy="369332"/>
              </a:xfrm>
              <a:prstGeom prst="rect">
                <a:avLst/>
              </a:prstGeom>
              <a:blipFill rotWithShape="1">
                <a:blip r:embed="rId1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4" name="Obdélník 63"/>
              <p:cNvSpPr/>
              <p:nvPr/>
            </p:nvSpPr>
            <p:spPr>
              <a:xfrm>
                <a:off x="7981770" y="4365293"/>
                <a:ext cx="538930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−2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64" name="Obdélník 6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981770" y="4365293"/>
                <a:ext cx="538930" cy="369332"/>
              </a:xfrm>
              <a:prstGeom prst="rect">
                <a:avLst/>
              </a:prstGeom>
              <a:blipFill rotWithShape="1">
                <a:blip r:embed="rId2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5" name="Obdélník 64"/>
              <p:cNvSpPr/>
              <p:nvPr/>
            </p:nvSpPr>
            <p:spPr>
              <a:xfrm>
                <a:off x="3429545" y="5889702"/>
                <a:ext cx="381836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  <a:ea typeface="Cambria Math"/>
                        </a:rPr>
                        <m:t>∅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65" name="Obdélník 6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29545" y="5889702"/>
                <a:ext cx="381836" cy="369332"/>
              </a:xfrm>
              <a:prstGeom prst="rect">
                <a:avLst/>
              </a:prstGeom>
              <a:blipFill rotWithShape="1">
                <a:blip r:embed="rId2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6" name="Obdélník 65"/>
              <p:cNvSpPr/>
              <p:nvPr/>
            </p:nvSpPr>
            <p:spPr>
              <a:xfrm>
                <a:off x="4081148" y="5906768"/>
                <a:ext cx="381836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  <a:ea typeface="Cambria Math"/>
                        </a:rPr>
                        <m:t>∅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66" name="Obdélník 6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81148" y="5906768"/>
                <a:ext cx="381836" cy="369332"/>
              </a:xfrm>
              <a:prstGeom prst="rect">
                <a:avLst/>
              </a:prstGeom>
              <a:blipFill rotWithShape="1">
                <a:blip r:embed="rId2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7" name="Obdélník 66"/>
          <p:cNvSpPr/>
          <p:nvPr/>
        </p:nvSpPr>
        <p:spPr>
          <a:xfrm>
            <a:off x="4796919" y="5908120"/>
            <a:ext cx="30168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68" name="Obdélník 67"/>
          <p:cNvSpPr/>
          <p:nvPr/>
        </p:nvSpPr>
        <p:spPr>
          <a:xfrm>
            <a:off x="5401402" y="5908120"/>
            <a:ext cx="30168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69" name="Obdélník 68"/>
          <p:cNvSpPr/>
          <p:nvPr/>
        </p:nvSpPr>
        <p:spPr>
          <a:xfrm>
            <a:off x="6100473" y="5909472"/>
            <a:ext cx="30168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dirty="0" smtClean="0"/>
              <a:t>0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0" name="Obdélník 69"/>
              <p:cNvSpPr/>
              <p:nvPr/>
            </p:nvSpPr>
            <p:spPr>
              <a:xfrm>
                <a:off x="6674352" y="5906768"/>
                <a:ext cx="538929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−1</m:t>
                      </m:r>
                    </m:oMath>
                  </m:oMathPara>
                </a14:m>
                <a:endParaRPr lang="cs-CZ" b="0" dirty="0" smtClean="0"/>
              </a:p>
            </p:txBody>
          </p:sp>
        </mc:Choice>
        <mc:Fallback xmlns="">
          <p:sp>
            <p:nvSpPr>
              <p:cNvPr id="70" name="Obdélník 69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74352" y="5906768"/>
                <a:ext cx="538929" cy="369332"/>
              </a:xfrm>
              <a:prstGeom prst="rect">
                <a:avLst/>
              </a:prstGeom>
              <a:blipFill rotWithShape="1">
                <a:blip r:embed="rId2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1" name="Obdélník 70"/>
              <p:cNvSpPr/>
              <p:nvPr/>
            </p:nvSpPr>
            <p:spPr>
              <a:xfrm>
                <a:off x="7308304" y="5909472"/>
                <a:ext cx="538930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−2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71" name="Obdélník 70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308304" y="5909472"/>
                <a:ext cx="538930" cy="369332"/>
              </a:xfrm>
              <a:prstGeom prst="rect">
                <a:avLst/>
              </a:prstGeom>
              <a:blipFill rotWithShape="1">
                <a:blip r:embed="rId2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9906348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2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7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2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7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2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7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2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7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2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7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2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7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2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7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2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7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2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7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2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7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8" fill="hold">
                      <p:stCondLst>
                        <p:cond delay="indefinite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2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3" fill="hold">
                      <p:stCondLst>
                        <p:cond delay="indefinite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7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0"/>
      <p:bldP spid="10" grpId="0"/>
      <p:bldP spid="11" grpId="0"/>
      <p:bldP spid="12" grpId="0"/>
      <p:bldP spid="14" grpId="0"/>
      <p:bldP spid="46" grpId="0"/>
      <p:bldP spid="47" grpId="0"/>
      <p:bldP spid="50" grpId="0"/>
      <p:bldP spid="51" grpId="0"/>
      <p:bldP spid="52" grpId="0"/>
      <p:bldP spid="53" grpId="0"/>
      <p:bldP spid="54" grpId="0"/>
      <p:bldP spid="55" grpId="0"/>
      <p:bldP spid="57" grpId="0"/>
      <p:bldP spid="58" grpId="0"/>
      <p:bldP spid="59" grpId="0"/>
      <p:bldP spid="60" grpId="0"/>
      <p:bldP spid="61" grpId="0"/>
      <p:bldP spid="62" grpId="0"/>
      <p:bldP spid="63" grpId="0"/>
      <p:bldP spid="64" grpId="0"/>
      <p:bldP spid="65" grpId="0"/>
      <p:bldP spid="66" grpId="0"/>
      <p:bldP spid="67" grpId="0"/>
      <p:bldP spid="68" grpId="0"/>
      <p:bldP spid="69" grpId="0"/>
      <p:bldP spid="70" grpId="0"/>
      <p:bldP spid="7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0760" y="116632"/>
            <a:ext cx="8604448" cy="523220"/>
          </a:xfrm>
          <a:prstGeom prst="rect">
            <a:avLst/>
          </a:prstGeom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Do jednoho grafu nakreslete grafy funkcí: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253928" y="652188"/>
                <a:ext cx="2301848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0" i="1" smtClean="0">
                              <a:solidFill>
                                <a:srgbClr val="FF9900"/>
                              </a:solidFill>
                              <a:latin typeface="Cambria Math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solidFill>
                                <a:srgbClr val="FF9900"/>
                              </a:solidFill>
                              <a:latin typeface="Cambria Math"/>
                              <a:cs typeface="Times New Roman" pitchFamily="18" charset="0"/>
                            </a:rPr>
                            <m:t>𝑓</m:t>
                          </m:r>
                        </m:e>
                        <m:sub>
                          <m:r>
                            <a:rPr lang="cs-CZ" sz="2800" b="0" i="1" smtClean="0">
                              <a:solidFill>
                                <a:srgbClr val="FF9900"/>
                              </a:solidFill>
                              <a:latin typeface="Cambria Math"/>
                              <a:cs typeface="Times New Roman" pitchFamily="18" charset="0"/>
                            </a:rPr>
                            <m:t>1</m:t>
                          </m:r>
                        </m:sub>
                      </m:sSub>
                      <m:r>
                        <a:rPr lang="cs-CZ" sz="2800" b="0" i="1" smtClean="0">
                          <a:solidFill>
                            <a:srgbClr val="FF9900"/>
                          </a:solidFill>
                          <a:latin typeface="Cambria Math"/>
                          <a:cs typeface="Times New Roman" pitchFamily="18" charset="0"/>
                        </a:rPr>
                        <m:t>:</m:t>
                      </m:r>
                      <m:r>
                        <a:rPr lang="cs-CZ" sz="2800" b="0" i="1" smtClean="0">
                          <a:solidFill>
                            <a:srgbClr val="FF9900"/>
                          </a:solidFill>
                          <a:latin typeface="Cambria Math"/>
                          <a:cs typeface="Times New Roman" pitchFamily="18" charset="0"/>
                        </a:rPr>
                        <m:t>𝑦</m:t>
                      </m:r>
                      <m:r>
                        <a:rPr lang="cs-CZ" sz="2800" b="0" i="1" smtClean="0">
                          <a:solidFill>
                            <a:srgbClr val="FF9900"/>
                          </a:solidFill>
                          <a:latin typeface="Cambria Math"/>
                          <a:cs typeface="Times New Roman" pitchFamily="18" charset="0"/>
                        </a:rPr>
                        <m:t>=</m:t>
                      </m:r>
                      <m:func>
                        <m:funcPr>
                          <m:ctrlPr>
                            <a:rPr lang="cs-CZ" sz="2800" b="0" i="1" smtClean="0">
                              <a:solidFill>
                                <a:srgbClr val="FF9900"/>
                              </a:solidFill>
                              <a:latin typeface="Cambria Math"/>
                              <a:cs typeface="Times New Roman" pitchFamily="18" charset="0"/>
                            </a:rPr>
                          </m:ctrlPr>
                        </m:funcPr>
                        <m:fName>
                          <m:sSub>
                            <m:sSubPr>
                              <m:ctrlPr>
                                <a:rPr lang="cs-CZ" sz="2800" b="0" i="1" smtClean="0">
                                  <a:solidFill>
                                    <a:srgbClr val="FF9900"/>
                                  </a:solidFill>
                                  <a:latin typeface="Cambria Math"/>
                                  <a:cs typeface="Times New Roman" pitchFamily="18" charset="0"/>
                                </a:rPr>
                              </m:ctrlPr>
                            </m:sSubPr>
                            <m:e>
                              <m:r>
                                <m:rPr>
                                  <m:sty m:val="p"/>
                                </m:rPr>
                                <a:rPr lang="cs-CZ" sz="2800" b="0" i="0" smtClean="0">
                                  <a:solidFill>
                                    <a:srgbClr val="FF9900"/>
                                  </a:solidFill>
                                  <a:latin typeface="Cambria Math"/>
                                  <a:cs typeface="Times New Roman" pitchFamily="18" charset="0"/>
                                </a:rPr>
                                <m:t>log</m:t>
                              </m:r>
                            </m:e>
                            <m:sub>
                              <m:r>
                                <a:rPr lang="cs-CZ" sz="2800" b="0" i="1" smtClean="0">
                                  <a:solidFill>
                                    <a:srgbClr val="FF9900"/>
                                  </a:solidFill>
                                  <a:latin typeface="Cambria Math"/>
                                  <a:cs typeface="Times New Roman" pitchFamily="18" charset="0"/>
                                </a:rPr>
                                <m:t>2</m:t>
                              </m:r>
                            </m:sub>
                          </m:sSub>
                        </m:fName>
                        <m:e>
                          <m:r>
                            <a:rPr lang="cs-CZ" sz="2800" b="0" i="1" smtClean="0">
                              <a:solidFill>
                                <a:srgbClr val="FF9900"/>
                              </a:solidFill>
                              <a:latin typeface="Cambria Math"/>
                              <a:cs typeface="Times New Roman" pitchFamily="18" charset="0"/>
                            </a:rPr>
                            <m:t>𝑥</m:t>
                          </m:r>
                        </m:e>
                      </m:func>
                    </m:oMath>
                  </m:oMathPara>
                </a14:m>
                <a:endParaRPr lang="cs-CZ" sz="28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3928" y="652188"/>
                <a:ext cx="2301848" cy="523220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279575" y="2204864"/>
                <a:ext cx="2376264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0" i="1" smtClean="0">
                              <a:solidFill>
                                <a:srgbClr val="00B050"/>
                              </a:solidFill>
                              <a:latin typeface="Cambria Math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solidFill>
                                <a:srgbClr val="00B050"/>
                              </a:solidFill>
                              <a:latin typeface="Cambria Math"/>
                              <a:cs typeface="Times New Roman" pitchFamily="18" charset="0"/>
                            </a:rPr>
                            <m:t>𝑓</m:t>
                          </m:r>
                        </m:e>
                        <m:sub>
                          <m:r>
                            <a:rPr lang="cs-CZ" sz="2800" b="0" i="1" smtClean="0">
                              <a:solidFill>
                                <a:srgbClr val="00B050"/>
                              </a:solidFill>
                              <a:latin typeface="Cambria Math"/>
                              <a:cs typeface="Times New Roman" pitchFamily="18" charset="0"/>
                            </a:rPr>
                            <m:t>2</m:t>
                          </m:r>
                        </m:sub>
                      </m:sSub>
                      <m:r>
                        <a:rPr lang="cs-CZ" sz="2800" b="0" i="1" smtClean="0">
                          <a:solidFill>
                            <a:srgbClr val="00B050"/>
                          </a:solidFill>
                          <a:latin typeface="Cambria Math"/>
                          <a:cs typeface="Times New Roman" pitchFamily="18" charset="0"/>
                        </a:rPr>
                        <m:t>:</m:t>
                      </m:r>
                      <m:r>
                        <a:rPr lang="cs-CZ" sz="2800" b="0" i="1" smtClean="0">
                          <a:solidFill>
                            <a:srgbClr val="00B050"/>
                          </a:solidFill>
                          <a:latin typeface="Cambria Math"/>
                          <a:cs typeface="Times New Roman" pitchFamily="18" charset="0"/>
                        </a:rPr>
                        <m:t>𝑦</m:t>
                      </m:r>
                      <m:r>
                        <a:rPr lang="cs-CZ" sz="2800" b="0" i="1" smtClean="0">
                          <a:solidFill>
                            <a:srgbClr val="00B050"/>
                          </a:solidFill>
                          <a:latin typeface="Cambria Math"/>
                          <a:cs typeface="Times New Roman" pitchFamily="18" charset="0"/>
                        </a:rPr>
                        <m:t>=</m:t>
                      </m:r>
                      <m:func>
                        <m:funcPr>
                          <m:ctrlPr>
                            <a:rPr lang="cs-CZ" sz="2800" b="0" i="1" smtClean="0">
                              <a:solidFill>
                                <a:srgbClr val="00B050"/>
                              </a:solidFill>
                              <a:latin typeface="Cambria Math"/>
                              <a:cs typeface="Times New Roman" pitchFamily="18" charset="0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cs-CZ" sz="2800" b="0" i="0" smtClean="0">
                              <a:solidFill>
                                <a:srgbClr val="00B050"/>
                              </a:solidFill>
                              <a:latin typeface="Cambria Math"/>
                              <a:cs typeface="Times New Roman" pitchFamily="18" charset="0"/>
                            </a:rPr>
                            <m:t>log</m:t>
                          </m:r>
                        </m:fName>
                        <m:e>
                          <m:r>
                            <a:rPr lang="cs-CZ" sz="2800" b="0" i="1" smtClean="0">
                              <a:solidFill>
                                <a:srgbClr val="00B050"/>
                              </a:solidFill>
                              <a:latin typeface="Cambria Math"/>
                              <a:cs typeface="Times New Roman" pitchFamily="18" charset="0"/>
                            </a:rPr>
                            <m:t>𝑥</m:t>
                          </m:r>
                        </m:e>
                      </m:func>
                    </m:oMath>
                  </m:oMathPara>
                </a14:m>
                <a:endParaRPr lang="cs-CZ" sz="28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9575" y="2204864"/>
                <a:ext cx="2376264" cy="52322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160760" y="3861048"/>
                <a:ext cx="2592288" cy="77316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0" i="1" smtClean="0">
                              <a:solidFill>
                                <a:srgbClr val="00B0F0"/>
                              </a:solidFill>
                              <a:latin typeface="Cambria Math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solidFill>
                                <a:srgbClr val="00B0F0"/>
                              </a:solidFill>
                              <a:latin typeface="Cambria Math"/>
                              <a:cs typeface="Times New Roman" pitchFamily="18" charset="0"/>
                            </a:rPr>
                            <m:t>𝑓</m:t>
                          </m:r>
                        </m:e>
                        <m:sub>
                          <m:r>
                            <a:rPr lang="cs-CZ" sz="2800" b="0" i="1" smtClean="0">
                              <a:solidFill>
                                <a:srgbClr val="00B0F0"/>
                              </a:solidFill>
                              <a:latin typeface="Cambria Math"/>
                              <a:cs typeface="Times New Roman" pitchFamily="18" charset="0"/>
                            </a:rPr>
                            <m:t>3</m:t>
                          </m:r>
                        </m:sub>
                      </m:sSub>
                      <m:r>
                        <a:rPr lang="cs-CZ" sz="2800" b="0" i="1" smtClean="0">
                          <a:solidFill>
                            <a:srgbClr val="00B0F0"/>
                          </a:solidFill>
                          <a:latin typeface="Cambria Math"/>
                          <a:cs typeface="Times New Roman" pitchFamily="18" charset="0"/>
                        </a:rPr>
                        <m:t>:</m:t>
                      </m:r>
                      <m:r>
                        <a:rPr lang="cs-CZ" sz="2800" b="0" i="1" smtClean="0">
                          <a:solidFill>
                            <a:srgbClr val="00B0F0"/>
                          </a:solidFill>
                          <a:latin typeface="Cambria Math"/>
                          <a:cs typeface="Times New Roman" pitchFamily="18" charset="0"/>
                        </a:rPr>
                        <m:t>𝑦</m:t>
                      </m:r>
                      <m:r>
                        <a:rPr lang="cs-CZ" sz="2800" b="0" i="1" smtClean="0">
                          <a:solidFill>
                            <a:srgbClr val="00B0F0"/>
                          </a:solidFill>
                          <a:latin typeface="Cambria Math"/>
                          <a:cs typeface="Times New Roman" pitchFamily="18" charset="0"/>
                        </a:rPr>
                        <m:t>=</m:t>
                      </m:r>
                      <m:func>
                        <m:funcPr>
                          <m:ctrlPr>
                            <a:rPr lang="cs-CZ" sz="2800" b="0" i="1" smtClean="0">
                              <a:solidFill>
                                <a:srgbClr val="00B0F0"/>
                              </a:solidFill>
                              <a:latin typeface="Cambria Math"/>
                              <a:cs typeface="Times New Roman" pitchFamily="18" charset="0"/>
                            </a:rPr>
                          </m:ctrlPr>
                        </m:funcPr>
                        <m:fName>
                          <m:sSub>
                            <m:sSubPr>
                              <m:ctrlPr>
                                <a:rPr lang="cs-CZ" sz="2800" b="0" i="1" smtClean="0">
                                  <a:solidFill>
                                    <a:srgbClr val="00B0F0"/>
                                  </a:solidFill>
                                  <a:latin typeface="Cambria Math"/>
                                  <a:cs typeface="Times New Roman" pitchFamily="18" charset="0"/>
                                </a:rPr>
                              </m:ctrlPr>
                            </m:sSubPr>
                            <m:e>
                              <m:r>
                                <m:rPr>
                                  <m:sty m:val="p"/>
                                </m:rPr>
                                <a:rPr lang="cs-CZ" sz="2800" b="0" i="0" smtClean="0">
                                  <a:solidFill>
                                    <a:srgbClr val="00B0F0"/>
                                  </a:solidFill>
                                  <a:latin typeface="Cambria Math"/>
                                  <a:cs typeface="Times New Roman" pitchFamily="18" charset="0"/>
                                </a:rPr>
                                <m:t>log</m:t>
                              </m:r>
                            </m:e>
                            <m:sub>
                              <m:f>
                                <m:fPr>
                                  <m:ctrlPr>
                                    <a:rPr lang="cs-CZ" sz="2800" b="0" i="1" smtClean="0">
                                      <a:solidFill>
                                        <a:srgbClr val="00B0F0"/>
                                      </a:solidFill>
                                      <a:latin typeface="Cambria Math"/>
                                      <a:cs typeface="Times New Roman" pitchFamily="18" charset="0"/>
                                    </a:rPr>
                                  </m:ctrlPr>
                                </m:fPr>
                                <m:num>
                                  <m:r>
                                    <a:rPr lang="cs-CZ" sz="2800" b="0" i="1" smtClean="0">
                                      <a:solidFill>
                                        <a:srgbClr val="00B0F0"/>
                                      </a:solidFill>
                                      <a:latin typeface="Cambria Math"/>
                                      <a:cs typeface="Times New Roman" pitchFamily="18" charset="0"/>
                                    </a:rPr>
                                    <m:t>1</m:t>
                                  </m:r>
                                </m:num>
                                <m:den>
                                  <m:r>
                                    <a:rPr lang="cs-CZ" sz="2800" b="0" i="1" smtClean="0">
                                      <a:solidFill>
                                        <a:srgbClr val="00B0F0"/>
                                      </a:solidFill>
                                      <a:latin typeface="Cambria Math"/>
                                      <a:cs typeface="Times New Roman" pitchFamily="18" charset="0"/>
                                    </a:rPr>
                                    <m:t>2</m:t>
                                  </m:r>
                                </m:den>
                              </m:f>
                            </m:sub>
                          </m:sSub>
                        </m:fName>
                        <m:e>
                          <m:r>
                            <a:rPr lang="cs-CZ" sz="2800" b="0" i="1" smtClean="0">
                              <a:solidFill>
                                <a:srgbClr val="00B0F0"/>
                              </a:solidFill>
                              <a:latin typeface="Cambria Math"/>
                              <a:cs typeface="Times New Roman" pitchFamily="18" charset="0"/>
                            </a:rPr>
                            <m:t>𝑥</m:t>
                          </m:r>
                        </m:e>
                      </m:func>
                    </m:oMath>
                  </m:oMathPara>
                </a14:m>
                <a:endParaRPr lang="cs-CZ" sz="28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0760" y="3861048"/>
                <a:ext cx="2592288" cy="77316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175355" y="5301208"/>
                <a:ext cx="2592288" cy="77316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0" i="1" smtClean="0">
                              <a:solidFill>
                                <a:srgbClr val="FF0000"/>
                              </a:solidFill>
                              <a:latin typeface="Cambria Math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solidFill>
                                <a:srgbClr val="FF0000"/>
                              </a:solidFill>
                              <a:latin typeface="Cambria Math"/>
                              <a:cs typeface="Times New Roman" pitchFamily="18" charset="0"/>
                            </a:rPr>
                            <m:t>𝑓</m:t>
                          </m:r>
                        </m:e>
                        <m:sub>
                          <m:r>
                            <a:rPr lang="cs-CZ" sz="2800" b="0" i="1" smtClean="0">
                              <a:solidFill>
                                <a:srgbClr val="FF0000"/>
                              </a:solidFill>
                              <a:latin typeface="Cambria Math"/>
                              <a:cs typeface="Times New Roman" pitchFamily="18" charset="0"/>
                            </a:rPr>
                            <m:t>4</m:t>
                          </m:r>
                        </m:sub>
                      </m:sSub>
                      <m:r>
                        <a:rPr lang="cs-CZ" sz="2800" b="0" i="1" smtClean="0">
                          <a:solidFill>
                            <a:srgbClr val="FF0000"/>
                          </a:solidFill>
                          <a:latin typeface="Cambria Math"/>
                          <a:cs typeface="Times New Roman" pitchFamily="18" charset="0"/>
                        </a:rPr>
                        <m:t>:</m:t>
                      </m:r>
                      <m:r>
                        <a:rPr lang="cs-CZ" sz="2800" b="0" i="1" smtClean="0">
                          <a:solidFill>
                            <a:srgbClr val="FF0000"/>
                          </a:solidFill>
                          <a:latin typeface="Cambria Math"/>
                          <a:cs typeface="Times New Roman" pitchFamily="18" charset="0"/>
                        </a:rPr>
                        <m:t>𝑦</m:t>
                      </m:r>
                      <m:r>
                        <a:rPr lang="cs-CZ" sz="2800" b="0" i="1" smtClean="0">
                          <a:solidFill>
                            <a:srgbClr val="FF0000"/>
                          </a:solidFill>
                          <a:latin typeface="Cambria Math"/>
                          <a:cs typeface="Times New Roman" pitchFamily="18" charset="0"/>
                        </a:rPr>
                        <m:t>=</m:t>
                      </m:r>
                      <m:func>
                        <m:funcPr>
                          <m:ctrlPr>
                            <a:rPr lang="cs-CZ" sz="2800" b="0" i="1" smtClean="0">
                              <a:solidFill>
                                <a:srgbClr val="FF0000"/>
                              </a:solidFill>
                              <a:latin typeface="Cambria Math"/>
                              <a:cs typeface="Times New Roman" pitchFamily="18" charset="0"/>
                            </a:rPr>
                          </m:ctrlPr>
                        </m:funcPr>
                        <m:fName>
                          <m:sSub>
                            <m:sSubPr>
                              <m:ctrlPr>
                                <a:rPr lang="cs-CZ" sz="2800" b="0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  <a:cs typeface="Times New Roman" pitchFamily="18" charset="0"/>
                                </a:rPr>
                              </m:ctrlPr>
                            </m:sSubPr>
                            <m:e>
                              <m:r>
                                <m:rPr>
                                  <m:sty m:val="p"/>
                                </m:rPr>
                                <a:rPr lang="cs-CZ" sz="2800" b="0" i="0" smtClean="0">
                                  <a:solidFill>
                                    <a:srgbClr val="FF0000"/>
                                  </a:solidFill>
                                  <a:latin typeface="Cambria Math"/>
                                  <a:cs typeface="Times New Roman" pitchFamily="18" charset="0"/>
                                </a:rPr>
                                <m:t>log</m:t>
                              </m:r>
                            </m:e>
                            <m:sub>
                              <m:f>
                                <m:fPr>
                                  <m:ctrlPr>
                                    <a:rPr lang="cs-CZ" sz="2800" b="0" i="1" smtClean="0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  <a:cs typeface="Times New Roman" pitchFamily="18" charset="0"/>
                                    </a:rPr>
                                  </m:ctrlPr>
                                </m:fPr>
                                <m:num>
                                  <m:r>
                                    <a:rPr lang="cs-CZ" sz="2800" b="0" i="1" smtClean="0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  <a:cs typeface="Times New Roman" pitchFamily="18" charset="0"/>
                                    </a:rPr>
                                    <m:t>1</m:t>
                                  </m:r>
                                </m:num>
                                <m:den>
                                  <m:r>
                                    <a:rPr lang="cs-CZ" sz="2800" b="0" i="1" smtClean="0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  <a:cs typeface="Times New Roman" pitchFamily="18" charset="0"/>
                                    </a:rPr>
                                    <m:t>3</m:t>
                                  </m:r>
                                </m:den>
                              </m:f>
                            </m:sub>
                          </m:sSub>
                        </m:fName>
                        <m:e>
                          <m:r>
                            <a:rPr lang="cs-CZ" sz="2800" b="0" i="1" smtClean="0">
                              <a:solidFill>
                                <a:srgbClr val="FF0000"/>
                              </a:solidFill>
                              <a:latin typeface="Cambria Math"/>
                              <a:cs typeface="Times New Roman" pitchFamily="18" charset="0"/>
                            </a:rPr>
                            <m:t>𝑥</m:t>
                          </m:r>
                        </m:e>
                      </m:func>
                    </m:oMath>
                  </m:oMathPara>
                </a14:m>
                <a:endParaRPr lang="cs-CZ" sz="28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5355" y="5301208"/>
                <a:ext cx="2592288" cy="773160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3" name="Obrázek 12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75856" y="1047750"/>
            <a:ext cx="4762500" cy="476250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75856" y="1047750"/>
            <a:ext cx="4762500" cy="476250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75856" y="1047750"/>
            <a:ext cx="4762500" cy="4762500"/>
          </a:xfrm>
          <a:prstGeom prst="rect">
            <a:avLst/>
          </a:prstGeom>
        </p:spPr>
      </p:pic>
      <p:sp>
        <p:nvSpPr>
          <p:cNvPr id="18" name="Volný tvar 17"/>
          <p:cNvSpPr/>
          <p:nvPr/>
        </p:nvSpPr>
        <p:spPr>
          <a:xfrm>
            <a:off x="3779912" y="1900362"/>
            <a:ext cx="4190337" cy="2401294"/>
          </a:xfrm>
          <a:custGeom>
            <a:avLst/>
            <a:gdLst>
              <a:gd name="connsiteX0" fmla="*/ 0 w 4190337"/>
              <a:gd name="connsiteY0" fmla="*/ 0 h 2401294"/>
              <a:gd name="connsiteX1" fmla="*/ 15902 w 4190337"/>
              <a:gd name="connsiteY1" fmla="*/ 254441 h 2401294"/>
              <a:gd name="connsiteX2" fmla="*/ 23853 w 4190337"/>
              <a:gd name="connsiteY2" fmla="*/ 492981 h 2401294"/>
              <a:gd name="connsiteX3" fmla="*/ 63610 w 4190337"/>
              <a:gd name="connsiteY3" fmla="*/ 755374 h 2401294"/>
              <a:gd name="connsiteX4" fmla="*/ 95415 w 4190337"/>
              <a:gd name="connsiteY4" fmla="*/ 930302 h 2401294"/>
              <a:gd name="connsiteX5" fmla="*/ 159026 w 4190337"/>
              <a:gd name="connsiteY5" fmla="*/ 1137036 h 2401294"/>
              <a:gd name="connsiteX6" fmla="*/ 238539 w 4190337"/>
              <a:gd name="connsiteY6" fmla="*/ 1288111 h 2401294"/>
              <a:gd name="connsiteX7" fmla="*/ 349857 w 4190337"/>
              <a:gd name="connsiteY7" fmla="*/ 1431235 h 2401294"/>
              <a:gd name="connsiteX8" fmla="*/ 421419 w 4190337"/>
              <a:gd name="connsiteY8" fmla="*/ 1494845 h 2401294"/>
              <a:gd name="connsiteX9" fmla="*/ 500932 w 4190337"/>
              <a:gd name="connsiteY9" fmla="*/ 1574358 h 2401294"/>
              <a:gd name="connsiteX10" fmla="*/ 667909 w 4190337"/>
              <a:gd name="connsiteY10" fmla="*/ 1677725 h 2401294"/>
              <a:gd name="connsiteX11" fmla="*/ 779227 w 4190337"/>
              <a:gd name="connsiteY11" fmla="*/ 1741335 h 2401294"/>
              <a:gd name="connsiteX12" fmla="*/ 985961 w 4190337"/>
              <a:gd name="connsiteY12" fmla="*/ 1836751 h 2401294"/>
              <a:gd name="connsiteX13" fmla="*/ 1256306 w 4190337"/>
              <a:gd name="connsiteY13" fmla="*/ 1932167 h 2401294"/>
              <a:gd name="connsiteX14" fmla="*/ 1526650 w 4190337"/>
              <a:gd name="connsiteY14" fmla="*/ 2003728 h 2401294"/>
              <a:gd name="connsiteX15" fmla="*/ 1804946 w 4190337"/>
              <a:gd name="connsiteY15" fmla="*/ 2075290 h 2401294"/>
              <a:gd name="connsiteX16" fmla="*/ 2051436 w 4190337"/>
              <a:gd name="connsiteY16" fmla="*/ 2122998 h 2401294"/>
              <a:gd name="connsiteX17" fmla="*/ 2297927 w 4190337"/>
              <a:gd name="connsiteY17" fmla="*/ 2170706 h 2401294"/>
              <a:gd name="connsiteX18" fmla="*/ 2560320 w 4190337"/>
              <a:gd name="connsiteY18" fmla="*/ 2202511 h 2401294"/>
              <a:gd name="connsiteX19" fmla="*/ 2854518 w 4190337"/>
              <a:gd name="connsiteY19" fmla="*/ 2258170 h 2401294"/>
              <a:gd name="connsiteX20" fmla="*/ 3132813 w 4190337"/>
              <a:gd name="connsiteY20" fmla="*/ 2297927 h 2401294"/>
              <a:gd name="connsiteX21" fmla="*/ 3371353 w 4190337"/>
              <a:gd name="connsiteY21" fmla="*/ 2321781 h 2401294"/>
              <a:gd name="connsiteX22" fmla="*/ 3625794 w 4190337"/>
              <a:gd name="connsiteY22" fmla="*/ 2345635 h 2401294"/>
              <a:gd name="connsiteX23" fmla="*/ 3919993 w 4190337"/>
              <a:gd name="connsiteY23" fmla="*/ 2377440 h 2401294"/>
              <a:gd name="connsiteX24" fmla="*/ 4190337 w 4190337"/>
              <a:gd name="connsiteY24" fmla="*/ 2401294 h 2401294"/>
              <a:gd name="connsiteX25" fmla="*/ 4190337 w 4190337"/>
              <a:gd name="connsiteY25" fmla="*/ 2401294 h 2401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4190337" h="2401294">
                <a:moveTo>
                  <a:pt x="0" y="0"/>
                </a:moveTo>
                <a:lnTo>
                  <a:pt x="15902" y="254441"/>
                </a:lnTo>
                <a:lnTo>
                  <a:pt x="23853" y="492981"/>
                </a:lnTo>
                <a:lnTo>
                  <a:pt x="63610" y="755374"/>
                </a:lnTo>
                <a:lnTo>
                  <a:pt x="95415" y="930302"/>
                </a:lnTo>
                <a:lnTo>
                  <a:pt x="159026" y="1137036"/>
                </a:lnTo>
                <a:lnTo>
                  <a:pt x="238539" y="1288111"/>
                </a:lnTo>
                <a:lnTo>
                  <a:pt x="349857" y="1431235"/>
                </a:lnTo>
                <a:lnTo>
                  <a:pt x="421419" y="1494845"/>
                </a:lnTo>
                <a:lnTo>
                  <a:pt x="500932" y="1574358"/>
                </a:lnTo>
                <a:lnTo>
                  <a:pt x="667909" y="1677725"/>
                </a:lnTo>
                <a:lnTo>
                  <a:pt x="779227" y="1741335"/>
                </a:lnTo>
                <a:lnTo>
                  <a:pt x="985961" y="1836751"/>
                </a:lnTo>
                <a:lnTo>
                  <a:pt x="1256306" y="1932167"/>
                </a:lnTo>
                <a:lnTo>
                  <a:pt x="1526650" y="2003728"/>
                </a:lnTo>
                <a:lnTo>
                  <a:pt x="1804946" y="2075290"/>
                </a:lnTo>
                <a:lnTo>
                  <a:pt x="2051436" y="2122998"/>
                </a:lnTo>
                <a:lnTo>
                  <a:pt x="2297927" y="2170706"/>
                </a:lnTo>
                <a:lnTo>
                  <a:pt x="2560320" y="2202511"/>
                </a:lnTo>
                <a:lnTo>
                  <a:pt x="2854518" y="2258170"/>
                </a:lnTo>
                <a:lnTo>
                  <a:pt x="3132813" y="2297927"/>
                </a:lnTo>
                <a:lnTo>
                  <a:pt x="3371353" y="2321781"/>
                </a:lnTo>
                <a:lnTo>
                  <a:pt x="3625794" y="2345635"/>
                </a:lnTo>
                <a:lnTo>
                  <a:pt x="3919993" y="2377440"/>
                </a:lnTo>
                <a:lnTo>
                  <a:pt x="4190337" y="2401294"/>
                </a:lnTo>
                <a:lnTo>
                  <a:pt x="4190337" y="2401294"/>
                </a:lnTo>
              </a:path>
            </a:pathLst>
          </a:custGeom>
          <a:noFill/>
          <a:ln w="190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20937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 txBox="1">
            <a:spLocks/>
          </p:cNvSpPr>
          <p:nvPr/>
        </p:nvSpPr>
        <p:spPr>
          <a:xfrm>
            <a:off x="395536" y="260648"/>
            <a:ext cx="8373616" cy="1143000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3600" b="1" dirty="0" err="1" smtClean="0">
                <a:solidFill>
                  <a:srgbClr val="0070C0"/>
                </a:solidFill>
                <a:latin typeface="Times New Roman" pitchFamily="18" charset="0"/>
                <a:ea typeface="+mj-ea"/>
                <a:cs typeface="Times New Roman" pitchFamily="18" charset="0"/>
              </a:rPr>
              <a:t>Logaritmick</a:t>
            </a:r>
            <a:r>
              <a:rPr lang="cs-CZ" sz="3600" b="1" dirty="0" smtClean="0">
                <a:solidFill>
                  <a:srgbClr val="0070C0"/>
                </a:solidFill>
                <a:latin typeface="Times New Roman" pitchFamily="18" charset="0"/>
                <a:ea typeface="+mj-ea"/>
                <a:cs typeface="Times New Roman" pitchFamily="18" charset="0"/>
              </a:rPr>
              <a:t>á</a:t>
            </a:r>
            <a:r>
              <a:rPr kumimoji="0" lang="cs-CZ" sz="36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 funkce</a:t>
            </a:r>
            <a:endParaRPr kumimoji="0" lang="cs-CZ" sz="36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67544" y="1052736"/>
            <a:ext cx="8229600" cy="648072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sz="3600" dirty="0" smtClean="0">
              <a:latin typeface="Times New Roman" pitchFamily="18" charset="0"/>
              <a:ea typeface="+mj-ea"/>
              <a:cs typeface="Times New Roman" pitchFamily="18" charset="0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36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179512" y="929013"/>
                <a:ext cx="8964488" cy="107721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457200" indent="-457200">
                  <a:buFont typeface="Wingdings" pitchFamily="2" charset="2"/>
                  <a:buChar char="Ø"/>
                </a:pPr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Pro </a:t>
                </a:r>
                <a:r>
                  <a:rPr lang="cs-CZ" sz="2800" smtClean="0">
                    <a:latin typeface="Times New Roman" pitchFamily="18" charset="0"/>
                    <a:cs typeface="Times New Roman" pitchFamily="18" charset="0"/>
                  </a:rPr>
                  <a:t>každé reálné </a:t>
                </a:r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číslo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rgbClr val="FF00FF"/>
                        </a:solidFill>
                        <a:latin typeface="Cambria Math"/>
                        <a:cs typeface="Times New Roman" pitchFamily="18" charset="0"/>
                      </a:rPr>
                      <m:t>𝑎</m:t>
                    </m:r>
                    <m:r>
                      <a:rPr lang="cs-CZ" sz="2800" b="0" i="1" smtClean="0">
                        <a:solidFill>
                          <a:srgbClr val="FF00FF"/>
                        </a:solidFill>
                        <a:latin typeface="Cambria Math"/>
                        <a:ea typeface="Cambria Math"/>
                        <a:cs typeface="Times New Roman" pitchFamily="18" charset="0"/>
                      </a:rPr>
                      <m:t>&gt;1</m:t>
                    </m:r>
                  </m:oMath>
                </a14:m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 má funkce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latin typeface="Cambria Math"/>
                        <a:cs typeface="Times New Roman" pitchFamily="18" charset="0"/>
                      </a:rPr>
                      <m:t>𝑓</m:t>
                    </m:r>
                    <m:r>
                      <a:rPr lang="cs-CZ" sz="2800" b="0" i="1" smtClean="0">
                        <a:latin typeface="Cambria Math"/>
                        <a:cs typeface="Times New Roman" pitchFamily="18" charset="0"/>
                      </a:rPr>
                      <m:t>:</m:t>
                    </m:r>
                    <m:r>
                      <a:rPr lang="cs-CZ" sz="2800" b="0" i="1" smtClean="0">
                        <a:latin typeface="Cambria Math"/>
                        <a:cs typeface="Times New Roman" pitchFamily="18" charset="0"/>
                      </a:rPr>
                      <m:t>𝑦</m:t>
                    </m:r>
                    <m:r>
                      <a:rPr lang="cs-CZ" sz="2800" b="0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func>
                      <m:funcPr>
                        <m:ctrlPr>
                          <a:rPr lang="cs-CZ" sz="2800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funcPr>
                      <m:fName>
                        <m:sSub>
                          <m:sSubPr>
                            <m:ctrlPr>
                              <a:rPr lang="cs-CZ" sz="2800" b="0" i="1" smtClean="0">
                                <a:latin typeface="Cambria Math"/>
                                <a:cs typeface="Times New Roman" pitchFamily="18" charset="0"/>
                              </a:rPr>
                            </m:ctrlPr>
                          </m:sSubPr>
                          <m:e>
                            <m:r>
                              <m:rPr>
                                <m:sty m:val="p"/>
                              </m:rPr>
                              <a:rPr lang="cs-CZ" sz="2800" b="0" i="0" smtClean="0">
                                <a:latin typeface="Cambria Math"/>
                                <a:cs typeface="Times New Roman" pitchFamily="18" charset="0"/>
                              </a:rPr>
                              <m:t>log</m:t>
                            </m:r>
                          </m:e>
                          <m:sub>
                            <m:r>
                              <a:rPr lang="cs-CZ" sz="2800" b="0" i="1" smtClean="0">
                                <a:latin typeface="Cambria Math"/>
                                <a:cs typeface="Times New Roman" pitchFamily="18" charset="0"/>
                              </a:rPr>
                              <m:t>𝑎</m:t>
                            </m:r>
                          </m:sub>
                        </m:sSub>
                      </m:fName>
                      <m:e>
                        <m:r>
                          <a:rPr lang="cs-CZ" sz="2800" b="0" i="1" smtClean="0">
                            <a:latin typeface="Cambria Math"/>
                            <a:cs typeface="Times New Roman" pitchFamily="18" charset="0"/>
                          </a:rPr>
                          <m:t>𝑥</m:t>
                        </m:r>
                      </m:e>
                    </m:func>
                  </m:oMath>
                </a14:m>
                <a:r>
                  <a:rPr lang="cs-CZ" sz="3600" dirty="0" smtClean="0"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tvar</a:t>
                </a:r>
                <a:endParaRPr lang="cs-CZ" sz="36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9512" y="929013"/>
                <a:ext cx="8964488" cy="1077218"/>
              </a:xfrm>
              <a:prstGeom prst="rect">
                <a:avLst/>
              </a:prstGeom>
              <a:blipFill rotWithShape="1">
                <a:blip r:embed="rId2"/>
                <a:stretch>
                  <a:fillRect l="-1156" b="-1468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2492896"/>
            <a:ext cx="3565748" cy="3565748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2411760" y="1772816"/>
            <a:ext cx="25557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Vlastnosti: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211960" y="1772816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Definiční obor: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6948264" y="1772816"/>
                <a:ext cx="219573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2800" b="0" i="1" smtClean="0">
                        <a:latin typeface="Cambria Math"/>
                        <a:cs typeface="Times New Roman" pitchFamily="18" charset="0"/>
                      </a:rPr>
                      <m:t>𝐷</m:t>
                    </m:r>
                    <m:d>
                      <m:dPr>
                        <m:ctrlPr>
                          <a:rPr lang="cs-CZ" sz="2800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sz="2800" b="0" i="1" smtClean="0">
                            <a:latin typeface="Cambria Math"/>
                            <a:cs typeface="Times New Roman" pitchFamily="18" charset="0"/>
                          </a:rPr>
                          <m:t>𝑓</m:t>
                        </m:r>
                      </m:e>
                    </m:d>
                  </m:oMath>
                </a14:m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=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sz="2800" i="1" dirty="0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sz="2800" b="0" i="1" dirty="0" smtClean="0">
                            <a:latin typeface="Cambria Math"/>
                            <a:cs typeface="Times New Roman" pitchFamily="18" charset="0"/>
                          </a:rPr>
                          <m:t>0</m:t>
                        </m:r>
                        <m:r>
                          <a:rPr lang="en-US" sz="2800" b="0" i="1" dirty="0" smtClean="0">
                            <a:latin typeface="Cambria Math"/>
                            <a:cs typeface="Times New Roman" pitchFamily="18" charset="0"/>
                          </a:rPr>
                          <m:t>; </m:t>
                        </m:r>
                        <m:r>
                          <a:rPr lang="en-US" sz="2800" b="0" i="1" dirty="0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∞</m:t>
                        </m:r>
                      </m:e>
                    </m:d>
                  </m:oMath>
                </a14:m>
                <a:endParaRPr lang="cs-CZ" sz="28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48264" y="1772816"/>
                <a:ext cx="2195736" cy="523220"/>
              </a:xfrm>
              <a:prstGeom prst="rect">
                <a:avLst/>
              </a:prstGeom>
              <a:blipFill rotWithShape="1">
                <a:blip r:embed="rId4"/>
                <a:stretch>
                  <a:fillRect t="-11628" b="-313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TextovéPole 10"/>
          <p:cNvSpPr txBox="1"/>
          <p:nvPr/>
        </p:nvSpPr>
        <p:spPr>
          <a:xfrm>
            <a:off x="4211960" y="2492896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Obor hodnot: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6804248" y="2489082"/>
                <a:ext cx="2164905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2800" b="0" i="1" smtClean="0">
                        <a:latin typeface="Cambria Math"/>
                        <a:cs typeface="Times New Roman" pitchFamily="18" charset="0"/>
                      </a:rPr>
                      <m:t>𝐻</m:t>
                    </m:r>
                    <m:d>
                      <m:dPr>
                        <m:ctrlPr>
                          <a:rPr lang="cs-CZ" sz="2800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sz="2800" b="0" i="1" smtClean="0">
                            <a:latin typeface="Cambria Math"/>
                            <a:cs typeface="Times New Roman" pitchFamily="18" charset="0"/>
                          </a:rPr>
                          <m:t>𝑓</m:t>
                        </m:r>
                      </m:e>
                    </m:d>
                  </m:oMath>
                </a14:m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=</a:t>
                </a:r>
                <a:r>
                  <a:rPr lang="en-US" sz="2800" dirty="0" smtClean="0">
                    <a:latin typeface="Times New Roman" pitchFamily="18" charset="0"/>
                    <a:cs typeface="Times New Roman" pitchFamily="18" charset="0"/>
                  </a:rPr>
                  <a:t> R</a:t>
                </a:r>
                <a:endParaRPr lang="cs-CZ" sz="28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04248" y="2489082"/>
                <a:ext cx="2164905" cy="523220"/>
              </a:xfrm>
              <a:prstGeom prst="rect">
                <a:avLst/>
              </a:prstGeom>
              <a:blipFill rotWithShape="1">
                <a:blip r:embed="rId5"/>
                <a:stretch>
                  <a:fillRect t="-11628" b="-313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3" name="TextovéPole 12"/>
          <p:cNvSpPr txBox="1"/>
          <p:nvPr/>
        </p:nvSpPr>
        <p:spPr>
          <a:xfrm>
            <a:off x="4211960" y="4014160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Rostoucí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215164" y="4725144"/>
            <a:ext cx="43150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en-US" sz="2800" dirty="0" err="1" smtClean="0">
                <a:latin typeface="Times New Roman" pitchFamily="18" charset="0"/>
                <a:cs typeface="Times New Roman" pitchFamily="18" charset="0"/>
              </a:rPr>
              <a:t>Nen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í ani lichá ani sudá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215164" y="5416463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en-US" sz="2800" dirty="0" smtClean="0">
                <a:latin typeface="Times New Roman" pitchFamily="18" charset="0"/>
                <a:cs typeface="Times New Roman" pitchFamily="18" charset="0"/>
              </a:rPr>
              <a:t>Pros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tá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4215164" y="3212976"/>
                <a:ext cx="4481979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457200" indent="-457200">
                  <a:buFont typeface="Wingdings" pitchFamily="2" charset="2"/>
                  <a:buChar char="Ø"/>
                </a:pPr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Prochází bodem </a:t>
                </a:r>
                <a14:m>
                  <m:oMath xmlns:m="http://schemas.openxmlformats.org/officeDocument/2006/math">
                    <m:d>
                      <m:dPr>
                        <m:begChr m:val="["/>
                        <m:endChr m:val="]"/>
                        <m:ctrlPr>
                          <a:rPr lang="cs-CZ" sz="2800" i="1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en-US" sz="2800" b="0" i="1" smtClean="0">
                            <a:latin typeface="Cambria Math"/>
                            <a:cs typeface="Times New Roman" pitchFamily="18" charset="0"/>
                          </a:rPr>
                          <m:t>1;0</m:t>
                        </m:r>
                      </m:e>
                    </m:d>
                  </m:oMath>
                </a14:m>
                <a:endParaRPr lang="cs-CZ" sz="36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15164" y="3212976"/>
                <a:ext cx="4481979" cy="523220"/>
              </a:xfrm>
              <a:prstGeom prst="rect">
                <a:avLst/>
              </a:prstGeom>
              <a:blipFill rotWithShape="1">
                <a:blip r:embed="rId6"/>
                <a:stretch>
                  <a:fillRect l="-2310" t="-11628" b="-313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9179190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 txBox="1">
            <a:spLocks/>
          </p:cNvSpPr>
          <p:nvPr/>
        </p:nvSpPr>
        <p:spPr>
          <a:xfrm>
            <a:off x="395536" y="260648"/>
            <a:ext cx="8373616" cy="1143000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b="1" dirty="0" smtClean="0">
                <a:solidFill>
                  <a:srgbClr val="0070C0"/>
                </a:solidFill>
                <a:latin typeface="Times New Roman" pitchFamily="18" charset="0"/>
                <a:ea typeface="+mj-ea"/>
                <a:cs typeface="Times New Roman" pitchFamily="18" charset="0"/>
              </a:rPr>
              <a:t>Logaritmická</a:t>
            </a:r>
            <a:r>
              <a:rPr kumimoji="0" lang="cs-CZ" sz="36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 funkce</a:t>
            </a:r>
            <a:endParaRPr kumimoji="0" lang="cs-CZ" sz="36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67544" y="1052736"/>
            <a:ext cx="8229600" cy="648072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sz="3600" dirty="0" smtClean="0">
              <a:latin typeface="Times New Roman" pitchFamily="18" charset="0"/>
              <a:ea typeface="+mj-ea"/>
              <a:cs typeface="Times New Roman" pitchFamily="18" charset="0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36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195008" y="865039"/>
                <a:ext cx="8948992" cy="107721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457200" indent="-457200">
                  <a:buFont typeface="Wingdings" pitchFamily="2" charset="2"/>
                  <a:buChar char="Ø"/>
                </a:pPr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Pro každé kladné reálné číslo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rgbClr val="FF00FF"/>
                        </a:solidFill>
                        <a:latin typeface="Cambria Math"/>
                        <a:cs typeface="Times New Roman" pitchFamily="18" charset="0"/>
                      </a:rPr>
                      <m:t>𝑎</m:t>
                    </m:r>
                    <m:r>
                      <a:rPr lang="cs-CZ" sz="2800" i="1">
                        <a:solidFill>
                          <a:srgbClr val="FF00FF"/>
                        </a:solidFill>
                        <a:latin typeface="Cambria Math"/>
                        <a:ea typeface="Cambria Math"/>
                        <a:cs typeface="Times New Roman" pitchFamily="18" charset="0"/>
                      </a:rPr>
                      <m:t>&lt;</m:t>
                    </m:r>
                    <m:r>
                      <a:rPr lang="cs-CZ" sz="2800" b="0" i="1" smtClean="0">
                        <a:solidFill>
                          <a:srgbClr val="FF00FF"/>
                        </a:solidFill>
                        <a:latin typeface="Cambria Math"/>
                        <a:ea typeface="Cambria Math"/>
                        <a:cs typeface="Times New Roman" pitchFamily="18" charset="0"/>
                      </a:rPr>
                      <m:t>1</m:t>
                    </m:r>
                  </m:oMath>
                </a14:m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 má funkce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latin typeface="Cambria Math"/>
                        <a:cs typeface="Times New Roman" pitchFamily="18" charset="0"/>
                      </a:rPr>
                      <m:t>𝑓</m:t>
                    </m:r>
                    <m:r>
                      <a:rPr lang="cs-CZ" sz="2800" b="0" i="1" smtClean="0">
                        <a:latin typeface="Cambria Math"/>
                        <a:cs typeface="Times New Roman" pitchFamily="18" charset="0"/>
                      </a:rPr>
                      <m:t>:</m:t>
                    </m:r>
                    <m:r>
                      <a:rPr lang="cs-CZ" sz="2800" b="0" i="1" smtClean="0">
                        <a:latin typeface="Cambria Math"/>
                        <a:cs typeface="Times New Roman" pitchFamily="18" charset="0"/>
                      </a:rPr>
                      <m:t>𝑦</m:t>
                    </m:r>
                    <m:r>
                      <a:rPr lang="cs-CZ" sz="2800" b="0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func>
                      <m:funcPr>
                        <m:ctrlPr>
                          <a:rPr lang="cs-CZ" sz="2800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funcPr>
                      <m:fName>
                        <m:sSub>
                          <m:sSubPr>
                            <m:ctrlPr>
                              <a:rPr lang="cs-CZ" sz="2800" b="0" i="1" smtClean="0">
                                <a:latin typeface="Cambria Math"/>
                                <a:cs typeface="Times New Roman" pitchFamily="18" charset="0"/>
                              </a:rPr>
                            </m:ctrlPr>
                          </m:sSubPr>
                          <m:e>
                            <m:r>
                              <m:rPr>
                                <m:sty m:val="p"/>
                              </m:rPr>
                              <a:rPr lang="cs-CZ" sz="2800" b="0" i="0" smtClean="0">
                                <a:latin typeface="Cambria Math"/>
                                <a:cs typeface="Times New Roman" pitchFamily="18" charset="0"/>
                              </a:rPr>
                              <m:t>log</m:t>
                            </m:r>
                          </m:e>
                          <m:sub>
                            <m:r>
                              <a:rPr lang="cs-CZ" sz="2800" b="0" i="1" smtClean="0">
                                <a:latin typeface="Cambria Math"/>
                                <a:cs typeface="Times New Roman" pitchFamily="18" charset="0"/>
                              </a:rPr>
                              <m:t>𝑎</m:t>
                            </m:r>
                          </m:sub>
                        </m:sSub>
                      </m:fName>
                      <m:e>
                        <m:r>
                          <a:rPr lang="cs-CZ" sz="2800" b="0" i="1" smtClean="0">
                            <a:latin typeface="Cambria Math"/>
                            <a:cs typeface="Times New Roman" pitchFamily="18" charset="0"/>
                          </a:rPr>
                          <m:t>𝑥</m:t>
                        </m:r>
                      </m:e>
                    </m:func>
                  </m:oMath>
                </a14:m>
                <a:r>
                  <a:rPr lang="cs-CZ" sz="3600" dirty="0" smtClean="0"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tvar</a:t>
                </a:r>
                <a:endParaRPr lang="cs-CZ" sz="36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5008" y="865039"/>
                <a:ext cx="8948992" cy="1077218"/>
              </a:xfrm>
              <a:prstGeom prst="rect">
                <a:avLst/>
              </a:prstGeom>
              <a:blipFill rotWithShape="1">
                <a:blip r:embed="rId2"/>
                <a:stretch>
                  <a:fillRect l="-1226" t="-5650" b="-1242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2492896"/>
            <a:ext cx="3565748" cy="3565748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2382997" y="1942257"/>
            <a:ext cx="25557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Vlastnosti: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211960" y="1772816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Definiční obor: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6804248" y="2492896"/>
                <a:ext cx="150385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0" dirty="0" smtClean="0">
                    <a:cs typeface="Times New Roman" pitchFamily="18" charset="0"/>
                  </a:rPr>
                  <a:t>H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sz="2800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sz="2800" b="0" i="1" smtClean="0">
                            <a:latin typeface="Cambria Math"/>
                            <a:cs typeface="Times New Roman" pitchFamily="18" charset="0"/>
                          </a:rPr>
                          <m:t>𝑓</m:t>
                        </m:r>
                      </m:e>
                    </m:d>
                  </m:oMath>
                </a14:m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=R</a:t>
                </a:r>
                <a:endParaRPr lang="cs-CZ" sz="28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04248" y="2492896"/>
                <a:ext cx="1503851" cy="523220"/>
              </a:xfrm>
              <a:prstGeom prst="rect">
                <a:avLst/>
              </a:prstGeom>
              <a:blipFill rotWithShape="1">
                <a:blip r:embed="rId4"/>
                <a:stretch>
                  <a:fillRect l="-8097" t="-12791" b="-325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TextovéPole 10"/>
          <p:cNvSpPr txBox="1"/>
          <p:nvPr/>
        </p:nvSpPr>
        <p:spPr>
          <a:xfrm>
            <a:off x="4211960" y="2492896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Obor hodnot: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6966479" y="1772816"/>
                <a:ext cx="2164905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0" dirty="0" smtClean="0">
                    <a:cs typeface="Times New Roman" pitchFamily="18" charset="0"/>
                  </a:rPr>
                  <a:t>D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sz="2800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sz="2800" b="0" i="1" smtClean="0">
                            <a:latin typeface="Cambria Math"/>
                            <a:cs typeface="Times New Roman" pitchFamily="18" charset="0"/>
                          </a:rPr>
                          <m:t>𝑓</m:t>
                        </m:r>
                      </m:e>
                    </m:d>
                  </m:oMath>
                </a14:m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=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sz="2800" i="1" dirty="0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sz="2800" b="0" i="1" dirty="0" smtClean="0">
                            <a:latin typeface="Cambria Math"/>
                            <a:cs typeface="Times New Roman" pitchFamily="18" charset="0"/>
                          </a:rPr>
                          <m:t>0</m:t>
                        </m:r>
                        <m:r>
                          <a:rPr lang="en-US" sz="2800" b="0" i="1" dirty="0" smtClean="0">
                            <a:latin typeface="Cambria Math"/>
                            <a:cs typeface="Times New Roman" pitchFamily="18" charset="0"/>
                          </a:rPr>
                          <m:t>;</m:t>
                        </m:r>
                        <m:r>
                          <a:rPr lang="en-US" sz="2800" b="0" i="1" dirty="0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∞</m:t>
                        </m:r>
                      </m:e>
                    </m:d>
                  </m:oMath>
                </a14:m>
                <a:endParaRPr lang="cs-CZ" sz="28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66479" y="1772816"/>
                <a:ext cx="2164905" cy="523220"/>
              </a:xfrm>
              <a:prstGeom prst="rect">
                <a:avLst/>
              </a:prstGeom>
              <a:blipFill rotWithShape="1">
                <a:blip r:embed="rId5"/>
                <a:stretch>
                  <a:fillRect l="-5915" t="-12791" b="-325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3" name="TextovéPole 12"/>
          <p:cNvSpPr txBox="1"/>
          <p:nvPr/>
        </p:nvSpPr>
        <p:spPr>
          <a:xfrm>
            <a:off x="4211960" y="4014160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K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lesající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215164" y="4725144"/>
            <a:ext cx="43150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en-US" sz="2800" dirty="0" err="1" smtClean="0">
                <a:latin typeface="Times New Roman" pitchFamily="18" charset="0"/>
                <a:cs typeface="Times New Roman" pitchFamily="18" charset="0"/>
              </a:rPr>
              <a:t>Nen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í ani lichá ani sudá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215164" y="5416463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en-US" sz="2800" dirty="0" smtClean="0">
                <a:latin typeface="Times New Roman" pitchFamily="18" charset="0"/>
                <a:cs typeface="Times New Roman" pitchFamily="18" charset="0"/>
              </a:rPr>
              <a:t>Pros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tá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4215164" y="3212976"/>
                <a:ext cx="4481979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457200" indent="-457200">
                  <a:buFont typeface="Wingdings" pitchFamily="2" charset="2"/>
                  <a:buChar char="Ø"/>
                </a:pPr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Prochází bodem </a:t>
                </a:r>
                <a14:m>
                  <m:oMath xmlns:m="http://schemas.openxmlformats.org/officeDocument/2006/math">
                    <m:d>
                      <m:dPr>
                        <m:begChr m:val="["/>
                        <m:endChr m:val="]"/>
                        <m:ctrlPr>
                          <a:rPr lang="cs-CZ" sz="2800" i="1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sz="2800" b="0" i="1" smtClean="0">
                            <a:latin typeface="Cambria Math"/>
                            <a:cs typeface="Times New Roman" pitchFamily="18" charset="0"/>
                          </a:rPr>
                          <m:t>1</m:t>
                        </m:r>
                        <m:r>
                          <a:rPr lang="en-US" sz="2800" b="0" i="1" smtClean="0">
                            <a:latin typeface="Cambria Math"/>
                            <a:cs typeface="Times New Roman" pitchFamily="18" charset="0"/>
                          </a:rPr>
                          <m:t>;</m:t>
                        </m:r>
                        <m:r>
                          <a:rPr lang="cs-CZ" sz="2800" b="0" i="1" smtClean="0">
                            <a:latin typeface="Cambria Math"/>
                            <a:cs typeface="Times New Roman" pitchFamily="18" charset="0"/>
                          </a:rPr>
                          <m:t>0</m:t>
                        </m:r>
                      </m:e>
                    </m:d>
                  </m:oMath>
                </a14:m>
                <a:endParaRPr lang="cs-CZ" sz="36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15164" y="3212976"/>
                <a:ext cx="4481979" cy="523220"/>
              </a:xfrm>
              <a:prstGeom prst="rect">
                <a:avLst/>
              </a:prstGeom>
              <a:blipFill rotWithShape="1">
                <a:blip r:embed="rId6"/>
                <a:stretch>
                  <a:fillRect l="-2310" t="-11628" b="-313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2253881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515586" y="263719"/>
            <a:ext cx="8136904" cy="648072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dirty="0" smtClean="0">
                <a:latin typeface="Cambria Math"/>
                <a:ea typeface="Cambria Math"/>
                <a:cs typeface="Times New Roman" pitchFamily="18" charset="0"/>
              </a:rPr>
              <a:t>Použité zdroje:</a:t>
            </a:r>
            <a:endParaRPr kumimoji="0" lang="cs-CZ" sz="3600" b="1" i="0" u="dbl" strike="noStrike" kern="1200" cap="none" spc="0" normalizeH="0" noProof="0" dirty="0">
              <a:ln>
                <a:noFill/>
              </a:ln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622326" y="1064191"/>
            <a:ext cx="8136904" cy="648072"/>
          </a:xfrm>
          <a:prstGeom prst="rect">
            <a:avLst/>
          </a:prstGeom>
        </p:spPr>
        <p:txBody>
          <a:bodyPr/>
          <a:lstStyle/>
          <a:p>
            <a:pPr lvl="0">
              <a:spcBef>
                <a:spcPct val="0"/>
              </a:spcBef>
              <a:defRPr/>
            </a:pPr>
            <a:r>
              <a:rPr lang="cs-CZ" sz="3600" dirty="0"/>
              <a:t>Veškerý text je dílem autora </a:t>
            </a:r>
            <a:r>
              <a:rPr lang="cs-CZ" sz="3600" dirty="0" smtClean="0"/>
              <a:t>materiálu.</a:t>
            </a:r>
            <a:endParaRPr kumimoji="0" lang="cs-CZ" sz="3600" b="1" i="0" u="dbl" strike="noStrike" kern="1200" cap="none" spc="0" normalizeH="0" noProof="0" dirty="0">
              <a:ln>
                <a:noFill/>
              </a:ln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503799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2076</TotalTime>
  <Words>452</Words>
  <Application>Microsoft Office PowerPoint</Application>
  <PresentationFormat>Předvádění na obrazovce (4:3)</PresentationFormat>
  <Paragraphs>124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Prezentace aplikace PowerPoint</vt:lpstr>
      <vt:lpstr>ANOTACE</vt:lpstr>
      <vt:lpstr>LOGARITMICKÁ FUNKCE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SOU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BANKOVNÍ PRODUKTY</dc:title>
  <dc:creator>dostalkovaveronika</dc:creator>
  <cp:lastModifiedBy>Tomas</cp:lastModifiedBy>
  <cp:revision>223</cp:revision>
  <dcterms:created xsi:type="dcterms:W3CDTF">2012-06-26T05:52:08Z</dcterms:created>
  <dcterms:modified xsi:type="dcterms:W3CDTF">2013-02-26T16:37:25Z</dcterms:modified>
</cp:coreProperties>
</file>