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20" r:id="rId1"/>
  </p:sldMasterIdLst>
  <p:notesMasterIdLst>
    <p:notesMasterId r:id="rId11"/>
  </p:notesMasterIdLst>
  <p:sldIdLst>
    <p:sldId id="278" r:id="rId2"/>
    <p:sldId id="277" r:id="rId3"/>
    <p:sldId id="280" r:id="rId4"/>
    <p:sldId id="296" r:id="rId5"/>
    <p:sldId id="297" r:id="rId6"/>
    <p:sldId id="298" r:id="rId7"/>
    <p:sldId id="300" r:id="rId8"/>
    <p:sldId id="299" r:id="rId9"/>
    <p:sldId id="30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FF"/>
    <a:srgbClr val="00FF00"/>
    <a:srgbClr val="FF00FF"/>
    <a:srgbClr val="18048E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D7AC3CCA-C797-4891-BE02-D94E43425B78}" styleName="Styl Středně sytá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9D7B26C5-4107-4FEC-AEDC-1716B250A1EF}" styleName="Styl Světlá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286" autoAdjust="0"/>
  </p:normalViewPr>
  <p:slideViewPr>
    <p:cSldViewPr>
      <p:cViewPr>
        <p:scale>
          <a:sx n="70" d="100"/>
          <a:sy n="70" d="100"/>
        </p:scale>
        <p:origin x="-228" y="-95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17C76DB-BAC0-4703-94A9-135D07E100E2}" type="datetimeFigureOut">
              <a:rPr lang="cs-CZ" smtClean="0"/>
              <a:t>26.2.2013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CDD27BB-E2FE-42BB-B36B-591869B6071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9375823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7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CE23BC-72DA-4AA4-9109-837D17CB503D}" type="datetimeFigureOut">
              <a:rPr lang="cs-CZ" smtClean="0"/>
              <a:pPr/>
              <a:t>26.2.2013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37B229-3315-4450-A05C-459553D0C7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21" r:id="rId1"/>
    <p:sldLayoutId id="2147484022" r:id="rId2"/>
    <p:sldLayoutId id="2147484023" r:id="rId3"/>
    <p:sldLayoutId id="2147484024" r:id="rId4"/>
    <p:sldLayoutId id="2147484025" r:id="rId5"/>
    <p:sldLayoutId id="2147484026" r:id="rId6"/>
    <p:sldLayoutId id="2147484027" r:id="rId7"/>
    <p:sldLayoutId id="2147484028" r:id="rId8"/>
    <p:sldLayoutId id="2147484029" r:id="rId9"/>
    <p:sldLayoutId id="2147484030" r:id="rId10"/>
    <p:sldLayoutId id="21474840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7.png"/><Relationship Id="rId7" Type="http://schemas.openxmlformats.org/officeDocument/2006/relationships/image" Target="../media/image9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0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11.png"/><Relationship Id="rId7" Type="http://schemas.openxmlformats.org/officeDocument/2006/relationships/image" Target="../media/image1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0.png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pn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7" Type="http://schemas.openxmlformats.org/officeDocument/2006/relationships/image" Target="../media/image34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3.png"/><Relationship Id="rId5" Type="http://schemas.openxmlformats.org/officeDocument/2006/relationships/image" Target="../media/image32.png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2235064626"/>
              </p:ext>
            </p:extLst>
          </p:nvPr>
        </p:nvGraphicFramePr>
        <p:xfrm>
          <a:off x="928662" y="1214422"/>
          <a:ext cx="7278502" cy="4352926"/>
        </p:xfrm>
        <a:graphic>
          <a:graphicData uri="http://schemas.openxmlformats.org/drawingml/2006/table">
            <a:tbl>
              <a:tblPr/>
              <a:tblGrid>
                <a:gridCol w="2345446"/>
                <a:gridCol w="4933056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</a:t>
                      </a:r>
                      <a:r>
                        <a:rPr kumimoji="0" lang="cs-CZ" sz="2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Rachůnek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Logaritmické funkce – řešené příklady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3182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Tematická oblast: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Funkce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056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Ročník:</a:t>
                      </a:r>
                      <a:endParaRPr kumimoji="0" lang="cs-CZ" sz="2400" b="0" i="1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1.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Leden 2013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5877272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3815486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ANOTACE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Záměrem této sady výukových materiálů s názvem </a:t>
            </a:r>
            <a:r>
              <a:rPr lang="cs-CZ" sz="2800" u="sng" dirty="0" smtClean="0">
                <a:latin typeface="Arial" charset="0"/>
                <a:cs typeface="Arial" charset="0"/>
              </a:rPr>
              <a:t>Funkce</a:t>
            </a:r>
            <a:r>
              <a:rPr lang="cs-CZ" sz="2800" dirty="0" smtClean="0">
                <a:latin typeface="Arial" charset="0"/>
                <a:cs typeface="Arial" charset="0"/>
              </a:rPr>
              <a:t> je seznámit žáky s různými typy funkcí. Sada je vhodná pro přímou výuku i k samostudiu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Jednotlivé </a:t>
            </a:r>
            <a:r>
              <a:rPr lang="cs-CZ" sz="2800" dirty="0" err="1" smtClean="0">
                <a:latin typeface="Arial" charset="0"/>
                <a:cs typeface="Arial" charset="0"/>
              </a:rPr>
              <a:t>DUMy</a:t>
            </a:r>
            <a:r>
              <a:rPr lang="cs-CZ" sz="2800" dirty="0" smtClean="0">
                <a:latin typeface="Arial" charset="0"/>
                <a:cs typeface="Arial" charset="0"/>
              </a:rPr>
              <a:t> jsou určeny pro žáky 1. ročníku nástavbového studia oboru </a:t>
            </a:r>
            <a:r>
              <a:rPr lang="cs-CZ" sz="2800" dirty="0" smtClean="0">
                <a:latin typeface="Arial" charset="0"/>
                <a:cs typeface="Arial" charset="0"/>
              </a:rPr>
              <a:t>Podnikání</a:t>
            </a:r>
            <a:r>
              <a:rPr lang="cs-CZ" sz="2800" dirty="0" smtClean="0">
                <a:latin typeface="Arial" charset="0"/>
                <a:cs typeface="Arial" charset="0"/>
              </a:rPr>
              <a:t>. </a:t>
            </a:r>
          </a:p>
          <a:p>
            <a:pPr algn="just">
              <a:lnSpc>
                <a:spcPct val="90000"/>
              </a:lnSpc>
            </a:pPr>
            <a:r>
              <a:rPr lang="cs-CZ" sz="2800" dirty="0" smtClean="0">
                <a:latin typeface="Arial" charset="0"/>
                <a:cs typeface="Arial" charset="0"/>
              </a:rPr>
              <a:t>Tato prezentace obsahuje sadu řešených příkladů zaměřených na logaritmické </a:t>
            </a:r>
            <a:r>
              <a:rPr lang="cs-CZ" sz="2800" dirty="0" smtClean="0">
                <a:latin typeface="Arial" charset="0"/>
                <a:cs typeface="Arial" charset="0"/>
              </a:rPr>
              <a:t>funkce.</a:t>
            </a:r>
            <a:endParaRPr lang="cs-CZ" sz="2800" u="sng" dirty="0" smtClean="0">
              <a:latin typeface="Arial" charset="0"/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952307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Načrtněte grafy</a:t>
                </a: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funkcí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𝑔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kumimoji="0" lang="cs-CZ" sz="2800" b="0" i="0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0,5</m:t>
                            </m:r>
                          </m:sub>
                        </m:sSub>
                      </m:fName>
                      <m:e>
                        <m: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463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7280" y="1543379"/>
                <a:ext cx="735792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Grafy logaritmických funkcí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mají tvar</a:t>
                </a:r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80" y="1543379"/>
                <a:ext cx="735792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657" t="-11628" r="-580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43" y="2204864"/>
            <a:ext cx="3823898" cy="382389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 smtClean="0">
                    <a:solidFill>
                      <a:srgbClr val="0066FF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rostoucí graf</a:t>
                </a:r>
                <a:endParaRPr lang="cs-CZ" sz="2800" dirty="0">
                  <a:solidFill>
                    <a:srgbClr val="0066FF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blipFill rotWithShape="1">
                <a:blip r:embed="rId5"/>
                <a:stretch>
                  <a:fillRect l="-3195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klesající graf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3195" t="-641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Načrtněte grafy</a:t>
                </a: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funkcí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𝑔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kumimoji="0" lang="cs-CZ" sz="2800" b="0" i="0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0,5</m:t>
                            </m:r>
                          </m:sub>
                        </m:sSub>
                      </m:fName>
                      <m:e>
                        <m: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463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7280" y="1543379"/>
                <a:ext cx="8291184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Grafy logaritmických funkcí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mají tvar</a:t>
                </a:r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80" y="1543379"/>
                <a:ext cx="8291184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471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43" y="2204864"/>
            <a:ext cx="3823898" cy="382389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 smtClean="0">
                    <a:solidFill>
                      <a:srgbClr val="0066FF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rostoucí graf</a:t>
                </a:r>
                <a:endParaRPr lang="cs-CZ" sz="2800" dirty="0">
                  <a:solidFill>
                    <a:srgbClr val="0066FF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blipFill rotWithShape="1">
                <a:blip r:embed="rId5"/>
                <a:stretch>
                  <a:fillRect l="-3195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klesající graf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3195" t="-641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35678" y="4725144"/>
                <a:ext cx="3816424" cy="13849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je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2</m:t>
                    </m:r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⇒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graf funkce je </a:t>
                </a:r>
                <a:r>
                  <a:rPr lang="cs-CZ" sz="2800" dirty="0" smtClean="0">
                    <a:solidFill>
                      <a:srgbClr val="0066FF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rostoucí</a:t>
                </a:r>
                <a:endParaRPr lang="cs-CZ" sz="2800" dirty="0">
                  <a:solidFill>
                    <a:srgbClr val="0066FF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678" y="4725144"/>
                <a:ext cx="3816424" cy="1384995"/>
              </a:xfrm>
              <a:prstGeom prst="rect">
                <a:avLst/>
              </a:prstGeom>
              <a:blipFill rotWithShape="1">
                <a:blip r:embed="rId7"/>
                <a:stretch>
                  <a:fillRect l="-3195" t="-4405" b="-1145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43" y="2204864"/>
            <a:ext cx="3823898" cy="38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90270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1 </a:t>
                </a: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Načrtněte grafy</a:t>
                </a: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funkcí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</m:t>
                            </m:r>
                          </m:sub>
                        </m:sSub>
                      </m:fName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 a </a:t>
                </a:r>
                <a14:m>
                  <m:oMath xmlns:m="http://schemas.openxmlformats.org/officeDocument/2006/math"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𝑔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kumimoji="0" lang="cs-CZ" sz="2800" b="0" i="1" u="none" strike="noStrike" kern="1200" cap="none" spc="0" normalizeH="0" baseline="0" noProof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uLnTx/>
                        <a:uFillTx/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kumimoji="0" lang="cs-CZ" sz="2800" b="0" i="0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kumimoji="0" lang="cs-CZ" sz="2800" b="0" i="1" u="none" strike="noStrike" kern="1200" cap="none" spc="0" normalizeH="0" baseline="0" noProof="0" smtClean="0">
                                <a:ln>
                                  <a:noFill/>
                                </a:ln>
                                <a:solidFill>
                                  <a:schemeClr val="tx1"/>
                                </a:solidFill>
                                <a:effectLst/>
                                <a:uLnTx/>
                                <a:uFillTx/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0,5</m:t>
                            </m:r>
                          </m:sub>
                        </m:sSub>
                      </m:fName>
                      <m:e>
                        <m:r>
                          <a:rPr kumimoji="0" lang="cs-CZ" sz="2800" b="0" i="1" u="none" strike="noStrike" kern="1200" cap="none" spc="0" normalizeH="0" baseline="0" noProof="0" smtClean="0">
                            <a:ln>
                              <a:noFill/>
                            </a:ln>
                            <a:solidFill>
                              <a:schemeClr val="tx1"/>
                            </a:solidFill>
                            <a:effectLst/>
                            <a:uLnTx/>
                            <a:uFillTx/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kumimoji="0" lang="cs-CZ" sz="2800" i="0" u="none" strike="noStrike" kern="1200" cap="none" spc="0" normalizeH="0" baseline="0" noProof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uLnTx/>
                    <a:uFillTx/>
                    <a:latin typeface="Times New Roman" pitchFamily="18" charset="0"/>
                    <a:ea typeface="+mj-ea"/>
                    <a:cs typeface="Times New Roman" pitchFamily="18" charset="0"/>
                  </a:rPr>
                  <a:t>. </a:t>
                </a:r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463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57280" y="1543379"/>
                <a:ext cx="799482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Grafy logaritmických funkcí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𝑎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mají tvar</a:t>
                </a:r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280" y="1543379"/>
                <a:ext cx="7994822" cy="523220"/>
              </a:xfrm>
              <a:prstGeom prst="rect">
                <a:avLst/>
              </a:prstGeom>
              <a:blipFill rotWithShape="1">
                <a:blip r:embed="rId3"/>
                <a:stretch>
                  <a:fillRect l="-1526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7543" y="2204864"/>
            <a:ext cx="3823898" cy="3823898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solidFill>
                          <a:srgbClr val="0066FF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 smtClean="0">
                    <a:solidFill>
                      <a:srgbClr val="0066FF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rostoucí graf</a:t>
                </a:r>
                <a:endParaRPr lang="cs-CZ" sz="2800" dirty="0">
                  <a:solidFill>
                    <a:srgbClr val="0066FF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99992" y="2204864"/>
                <a:ext cx="3816424" cy="954107"/>
              </a:xfrm>
              <a:prstGeom prst="rect">
                <a:avLst/>
              </a:prstGeom>
              <a:blipFill rotWithShape="1">
                <a:blip r:embed="rId5"/>
                <a:stretch>
                  <a:fillRect l="-3195" t="-6410" b="-1730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Pokud základ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má funkce </a:t>
                </a:r>
                <a:r>
                  <a:rPr lang="cs-CZ" sz="2800" dirty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klesající graf</a:t>
                </a: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678" y="3429000"/>
                <a:ext cx="3816424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3195" t="-6410" b="-1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635678" y="4725144"/>
                <a:ext cx="3816424" cy="14039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 funkce </a:t>
                </a:r>
                <a14:m>
                  <m:oMath xmlns:m="http://schemas.openxmlformats.org/officeDocument/2006/math">
                    <m:r>
                      <m:rPr>
                        <m:sty m:val="p"/>
                      </m:rPr>
                      <a:rPr lang="cs-CZ" sz="2800" b="0" i="0" smtClean="0">
                        <a:latin typeface="Cambria Math"/>
                        <a:ea typeface="+mj-ea"/>
                        <a:cs typeface="Times New Roman" pitchFamily="18" charset="0"/>
                      </a:rPr>
                      <m:t>g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:r>
                  <a:rPr lang="cs-CZ" sz="28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je základ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0,5</m:t>
                    </m:r>
                    <m:r>
                      <a:rPr lang="cs-CZ" sz="2800" i="1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⇒</m:t>
                    </m:r>
                  </m:oMath>
                </a14:m>
                <a:r>
                  <a:rPr lang="cs-CZ" sz="280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graf funkce je </a:t>
                </a:r>
                <a:r>
                  <a:rPr lang="cs-CZ" sz="2800" dirty="0" smtClean="0">
                    <a:solidFill>
                      <a:srgbClr val="FF0000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klesající</a:t>
                </a:r>
                <a:endParaRPr lang="cs-CZ" sz="2800" dirty="0">
                  <a:solidFill>
                    <a:srgbClr val="FF0000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35678" y="4725144"/>
                <a:ext cx="3816424" cy="1403910"/>
              </a:xfrm>
              <a:prstGeom prst="rect">
                <a:avLst/>
              </a:prstGeom>
              <a:blipFill rotWithShape="1">
                <a:blip r:embed="rId7"/>
                <a:stretch>
                  <a:fillRect l="-3195" t="-4348" r="-3514" b="-1130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3" name="Obrázek 2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321" y="2204864"/>
            <a:ext cx="3823898" cy="3823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68998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0668" y="188640"/>
                <a:ext cx="9077835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2 </a:t>
                </a:r>
              </a:p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Doplňte znaménko nerovnosti: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2,5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3,2</m:t>
                        </m:r>
                      </m:e>
                    </m:func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           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2,5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2,3</m:t>
                        </m:r>
                      </m:e>
                    </m:func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68" y="188640"/>
                <a:ext cx="9077835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343" t="-4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668" y="1244117"/>
                <a:ext cx="8856984" cy="542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Budeme vycházet z grafu logaritmické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2,5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68" y="1244117"/>
                <a:ext cx="8856984" cy="542136"/>
              </a:xfrm>
              <a:prstGeom prst="rect">
                <a:avLst/>
              </a:prstGeom>
              <a:blipFill rotWithShape="1">
                <a:blip r:embed="rId3"/>
                <a:stretch>
                  <a:fillRect l="-1376" t="-11236" b="-26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7504" y="1805604"/>
                <a:ext cx="60043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Základ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2,5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&gt;1</m:t>
                    </m:r>
                  </m:oMath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1805604"/>
                <a:ext cx="600433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13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3960440" cy="396044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10884" y="2569414"/>
                <a:ext cx="446449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vyneseme čísla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+mj-ea"/>
                        <a:cs typeface="Times New Roman" pitchFamily="18" charset="0"/>
                      </a:rPr>
                      <m:t>3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,2 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 2,3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884" y="2569414"/>
                <a:ext cx="4464496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2869" t="-6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863284" y="3675921"/>
            <a:ext cx="41012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Určíme hodnotu funkce v těchto bodech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892530" y="4640941"/>
                <a:ext cx="4101204" cy="9730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Z obrázku vidíme, že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2,5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3,2</m:t>
                        </m:r>
                      </m:e>
                    </m:func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 </m:t>
                    </m:r>
                    <m:func>
                      <m:func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2,2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2,3</m:t>
                        </m:r>
                      </m:e>
                    </m:func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2530" y="4640941"/>
                <a:ext cx="4101204" cy="973023"/>
              </a:xfrm>
              <a:prstGeom prst="rect">
                <a:avLst/>
              </a:prstGeom>
              <a:blipFill rotWithShape="1">
                <a:blip r:embed="rId7"/>
                <a:stretch>
                  <a:fillRect l="-3125" t="-6250" b="-1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5" y="2420888"/>
            <a:ext cx="3985835" cy="3985835"/>
          </a:xfrm>
          <a:prstGeom prst="rect">
            <a:avLst/>
          </a:prstGeom>
        </p:spPr>
      </p:pic>
      <p:grpSp>
        <p:nvGrpSpPr>
          <p:cNvPr id="18" name="Skupina 17"/>
          <p:cNvGrpSpPr/>
          <p:nvPr/>
        </p:nvGrpSpPr>
        <p:grpSpPr>
          <a:xfrm>
            <a:off x="2267744" y="3782691"/>
            <a:ext cx="720080" cy="624765"/>
            <a:chOff x="2267744" y="3789040"/>
            <a:chExt cx="720080" cy="624765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2267744" y="4005064"/>
              <a:ext cx="0" cy="408741"/>
            </a:xfrm>
            <a:prstGeom prst="line">
              <a:avLst/>
            </a:prstGeom>
            <a:ln w="22225" cmpd="sng"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2987824" y="3789040"/>
              <a:ext cx="0" cy="612069"/>
            </a:xfrm>
            <a:prstGeom prst="line">
              <a:avLst/>
            </a:prstGeom>
            <a:ln w="22225" cmpd="sng"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3" name="Skupina 22"/>
          <p:cNvGrpSpPr/>
          <p:nvPr/>
        </p:nvGrpSpPr>
        <p:grpSpPr>
          <a:xfrm>
            <a:off x="1187624" y="3765480"/>
            <a:ext cx="1762417" cy="221582"/>
            <a:chOff x="1187624" y="3765480"/>
            <a:chExt cx="1762417" cy="221582"/>
          </a:xfrm>
        </p:grpSpPr>
        <p:cxnSp>
          <p:nvCxnSpPr>
            <p:cNvPr id="17" name="Přímá spojnice 16"/>
            <p:cNvCxnSpPr/>
            <p:nvPr/>
          </p:nvCxnSpPr>
          <p:spPr>
            <a:xfrm flipH="1">
              <a:off x="1187624" y="3987062"/>
              <a:ext cx="1061012" cy="0"/>
            </a:xfrm>
            <a:prstGeom prst="line">
              <a:avLst/>
            </a:prstGeom>
            <a:ln w="12700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1187624" y="3765480"/>
              <a:ext cx="1762417" cy="0"/>
            </a:xfrm>
            <a:prstGeom prst="line">
              <a:avLst/>
            </a:prstGeom>
            <a:ln w="12700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85923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1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0" grpId="0"/>
      <p:bldP spid="14" grpId="0"/>
      <p:bldP spid="1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0668" y="188640"/>
                <a:ext cx="9077835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3 </a:t>
                </a:r>
              </a:p>
              <a:p>
                <a:pPr lvl="0">
                  <a:spcBef>
                    <a:spcPct val="0"/>
                  </a:spcBef>
                  <a:defRPr/>
                </a:pP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Doplňte znaménko nerovnosti: </a:t>
                </a:r>
                <a14:m>
                  <m:oMath xmlns:m="http://schemas.openxmlformats.org/officeDocument/2006/math">
                    <m:func>
                      <m:funcPr>
                        <m:ctrlPr>
                          <a:rPr lang="cs-CZ" sz="280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0,75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3,9</m:t>
                        </m:r>
                      </m:e>
                    </m:func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           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0,75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ea typeface="+mj-ea"/>
                            <a:cs typeface="Times New Roman" pitchFamily="18" charset="0"/>
                          </a:rPr>
                          <m:t>4,2</m:t>
                        </m:r>
                      </m:e>
                    </m:func>
                  </m:oMath>
                </a14:m>
                <a:endParaRPr kumimoji="0" lang="cs-CZ" sz="2800" i="0" u="none" strike="noStrike" kern="1200" cap="none" spc="0" normalizeH="0" baseline="0" noProof="0" dirty="0">
                  <a:ln>
                    <a:noFill/>
                  </a:ln>
                  <a:solidFill>
                    <a:schemeClr val="tx1"/>
                  </a:solidFill>
                  <a:effectLst/>
                  <a:uLnTx/>
                  <a:uFillTx/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68" y="188640"/>
                <a:ext cx="9077835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343" t="-46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0668" y="1244117"/>
                <a:ext cx="8856984" cy="542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Budeme vycházet z grafu logaritmické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0,75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68" y="1244117"/>
                <a:ext cx="8856984" cy="542136"/>
              </a:xfrm>
              <a:prstGeom prst="rect">
                <a:avLst/>
              </a:prstGeom>
              <a:blipFill rotWithShape="1">
                <a:blip r:embed="rId3"/>
                <a:stretch>
                  <a:fillRect l="-1376" t="-11236" b="-26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07504" y="1805604"/>
                <a:ext cx="60043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Základ 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  <m:r>
                      <a:rPr lang="cs-CZ" sz="28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,7</m:t>
                    </m:r>
                    <m:r>
                      <a:rPr lang="cs-CZ" sz="2800" b="0" i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5</m:t>
                    </m:r>
                    <m:r>
                      <a:rPr lang="cs-CZ" sz="2800" i="1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1805604"/>
                <a:ext cx="600433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13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420888"/>
            <a:ext cx="3960440" cy="3960440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4710884" y="2569414"/>
                <a:ext cx="4464496" cy="95410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Na osu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</m:oMath>
                </a14:m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 vyneseme čísla </a:t>
                </a:r>
                <a14:m>
                  <m:oMath xmlns:m="http://schemas.openxmlformats.org/officeDocument/2006/math">
                    <m:r>
                      <a:rPr lang="cs-CZ" sz="2800" i="1">
                        <a:latin typeface="Cambria Math"/>
                        <a:ea typeface="+mj-ea"/>
                        <a:cs typeface="Times New Roman" pitchFamily="18" charset="0"/>
                      </a:rPr>
                      <m:t>3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,9 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𝑎</m:t>
                    </m:r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 4,2</m:t>
                    </m:r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10884" y="2569414"/>
                <a:ext cx="4464496" cy="954107"/>
              </a:xfrm>
              <a:prstGeom prst="rect">
                <a:avLst/>
              </a:prstGeom>
              <a:blipFill rotWithShape="1">
                <a:blip r:embed="rId6"/>
                <a:stretch>
                  <a:fillRect l="-2869" t="-636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4" name="TextovéPole 13"/>
          <p:cNvSpPr txBox="1"/>
          <p:nvPr/>
        </p:nvSpPr>
        <p:spPr>
          <a:xfrm>
            <a:off x="4863284" y="3675921"/>
            <a:ext cx="41012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Určíme hodnotu funkce v těchto bodech</a:t>
            </a:r>
            <a:endParaRPr lang="cs-CZ" sz="280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788025" y="4640941"/>
                <a:ext cx="4320478" cy="97302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Z obrázku vidíme, že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cs typeface="Times New Roman" pitchFamily="18" charset="0"/>
                      </a:rPr>
                      <m:t> </m:t>
                    </m:r>
                    <m:func>
                      <m:funcPr>
                        <m:ctrlP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latin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latin typeface="Cambria Math"/>
                                <a:cs typeface="Times New Roman" pitchFamily="18" charset="0"/>
                              </a:rPr>
                              <m:t>0,75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latin typeface="Cambria Math"/>
                            <a:cs typeface="Times New Roman" pitchFamily="18" charset="0"/>
                          </a:rPr>
                          <m:t>3,9</m:t>
                        </m:r>
                      </m:e>
                    </m:func>
                    <m:r>
                      <a:rPr lang="cs-CZ" sz="2800" b="1" i="1" smtClean="0">
                        <a:solidFill>
                          <a:srgbClr val="FF0000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&gt; </m:t>
                    </m:r>
                    <m:func>
                      <m:funcPr>
                        <m:ctrlPr>
                          <a:rPr lang="cs-CZ" sz="280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Cambria Math"/>
                                <a:cs typeface="Times New Roman" pitchFamily="18" charset="0"/>
                              </a:rPr>
                              <m:t>0,75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chemeClr val="tx1"/>
                            </a:solidFill>
                            <a:latin typeface="Cambria Math"/>
                            <a:ea typeface="Cambria Math"/>
                            <a:cs typeface="Times New Roman" pitchFamily="18" charset="0"/>
                          </a:rPr>
                          <m:t>4,2</m:t>
                        </m:r>
                      </m:e>
                    </m:func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8025" y="4640941"/>
                <a:ext cx="4320478" cy="973023"/>
              </a:xfrm>
              <a:prstGeom prst="rect">
                <a:avLst/>
              </a:prstGeom>
              <a:blipFill rotWithShape="1">
                <a:blip r:embed="rId7"/>
                <a:stretch>
                  <a:fillRect l="-2821" t="-6250" b="-1437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" name="Obrázek 1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901" y="2420888"/>
            <a:ext cx="3985835" cy="3985835"/>
          </a:xfrm>
          <a:prstGeom prst="rect">
            <a:avLst/>
          </a:prstGeom>
        </p:spPr>
      </p:pic>
      <p:grpSp>
        <p:nvGrpSpPr>
          <p:cNvPr id="13" name="Skupina 12"/>
          <p:cNvGrpSpPr/>
          <p:nvPr/>
        </p:nvGrpSpPr>
        <p:grpSpPr>
          <a:xfrm>
            <a:off x="2414740" y="4401109"/>
            <a:ext cx="635721" cy="900099"/>
            <a:chOff x="2414740" y="4401109"/>
            <a:chExt cx="635721" cy="900099"/>
          </a:xfrm>
        </p:grpSpPr>
        <p:cxnSp>
          <p:nvCxnSpPr>
            <p:cNvPr id="7" name="Přímá spojnice 6"/>
            <p:cNvCxnSpPr/>
            <p:nvPr/>
          </p:nvCxnSpPr>
          <p:spPr>
            <a:xfrm flipV="1">
              <a:off x="2414740" y="4401109"/>
              <a:ext cx="0" cy="684075"/>
            </a:xfrm>
            <a:prstGeom prst="line">
              <a:avLst/>
            </a:prstGeom>
            <a:ln w="22225" cmpd="sng"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V="1">
              <a:off x="3050461" y="4426502"/>
              <a:ext cx="0" cy="874706"/>
            </a:xfrm>
            <a:prstGeom prst="line">
              <a:avLst/>
            </a:prstGeom>
            <a:ln w="22225" cmpd="sng">
              <a:solidFill>
                <a:schemeClr val="accent6">
                  <a:lumMod val="75000"/>
                </a:schemeClr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9" name="Skupina 18"/>
          <p:cNvGrpSpPr/>
          <p:nvPr/>
        </p:nvGrpSpPr>
        <p:grpSpPr>
          <a:xfrm>
            <a:off x="1187624" y="5077576"/>
            <a:ext cx="1862838" cy="225030"/>
            <a:chOff x="1187624" y="5077576"/>
            <a:chExt cx="1862838" cy="225030"/>
          </a:xfrm>
        </p:grpSpPr>
        <p:cxnSp>
          <p:nvCxnSpPr>
            <p:cNvPr id="17" name="Přímá spojnice 16"/>
            <p:cNvCxnSpPr/>
            <p:nvPr/>
          </p:nvCxnSpPr>
          <p:spPr>
            <a:xfrm flipH="1">
              <a:off x="1187624" y="5077576"/>
              <a:ext cx="1227116" cy="0"/>
            </a:xfrm>
            <a:prstGeom prst="line">
              <a:avLst/>
            </a:prstGeom>
            <a:ln w="12700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H="1">
              <a:off x="1187624" y="5302606"/>
              <a:ext cx="1862838" cy="0"/>
            </a:xfrm>
            <a:prstGeom prst="line">
              <a:avLst/>
            </a:prstGeom>
            <a:ln w="12700" cmpd="sng">
              <a:solidFill>
                <a:schemeClr val="tx1"/>
              </a:solidFill>
              <a:prstDash val="solid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1171631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25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6" dur="1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1" dur="125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0" grpId="0"/>
      <p:bldP spid="14" grpId="0"/>
      <p:bldP spid="1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 xmlns:a14="http://schemas.microsoft.com/office/drawing/2010/main">
        <mc:Choice Requires="a14">
          <p:sp>
            <p:nvSpPr>
              <p:cNvPr id="5" name="Nadpis 1"/>
              <p:cNvSpPr txBox="1">
                <a:spLocks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</p:spPr>
            <p:txBody>
              <a:bodyPr/>
              <a:lstStyle/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Př. 4 Je dána funkce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: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noProof="0" smtClean="0">
                                <a:solidFill>
                                  <a:schemeClr val="tx1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0,45</m:t>
                            </m:r>
                          </m:sub>
                        </m:sSub>
                      </m:fName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endParaRPr lang="cs-CZ" sz="2800" noProof="0" dirty="0" smtClean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  <a:p>
                <a:pPr marL="0" marR="0" lvl="0" indent="0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ts val="0"/>
                  </a:spcAft>
                  <a:buClrTx/>
                  <a:buSzTx/>
                  <a:buFontTx/>
                  <a:buNone/>
                  <a:tabLst/>
                  <a:defRPr/>
                </a:pPr>
                <a:r>
                  <a:rPr lang="cs-CZ" sz="2800" dirty="0">
                    <a:latin typeface="Times New Roman" pitchFamily="18" charset="0"/>
                    <a:ea typeface="+mj-ea"/>
                    <a:cs typeface="Times New Roman" pitchFamily="18" charset="0"/>
                  </a:rPr>
                  <a:t>	</a:t>
                </a:r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Určete, pro která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latin typeface="Cambria Math"/>
                        <a:ea typeface="+mj-ea"/>
                        <a:cs typeface="Times New Roman" pitchFamily="18" charset="0"/>
                      </a:rPr>
                      <m:t>𝑥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∈</m:t>
                    </m:r>
                    <m:r>
                      <a:rPr lang="cs-CZ" sz="2800" b="0" i="1" smtClean="0">
                        <a:latin typeface="Cambria Math"/>
                        <a:ea typeface="Cambria Math"/>
                        <a:cs typeface="Times New Roman" pitchFamily="18" charset="0"/>
                      </a:rPr>
                      <m:t>𝑅</m:t>
                    </m:r>
                  </m:oMath>
                </a14:m>
                <a:r>
                  <a:rPr lang="cs-CZ" sz="2800" noProof="0" dirty="0" smtClean="0">
                    <a:solidFill>
                      <a:schemeClr val="tx1"/>
                    </a:solidFill>
                    <a:latin typeface="Times New Roman" pitchFamily="18" charset="0"/>
                    <a:ea typeface="+mj-ea"/>
                    <a:cs typeface="Times New Roman" pitchFamily="18" charset="0"/>
                  </a:rPr>
                  <a:t> platí </a:t>
                </a:r>
                <a14:m>
                  <m:oMath xmlns:m="http://schemas.openxmlformats.org/officeDocument/2006/math"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𝑓</m:t>
                    </m:r>
                    <m:d>
                      <m:dPr>
                        <m:ctrlP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dPr>
                      <m:e>
                        <m:r>
                          <a:rPr lang="cs-CZ" sz="2800" b="0" i="1" noProof="0" smtClean="0">
                            <a:solidFill>
                              <a:schemeClr val="tx1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d>
                    <m:r>
                      <a:rPr lang="cs-CZ" sz="2800" i="1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noProof="0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</m:oMath>
                </a14:m>
                <a:endParaRPr lang="cs-CZ" sz="2800" noProof="0" dirty="0" smtClean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Nadpis 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60648"/>
                <a:ext cx="8748464" cy="1296144"/>
              </a:xfrm>
              <a:prstGeom prst="rect">
                <a:avLst/>
              </a:prstGeom>
              <a:blipFill rotWithShape="1">
                <a:blip r:embed="rId2"/>
                <a:stretch>
                  <a:fillRect l="-1463" t="-471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179512" y="1364487"/>
                <a:ext cx="8784976" cy="54213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Budeme vycházet z grafu logaritmické funkce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𝑦</m:t>
                    </m:r>
                    <m:r>
                      <a:rPr lang="cs-CZ" sz="2800" b="0" i="1" smtClean="0">
                        <a:solidFill>
                          <a:srgbClr val="7030A0"/>
                        </a:solidFill>
                        <a:latin typeface="Cambria Math"/>
                        <a:ea typeface="+mj-ea"/>
                        <a:cs typeface="Times New Roman" pitchFamily="18" charset="0"/>
                      </a:rPr>
                      <m:t>=</m:t>
                    </m:r>
                    <m:func>
                      <m:funcPr>
                        <m:ctrlP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</m:ctrlPr>
                      </m:funcPr>
                      <m:fName>
                        <m:sSub>
                          <m:sSubPr>
                            <m:ctrlP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</m:ctrlPr>
                          </m:sSubPr>
                          <m:e>
                            <m:r>
                              <m:rPr>
                                <m:sty m:val="p"/>
                              </m:rPr>
                              <a:rPr lang="cs-CZ" sz="2800" b="0" i="0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log</m:t>
                            </m:r>
                          </m:e>
                          <m:sub>
                            <m:r>
                              <a:rPr lang="cs-CZ" sz="2800" b="0" i="1" smtClean="0">
                                <a:solidFill>
                                  <a:srgbClr val="7030A0"/>
                                </a:solidFill>
                                <a:latin typeface="Cambria Math"/>
                                <a:ea typeface="+mj-ea"/>
                                <a:cs typeface="Times New Roman" pitchFamily="18" charset="0"/>
                              </a:rPr>
                              <m:t>0,45</m:t>
                            </m:r>
                          </m:sub>
                        </m:sSub>
                      </m:fName>
                      <m:e>
                        <m:r>
                          <a:rPr lang="cs-CZ" sz="2800" b="0" i="1" smtClean="0">
                            <a:solidFill>
                              <a:srgbClr val="7030A0"/>
                            </a:solidFill>
                            <a:latin typeface="Cambria Math"/>
                            <a:ea typeface="+mj-ea"/>
                            <a:cs typeface="Times New Roman" pitchFamily="18" charset="0"/>
                          </a:rPr>
                          <m:t>𝑥</m:t>
                        </m:r>
                      </m:e>
                    </m:func>
                  </m:oMath>
                </a14:m>
                <a:endParaRPr lang="cs-CZ" sz="2800" dirty="0"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9512" y="1364487"/>
                <a:ext cx="8784976" cy="542136"/>
              </a:xfrm>
              <a:prstGeom prst="rect">
                <a:avLst/>
              </a:prstGeom>
              <a:blipFill rotWithShape="1">
                <a:blip r:embed="rId3"/>
                <a:stretch>
                  <a:fillRect l="-1387" t="-11236" b="-2696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251520" y="1913834"/>
                <a:ext cx="6004338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800" dirty="0" smtClean="0">
                    <a:latin typeface="Times New Roman" pitchFamily="18" charset="0"/>
                    <a:ea typeface="+mj-ea"/>
                    <a:cs typeface="Times New Roman" pitchFamily="18" charset="0"/>
                  </a:rPr>
                  <a:t>Základ </a:t>
                </a:r>
                <a14:m>
                  <m:oMath xmlns:m="http://schemas.openxmlformats.org/officeDocument/2006/math">
                    <m:r>
                      <a:rPr lang="cs-CZ" sz="2800">
                        <a:latin typeface="Cambria Math"/>
                        <a:ea typeface="Cambria Math"/>
                        <a:cs typeface="Times New Roman" pitchFamily="18" charset="0"/>
                      </a:rPr>
                      <m:t>0</m:t>
                    </m:r>
                    <m:r>
                      <a:rPr lang="cs-CZ" sz="2800" b="0" i="0" smtClean="0">
                        <a:latin typeface="Cambria Math"/>
                        <a:ea typeface="Cambria Math"/>
                        <a:cs typeface="Times New Roman" pitchFamily="18" charset="0"/>
                      </a:rPr>
                      <m:t>,45</m:t>
                    </m:r>
                    <m:r>
                      <a:rPr lang="cs-CZ" sz="2800" i="1">
                        <a:latin typeface="Cambria Math"/>
                        <a:ea typeface="Cambria Math"/>
                        <a:cs typeface="Times New Roman" pitchFamily="18" charset="0"/>
                      </a:rPr>
                      <m:t>&lt;</m:t>
                    </m:r>
                    <m:r>
                      <a:rPr lang="cs-CZ" sz="2800" b="0" i="1" smtClean="0">
                        <a:solidFill>
                          <a:schemeClr val="tx1"/>
                        </a:solidFill>
                        <a:latin typeface="Cambria Math"/>
                        <a:ea typeface="Cambria Math"/>
                        <a:cs typeface="Times New Roman" pitchFamily="18" charset="0"/>
                      </a:rPr>
                      <m:t>1</m:t>
                    </m:r>
                  </m:oMath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1520" y="1913834"/>
                <a:ext cx="6004338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030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1" y="2588238"/>
            <a:ext cx="3960440" cy="3960440"/>
          </a:xfrm>
          <a:prstGeom prst="rect">
            <a:avLst/>
          </a:prstGeom>
        </p:spPr>
      </p:pic>
      <p:sp>
        <p:nvSpPr>
          <p:cNvPr id="13" name="TextovéPole 12"/>
          <p:cNvSpPr txBox="1"/>
          <p:nvPr/>
        </p:nvSpPr>
        <p:spPr>
          <a:xfrm>
            <a:off x="4710884" y="2588238"/>
            <a:ext cx="396557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Times New Roman" pitchFamily="18" charset="0"/>
                <a:ea typeface="+mj-ea"/>
                <a:cs typeface="Times New Roman" pitchFamily="18" charset="0"/>
              </a:rPr>
              <a:t>Hledáme část grafu, která je nad úrovní čísla </a:t>
            </a:r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0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905" y="2588238"/>
            <a:ext cx="3960440" cy="3960440"/>
          </a:xfrm>
          <a:prstGeom prst="rect">
            <a:avLst/>
          </a:prstGeom>
          <a:ln>
            <a:noFill/>
          </a:ln>
        </p:spPr>
      </p:pic>
      <p:sp>
        <p:nvSpPr>
          <p:cNvPr id="7" name="Volný tvar 6"/>
          <p:cNvSpPr/>
          <p:nvPr/>
        </p:nvSpPr>
        <p:spPr>
          <a:xfrm rot="10800000" flipV="1">
            <a:off x="1817015" y="4572000"/>
            <a:ext cx="2695208" cy="1177158"/>
          </a:xfrm>
          <a:custGeom>
            <a:avLst/>
            <a:gdLst>
              <a:gd name="connsiteX0" fmla="*/ 0 w 485030"/>
              <a:gd name="connsiteY0" fmla="*/ 1948070 h 1948070"/>
              <a:gd name="connsiteX1" fmla="*/ 174929 w 485030"/>
              <a:gd name="connsiteY1" fmla="*/ 1470992 h 1948070"/>
              <a:gd name="connsiteX2" fmla="*/ 318052 w 485030"/>
              <a:gd name="connsiteY2" fmla="*/ 946206 h 1948070"/>
              <a:gd name="connsiteX3" fmla="*/ 437322 w 485030"/>
              <a:gd name="connsiteY3" fmla="*/ 286247 h 1948070"/>
              <a:gd name="connsiteX4" fmla="*/ 485030 w 485030"/>
              <a:gd name="connsiteY4" fmla="*/ 0 h 1948070"/>
              <a:gd name="connsiteX0" fmla="*/ 0 w 485030"/>
              <a:gd name="connsiteY0" fmla="*/ 1948070 h 1948070"/>
              <a:gd name="connsiteX1" fmla="*/ 174929 w 485030"/>
              <a:gd name="connsiteY1" fmla="*/ 1470992 h 1948070"/>
              <a:gd name="connsiteX2" fmla="*/ 318052 w 485030"/>
              <a:gd name="connsiteY2" fmla="*/ 946206 h 1948070"/>
              <a:gd name="connsiteX3" fmla="*/ 437322 w 485030"/>
              <a:gd name="connsiteY3" fmla="*/ 446312 h 1948070"/>
              <a:gd name="connsiteX4" fmla="*/ 485030 w 485030"/>
              <a:gd name="connsiteY4" fmla="*/ 0 h 1948070"/>
              <a:gd name="connsiteX0" fmla="*/ 0 w 485030"/>
              <a:gd name="connsiteY0" fmla="*/ 1948070 h 1948070"/>
              <a:gd name="connsiteX1" fmla="*/ 174929 w 485030"/>
              <a:gd name="connsiteY1" fmla="*/ 1470992 h 1948070"/>
              <a:gd name="connsiteX2" fmla="*/ 318052 w 485030"/>
              <a:gd name="connsiteY2" fmla="*/ 946206 h 1948070"/>
              <a:gd name="connsiteX3" fmla="*/ 437322 w 485030"/>
              <a:gd name="connsiteY3" fmla="*/ 446312 h 1948070"/>
              <a:gd name="connsiteX4" fmla="*/ 485030 w 485030"/>
              <a:gd name="connsiteY4" fmla="*/ 0 h 1948070"/>
              <a:gd name="connsiteX0" fmla="*/ 0 w 485030"/>
              <a:gd name="connsiteY0" fmla="*/ 1948070 h 1948070"/>
              <a:gd name="connsiteX1" fmla="*/ 174929 w 485030"/>
              <a:gd name="connsiteY1" fmla="*/ 1470992 h 1948070"/>
              <a:gd name="connsiteX2" fmla="*/ 319582 w 485030"/>
              <a:gd name="connsiteY2" fmla="*/ 1119610 h 1948070"/>
              <a:gd name="connsiteX3" fmla="*/ 437322 w 485030"/>
              <a:gd name="connsiteY3" fmla="*/ 446312 h 1948070"/>
              <a:gd name="connsiteX4" fmla="*/ 485030 w 485030"/>
              <a:gd name="connsiteY4" fmla="*/ 0 h 1948070"/>
              <a:gd name="connsiteX0" fmla="*/ 0 w 485030"/>
              <a:gd name="connsiteY0" fmla="*/ 1948070 h 1948070"/>
              <a:gd name="connsiteX1" fmla="*/ 174929 w 485030"/>
              <a:gd name="connsiteY1" fmla="*/ 1551025 h 1948070"/>
              <a:gd name="connsiteX2" fmla="*/ 319582 w 485030"/>
              <a:gd name="connsiteY2" fmla="*/ 1119610 h 1948070"/>
              <a:gd name="connsiteX3" fmla="*/ 437322 w 485030"/>
              <a:gd name="connsiteY3" fmla="*/ 446312 h 1948070"/>
              <a:gd name="connsiteX4" fmla="*/ 485030 w 485030"/>
              <a:gd name="connsiteY4" fmla="*/ 0 h 1948070"/>
              <a:gd name="connsiteX0" fmla="*/ 0 w 517165"/>
              <a:gd name="connsiteY0" fmla="*/ 1988086 h 1988086"/>
              <a:gd name="connsiteX1" fmla="*/ 207064 w 517165"/>
              <a:gd name="connsiteY1" fmla="*/ 1551025 h 1988086"/>
              <a:gd name="connsiteX2" fmla="*/ 351717 w 517165"/>
              <a:gd name="connsiteY2" fmla="*/ 1119610 h 1988086"/>
              <a:gd name="connsiteX3" fmla="*/ 469457 w 517165"/>
              <a:gd name="connsiteY3" fmla="*/ 446312 h 1988086"/>
              <a:gd name="connsiteX4" fmla="*/ 517165 w 517165"/>
              <a:gd name="connsiteY4" fmla="*/ 0 h 1988086"/>
              <a:gd name="connsiteX0" fmla="*/ 0 w 517165"/>
              <a:gd name="connsiteY0" fmla="*/ 1988086 h 1988086"/>
              <a:gd name="connsiteX1" fmla="*/ 207064 w 517165"/>
              <a:gd name="connsiteY1" fmla="*/ 1551025 h 1988086"/>
              <a:gd name="connsiteX2" fmla="*/ 351717 w 517165"/>
              <a:gd name="connsiteY2" fmla="*/ 1119610 h 1988086"/>
              <a:gd name="connsiteX3" fmla="*/ 469457 w 517165"/>
              <a:gd name="connsiteY3" fmla="*/ 446312 h 1988086"/>
              <a:gd name="connsiteX4" fmla="*/ 517165 w 517165"/>
              <a:gd name="connsiteY4" fmla="*/ 0 h 1988086"/>
              <a:gd name="connsiteX0" fmla="*/ 0 w 518695"/>
              <a:gd name="connsiteY0" fmla="*/ 1974746 h 1974746"/>
              <a:gd name="connsiteX1" fmla="*/ 208594 w 518695"/>
              <a:gd name="connsiteY1" fmla="*/ 1551025 h 1974746"/>
              <a:gd name="connsiteX2" fmla="*/ 353247 w 518695"/>
              <a:gd name="connsiteY2" fmla="*/ 1119610 h 1974746"/>
              <a:gd name="connsiteX3" fmla="*/ 470987 w 518695"/>
              <a:gd name="connsiteY3" fmla="*/ 446312 h 1974746"/>
              <a:gd name="connsiteX4" fmla="*/ 518695 w 518695"/>
              <a:gd name="connsiteY4" fmla="*/ 0 h 19747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18695" h="1974746">
                <a:moveTo>
                  <a:pt x="0" y="1974746"/>
                </a:moveTo>
                <a:cubicBezTo>
                  <a:pt x="60960" y="1859711"/>
                  <a:pt x="149720" y="1693548"/>
                  <a:pt x="208594" y="1551025"/>
                </a:cubicBezTo>
                <a:cubicBezTo>
                  <a:pt x="267468" y="1408502"/>
                  <a:pt x="309515" y="1303729"/>
                  <a:pt x="353247" y="1119610"/>
                </a:cubicBezTo>
                <a:cubicBezTo>
                  <a:pt x="396979" y="935491"/>
                  <a:pt x="443157" y="710723"/>
                  <a:pt x="470987" y="446312"/>
                </a:cubicBezTo>
                <a:cubicBezTo>
                  <a:pt x="498817" y="288611"/>
                  <a:pt x="508756" y="64273"/>
                  <a:pt x="518695" y="0"/>
                </a:cubicBezTo>
              </a:path>
            </a:pathLst>
          </a:custGeom>
          <a:noFill/>
          <a:ln w="34925"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endCxn id="2" idx="3"/>
          </p:cNvCxnSpPr>
          <p:nvPr/>
        </p:nvCxnSpPr>
        <p:spPr>
          <a:xfrm>
            <a:off x="1817014" y="4568458"/>
            <a:ext cx="2755331" cy="0"/>
          </a:xfrm>
          <a:prstGeom prst="line">
            <a:avLst/>
          </a:prstGeom>
          <a:ln w="28575"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0" name="TextovéPole 29"/>
              <p:cNvSpPr txBox="1"/>
              <p:nvPr/>
            </p:nvSpPr>
            <p:spPr>
              <a:xfrm>
                <a:off x="4863284" y="3949953"/>
                <a:ext cx="3965572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+mj-ea"/>
                          <a:cs typeface="Times New Roman" pitchFamily="18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tx1"/>
                          </a:solidFill>
                          <a:latin typeface="Cambria Math"/>
                          <a:ea typeface="Cambria Math"/>
                          <a:cs typeface="Times New Roman" pitchFamily="18" charset="0"/>
                        </a:rPr>
                        <m:t>∈</m:t>
                      </m:r>
                      <m:d>
                        <m:dPr>
                          <m:ctrlP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</m:ctrlPr>
                        </m:dPr>
                        <m:e>
                          <m:r>
                            <a:rPr lang="cs-CZ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1</m:t>
                          </m:r>
                          <m:r>
                            <a:rPr lang="en-US" sz="2800" b="0" i="1" smtClean="0">
                              <a:solidFill>
                                <a:schemeClr val="tx1"/>
                              </a:solidFill>
                              <a:latin typeface="Cambria Math"/>
                              <a:ea typeface="Cambria Math"/>
                              <a:cs typeface="Times New Roman" pitchFamily="18" charset="0"/>
                            </a:rPr>
                            <m:t>; ∞</m:t>
                          </m:r>
                        </m:e>
                      </m:d>
                    </m:oMath>
                  </m:oMathPara>
                </a14:m>
                <a:endParaRPr lang="cs-CZ" sz="2800" dirty="0">
                  <a:solidFill>
                    <a:schemeClr val="tx1"/>
                  </a:solidFill>
                  <a:latin typeface="Times New Roman" pitchFamily="18" charset="0"/>
                  <a:ea typeface="+mj-ea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0" name="TextovéPole 2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3284" y="3949953"/>
                <a:ext cx="3965572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0" name="Skupina 39"/>
          <p:cNvGrpSpPr/>
          <p:nvPr/>
        </p:nvGrpSpPr>
        <p:grpSpPr>
          <a:xfrm>
            <a:off x="1979712" y="4572000"/>
            <a:ext cx="2088232" cy="1089248"/>
            <a:chOff x="1979712" y="4572000"/>
            <a:chExt cx="2088232" cy="1089248"/>
          </a:xfrm>
        </p:grpSpPr>
        <p:cxnSp>
          <p:nvCxnSpPr>
            <p:cNvPr id="17" name="Přímá spojnice 16"/>
            <p:cNvCxnSpPr/>
            <p:nvPr/>
          </p:nvCxnSpPr>
          <p:spPr>
            <a:xfrm flipV="1">
              <a:off x="1979712" y="4572000"/>
              <a:ext cx="0" cy="153144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Přímá spojnice 17"/>
            <p:cNvCxnSpPr/>
            <p:nvPr/>
          </p:nvCxnSpPr>
          <p:spPr>
            <a:xfrm flipV="1">
              <a:off x="2267744" y="4576564"/>
              <a:ext cx="0" cy="432048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/>
            <p:nvPr/>
          </p:nvCxnSpPr>
          <p:spPr>
            <a:xfrm flipV="1">
              <a:off x="3563888" y="4572000"/>
              <a:ext cx="0" cy="945232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/>
            <p:nvPr/>
          </p:nvCxnSpPr>
          <p:spPr>
            <a:xfrm flipV="1">
              <a:off x="3851920" y="4600865"/>
              <a:ext cx="0" cy="988375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 flipV="1">
              <a:off x="4067944" y="4600866"/>
              <a:ext cx="0" cy="1060382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/>
            <p:nvPr/>
          </p:nvCxnSpPr>
          <p:spPr>
            <a:xfrm flipV="1">
              <a:off x="3253689" y="4584698"/>
              <a:ext cx="3029" cy="873224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 flipV="1">
              <a:off x="2987824" y="4572000"/>
              <a:ext cx="3029" cy="801216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Přímá spojnice 30"/>
            <p:cNvCxnSpPr/>
            <p:nvPr/>
          </p:nvCxnSpPr>
          <p:spPr>
            <a:xfrm flipV="1">
              <a:off x="2740709" y="4572000"/>
              <a:ext cx="0" cy="687406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 flipV="1">
              <a:off x="2483768" y="4591180"/>
              <a:ext cx="3029" cy="539877"/>
            </a:xfrm>
            <a:prstGeom prst="line">
              <a:avLst/>
            </a:prstGeom>
            <a:ln w="15875">
              <a:solidFill>
                <a:schemeClr val="tx1"/>
              </a:solidFill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9476469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5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2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7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500"/>
                            </p:stCondLst>
                            <p:childTnLst>
                              <p:par>
                                <p:cTn id="28" presetID="22" presetClass="entr" presetSubtype="8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1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125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175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2" grpId="0"/>
      <p:bldP spid="13" grpId="0"/>
      <p:bldP spid="7" grpId="0" animBg="1"/>
      <p:bldP spid="3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15586" y="263719"/>
            <a:ext cx="8136904" cy="648072"/>
          </a:xfrm>
          <a:prstGeom prst="rect">
            <a:avLst/>
          </a:prstGeom>
        </p:spPr>
        <p:txBody>
          <a:bodyPr/>
          <a:lstStyle/>
          <a:p>
            <a:pPr marL="0" marR="0" lvl="0" indent="0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3600" dirty="0" smtClean="0">
                <a:latin typeface="Cambria Math"/>
                <a:ea typeface="Cambria Math"/>
                <a:cs typeface="Times New Roman" pitchFamily="18" charset="0"/>
              </a:rPr>
              <a:t>Použité zdroje: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622326" y="1064191"/>
            <a:ext cx="8136904" cy="648072"/>
          </a:xfrm>
          <a:prstGeom prst="rect">
            <a:avLst/>
          </a:prstGeom>
        </p:spPr>
        <p:txBody>
          <a:bodyPr/>
          <a:lstStyle/>
          <a:p>
            <a:pPr lvl="0">
              <a:spcBef>
                <a:spcPct val="0"/>
              </a:spcBef>
              <a:defRPr/>
            </a:pPr>
            <a:r>
              <a:rPr lang="cs-CZ" sz="3600" dirty="0"/>
              <a:t>Veškerý text je dílem autora </a:t>
            </a:r>
            <a:r>
              <a:rPr lang="cs-CZ" sz="3600" dirty="0" smtClean="0"/>
              <a:t>materiálu.</a:t>
            </a:r>
            <a:endParaRPr kumimoji="0" lang="cs-CZ" sz="3600" b="1" i="0" u="dbl" strike="noStrike" kern="1200" cap="none" spc="0" normalizeH="0" noProof="0" dirty="0">
              <a:ln>
                <a:noFill/>
              </a:ln>
              <a:effectLst/>
              <a:uLnTx/>
              <a:uFillTx/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2707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3464</TotalTime>
  <Words>486</Words>
  <Application>Microsoft Office PowerPoint</Application>
  <PresentationFormat>Předvádění na obrazovce (4:3)</PresentationFormat>
  <Paragraphs>58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SOU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BANKOVNÍ PRODUKTY</dc:title>
  <dc:creator>dostalkovaveronika</dc:creator>
  <cp:lastModifiedBy>Tomas</cp:lastModifiedBy>
  <cp:revision>293</cp:revision>
  <dcterms:created xsi:type="dcterms:W3CDTF">2012-06-26T05:52:08Z</dcterms:created>
  <dcterms:modified xsi:type="dcterms:W3CDTF">2013-02-26T16:39:01Z</dcterms:modified>
</cp:coreProperties>
</file>