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6"/>
  </p:notesMasterIdLst>
  <p:sldIdLst>
    <p:sldId id="278" r:id="rId2"/>
    <p:sldId id="277" r:id="rId3"/>
    <p:sldId id="279" r:id="rId4"/>
    <p:sldId id="280" r:id="rId5"/>
    <p:sldId id="296" r:id="rId6"/>
    <p:sldId id="295" r:id="rId7"/>
    <p:sldId id="297" r:id="rId8"/>
    <p:sldId id="298" r:id="rId9"/>
    <p:sldId id="294" r:id="rId10"/>
    <p:sldId id="301" r:id="rId11"/>
    <p:sldId id="299" r:id="rId12"/>
    <p:sldId id="300" r:id="rId13"/>
    <p:sldId id="302" r:id="rId14"/>
    <p:sldId id="29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r>
              <a:rPr lang="cs-CZ" baseline="0" dirty="0" smtClean="0"/>
              <a:t> Nakreslete síť krychle a kvádru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19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r>
              <a:rPr lang="cs-CZ" baseline="0" dirty="0" smtClean="0"/>
              <a:t> Nakreslete síť krychle a kvádru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19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r>
              <a:rPr lang="cs-CZ" baseline="0" dirty="0" smtClean="0"/>
              <a:t> Nakreslete síť krychle a kvádru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35FEC4-51BA-475F-BC0A-98088F5B3A5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19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xmlns="" val="2563841686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Tělesa – mnohostěn, hranol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xmlns="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seznámení se se základními tělesy (mnohostěn, hranol) a jejich vlastnostmi.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060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Tělesa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Mnohostěn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trojrozměrné geometrické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těleso, jehož povrch se skládá z mnohoúhelníků.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495552" y="2943516"/>
            <a:ext cx="4559374" cy="3040036"/>
            <a:chOff x="1495552" y="2943516"/>
            <a:chExt cx="4559374" cy="3040036"/>
          </a:xfrm>
        </p:grpSpPr>
        <p:cxnSp>
          <p:nvCxnSpPr>
            <p:cNvPr id="39" name="Přímá spojnice 38"/>
            <p:cNvCxnSpPr/>
            <p:nvPr/>
          </p:nvCxnSpPr>
          <p:spPr>
            <a:xfrm flipH="1">
              <a:off x="3291358" y="3733273"/>
              <a:ext cx="324086" cy="991871"/>
            </a:xfrm>
            <a:prstGeom prst="line">
              <a:avLst/>
            </a:prstGeom>
            <a:ln w="2222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7" name="Skupina 46"/>
            <p:cNvGrpSpPr/>
            <p:nvPr/>
          </p:nvGrpSpPr>
          <p:grpSpPr>
            <a:xfrm>
              <a:off x="1495552" y="2943516"/>
              <a:ext cx="4559374" cy="3040036"/>
              <a:chOff x="1013570" y="2981251"/>
              <a:chExt cx="4559374" cy="3040036"/>
            </a:xfrm>
          </p:grpSpPr>
          <p:cxnSp>
            <p:nvCxnSpPr>
              <p:cNvPr id="9" name="Přímá spojnice se šipkou 8"/>
              <p:cNvCxnSpPr/>
              <p:nvPr/>
            </p:nvCxnSpPr>
            <p:spPr>
              <a:xfrm flipH="1">
                <a:off x="3158701" y="3324451"/>
                <a:ext cx="557564" cy="360040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TextovéPole 10"/>
              <p:cNvSpPr txBox="1"/>
              <p:nvPr/>
            </p:nvSpPr>
            <p:spPr>
              <a:xfrm>
                <a:off x="3903440" y="2981251"/>
                <a:ext cx="12137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Vrchol</a:t>
                </a:r>
                <a:endParaRPr lang="cs-CZ" sz="2800" dirty="0"/>
              </a:p>
            </p:txBody>
          </p:sp>
          <p:cxnSp>
            <p:nvCxnSpPr>
              <p:cNvPr id="12" name="Přímá spojnice se šipkou 11"/>
              <p:cNvCxnSpPr/>
              <p:nvPr/>
            </p:nvCxnSpPr>
            <p:spPr>
              <a:xfrm flipH="1">
                <a:off x="3502852" y="3898296"/>
                <a:ext cx="557564" cy="360040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ovéPole 12"/>
              <p:cNvSpPr txBox="1"/>
              <p:nvPr/>
            </p:nvSpPr>
            <p:spPr>
              <a:xfrm>
                <a:off x="4200780" y="3636686"/>
                <a:ext cx="12137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Hrana</a:t>
                </a:r>
                <a:endParaRPr lang="cs-CZ" sz="2800" dirty="0"/>
              </a:p>
            </p:txBody>
          </p:sp>
          <p:cxnSp>
            <p:nvCxnSpPr>
              <p:cNvPr id="14" name="Přímá spojnice se šipkou 13"/>
              <p:cNvCxnSpPr/>
              <p:nvPr/>
            </p:nvCxnSpPr>
            <p:spPr>
              <a:xfrm flipH="1">
                <a:off x="3349699" y="4719666"/>
                <a:ext cx="851081" cy="0"/>
              </a:xfrm>
              <a:prstGeom prst="straightConnector1">
                <a:avLst/>
              </a:prstGeom>
              <a:ln w="254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TextovéPole 16"/>
              <p:cNvSpPr txBox="1"/>
              <p:nvPr/>
            </p:nvSpPr>
            <p:spPr>
              <a:xfrm>
                <a:off x="4359152" y="4463534"/>
                <a:ext cx="12137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Stěna</a:t>
                </a:r>
                <a:endParaRPr lang="cs-CZ" sz="2800" dirty="0"/>
              </a:p>
            </p:txBody>
          </p:sp>
          <p:cxnSp>
            <p:nvCxnSpPr>
              <p:cNvPr id="21" name="Přímá spojnice 20"/>
              <p:cNvCxnSpPr/>
              <p:nvPr/>
            </p:nvCxnSpPr>
            <p:spPr>
              <a:xfrm>
                <a:off x="2114907" y="6021287"/>
                <a:ext cx="2314899" cy="0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H="1" flipV="1">
                <a:off x="1013570" y="5106081"/>
                <a:ext cx="1101337" cy="915206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1013570" y="4725144"/>
                <a:ext cx="1795807" cy="380939"/>
              </a:xfrm>
              <a:prstGeom prst="line">
                <a:avLst/>
              </a:prstGeom>
              <a:ln w="222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se šipkou 26"/>
              <p:cNvCxnSpPr/>
              <p:nvPr/>
            </p:nvCxnSpPr>
            <p:spPr>
              <a:xfrm>
                <a:off x="2809377" y="4725144"/>
                <a:ext cx="1620428" cy="1278619"/>
              </a:xfrm>
              <a:prstGeom prst="straightConnector1">
                <a:avLst/>
              </a:prstGeom>
              <a:ln w="22225">
                <a:solidFill>
                  <a:schemeClr val="tx1"/>
                </a:solidFill>
                <a:prstDash val="dash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1013570" y="3275670"/>
                <a:ext cx="823549" cy="1830411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se šipkou 30"/>
              <p:cNvCxnSpPr/>
              <p:nvPr/>
            </p:nvCxnSpPr>
            <p:spPr>
              <a:xfrm>
                <a:off x="1837119" y="3275670"/>
                <a:ext cx="648172" cy="915206"/>
              </a:xfrm>
              <a:prstGeom prst="straightConnector1">
                <a:avLst/>
              </a:prstGeom>
              <a:ln w="22225">
                <a:solidFill>
                  <a:schemeClr val="tx1"/>
                </a:solidFill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 flipH="1">
                <a:off x="2114907" y="4190876"/>
                <a:ext cx="370384" cy="1830411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 flipV="1">
                <a:off x="2485291" y="3733273"/>
                <a:ext cx="648172" cy="457603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>
                <a:off x="1837119" y="3275670"/>
                <a:ext cx="1296343" cy="457603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3133463" y="3733273"/>
                <a:ext cx="1296343" cy="2288014"/>
              </a:xfrm>
              <a:prstGeom prst="line">
                <a:avLst/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Pravidelný mnohostěn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Mnohostěn, jehož stěny jsou shodné pravidelné mnohoúhelníky.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536" y="2468825"/>
            <a:ext cx="3078368" cy="3169131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29536" y="5445224"/>
            <a:ext cx="3639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Pravidelný dvanáctistěn </a:t>
            </a:r>
            <a:endParaRPr lang="cs-CZ" sz="28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004046" y="2195736"/>
            <a:ext cx="2698453" cy="3096344"/>
            <a:chOff x="944072" y="2397002"/>
            <a:chExt cx="3339897" cy="3912318"/>
          </a:xfrm>
        </p:grpSpPr>
        <p:cxnSp>
          <p:nvCxnSpPr>
            <p:cNvPr id="16" name="Přímá spojnice 15"/>
            <p:cNvCxnSpPr/>
            <p:nvPr/>
          </p:nvCxnSpPr>
          <p:spPr>
            <a:xfrm flipH="1">
              <a:off x="944072" y="2397002"/>
              <a:ext cx="1711639" cy="2904206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2655711" y="2397002"/>
              <a:ext cx="1628258" cy="2904206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1799892" y="2397002"/>
              <a:ext cx="855819" cy="391231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1809168" y="5301208"/>
              <a:ext cx="2474801" cy="1003064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H="1" flipV="1">
              <a:off x="944072" y="5301208"/>
              <a:ext cx="865096" cy="1003064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944072" y="5301208"/>
              <a:ext cx="3339897" cy="0"/>
            </a:xfrm>
            <a:prstGeom prst="line">
              <a:avLst/>
            </a:prstGeom>
            <a:ln w="2540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4834798" y="5597624"/>
            <a:ext cx="3639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Pravidelný čtyřstěn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94895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Síť mnohostěnu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Rozprostřeme-li povrch mnohostěnu do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roviny, tak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aby tvořil souvislý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celek,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tím,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že uvolníme jenom nezbytně nutný počet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hran,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obdržíme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síť mnohostěnu.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545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Síť krychle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196752"/>
            <a:ext cx="2376264" cy="2376264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403648" y="1196752"/>
            <a:ext cx="0" cy="1800200"/>
          </a:xfrm>
          <a:prstGeom prst="line">
            <a:avLst/>
          </a:prstGeom>
          <a:ln w="15875" cmpd="sng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03648" y="2996952"/>
            <a:ext cx="1800200" cy="0"/>
          </a:xfrm>
          <a:prstGeom prst="line">
            <a:avLst/>
          </a:prstGeom>
          <a:ln w="15875" cmpd="sng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827584" y="2996952"/>
            <a:ext cx="576064" cy="576064"/>
          </a:xfrm>
          <a:prstGeom prst="line">
            <a:avLst/>
          </a:prstGeom>
          <a:ln w="15875" cmpd="sng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3995936" y="1196752"/>
            <a:ext cx="3600400" cy="2717675"/>
            <a:chOff x="3995936" y="1196752"/>
            <a:chExt cx="3600400" cy="2717675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995936" y="2096852"/>
              <a:ext cx="36004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995936" y="2996952"/>
              <a:ext cx="36004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3995936" y="2096852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5796136" y="2114227"/>
              <a:ext cx="1" cy="88272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4899720" y="2104002"/>
              <a:ext cx="10616" cy="91032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7596336" y="2104002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792641" y="2996952"/>
              <a:ext cx="3496" cy="9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899719" y="3014327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792640" y="1196752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4910336" y="1196752"/>
              <a:ext cx="0" cy="9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4910336" y="1196752"/>
              <a:ext cx="88405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4905028" y="3914427"/>
              <a:ext cx="891109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6660232" y="2114227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539552" y="3882509"/>
            <a:ext cx="3600400" cy="2726363"/>
            <a:chOff x="547936" y="3846259"/>
            <a:chExt cx="3600400" cy="2726363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547936" y="4755047"/>
              <a:ext cx="36004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47936" y="5655147"/>
              <a:ext cx="36004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47936" y="4755047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348136" y="4772422"/>
              <a:ext cx="1" cy="88272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H="1">
              <a:off x="1451720" y="4762197"/>
              <a:ext cx="10616" cy="91032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4148336" y="4762197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2344641" y="5655147"/>
              <a:ext cx="3496" cy="9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1451719" y="5672522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2344640" y="3854947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3212232" y="3846259"/>
              <a:ext cx="0" cy="9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 flipH="1">
              <a:off x="2348137" y="3864287"/>
              <a:ext cx="88405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1457028" y="6572622"/>
              <a:ext cx="891109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3212232" y="4772422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" name="Skupina 68"/>
          <p:cNvGrpSpPr/>
          <p:nvPr/>
        </p:nvGrpSpPr>
        <p:grpSpPr>
          <a:xfrm>
            <a:off x="5052119" y="3828883"/>
            <a:ext cx="3600400" cy="2752426"/>
            <a:chOff x="5052119" y="3828883"/>
            <a:chExt cx="3600400" cy="2752426"/>
          </a:xfrm>
        </p:grpSpPr>
        <p:cxnSp>
          <p:nvCxnSpPr>
            <p:cNvPr id="54" name="Přímá spojnice 53"/>
            <p:cNvCxnSpPr/>
            <p:nvPr/>
          </p:nvCxnSpPr>
          <p:spPr>
            <a:xfrm>
              <a:off x="5052119" y="4746359"/>
              <a:ext cx="36004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5052119" y="5646459"/>
              <a:ext cx="36004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5052119" y="4746359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H="1">
              <a:off x="6852319" y="4763734"/>
              <a:ext cx="1" cy="88272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flipH="1">
              <a:off x="5955903" y="4753509"/>
              <a:ext cx="10616" cy="91032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8652519" y="4753509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5966519" y="5663834"/>
              <a:ext cx="3496" cy="9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052119" y="5646459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7716415" y="3854946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8652519" y="3828883"/>
              <a:ext cx="0" cy="9174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7716415" y="3854946"/>
              <a:ext cx="93610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5052119" y="6556294"/>
              <a:ext cx="891109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7716415" y="4763734"/>
              <a:ext cx="0" cy="90010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100245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Síť kvádru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484783"/>
            <a:ext cx="3562503" cy="23042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992148"/>
            <a:ext cx="4887007" cy="4848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537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Hranol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to mnohostěn, která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má dvě rovnoběžné podstavy a  určitý počet bočních stěn.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015" y="2195736"/>
            <a:ext cx="3596856" cy="422101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474599" y="2282291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u="sng" dirty="0">
                <a:latin typeface="Times New Roman" pitchFamily="18" charset="0"/>
                <a:ea typeface="+mj-ea"/>
                <a:cs typeface="Times New Roman" pitchFamily="18" charset="0"/>
              </a:rPr>
              <a:t>Kolmý hranol </a:t>
            </a: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– boční hrany jsou kolmé k 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podstavám.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5975" y="4331021"/>
            <a:ext cx="469062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u="sng" dirty="0" smtClean="0">
                <a:latin typeface="Times New Roman" pitchFamily="18" charset="0"/>
                <a:ea typeface="+mj-ea"/>
                <a:cs typeface="Times New Roman" pitchFamily="18" charset="0"/>
              </a:rPr>
              <a:t>Pravidelný </a:t>
            </a:r>
            <a:r>
              <a:rPr lang="cs-CZ" sz="3200" u="sng" dirty="0">
                <a:latin typeface="Times New Roman" pitchFamily="18" charset="0"/>
                <a:ea typeface="+mj-ea"/>
                <a:cs typeface="Times New Roman" pitchFamily="18" charset="0"/>
              </a:rPr>
              <a:t>n-</a:t>
            </a:r>
            <a:r>
              <a:rPr lang="cs-CZ" sz="3200" u="sng" dirty="0" err="1">
                <a:latin typeface="Times New Roman" pitchFamily="18" charset="0"/>
                <a:ea typeface="+mj-ea"/>
                <a:cs typeface="Times New Roman" pitchFamily="18" charset="0"/>
              </a:rPr>
              <a:t>boký</a:t>
            </a:r>
            <a:r>
              <a:rPr lang="cs-CZ" sz="3200" u="sng" dirty="0">
                <a:latin typeface="Times New Roman" pitchFamily="18" charset="0"/>
                <a:ea typeface="+mj-ea"/>
                <a:cs typeface="Times New Roman" pitchFamily="18" charset="0"/>
              </a:rPr>
              <a:t> hranol </a:t>
            </a: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– podstava je pravidelný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mnohoúhelník.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Hranol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 to mnohostěn, která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má dvě rovnoběžné podstavy a  určitý počet bočních stěn.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564904"/>
            <a:ext cx="3793946" cy="3638739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283968" y="2564904"/>
            <a:ext cx="4608512" cy="129614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Kosý hranol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– hranol, který není kolmý.  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566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Hranol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395536" y="1052736"/>
                <a:ext cx="8229600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Povrch: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𝑆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=2∙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𝑝𝑙</m:t>
                        </m:r>
                      </m:sub>
                    </m:sSub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052736"/>
                <a:ext cx="8229600" cy="72008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926"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1936174"/>
                <a:ext cx="8229600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Objem: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V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</m:t>
                        </m:r>
                      </m:sub>
                    </m:sSub>
                    <m:r>
                      <a:rPr lang="cs-CZ" sz="320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936174"/>
                <a:ext cx="8229600" cy="72008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926"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95536" y="3356992"/>
                <a:ext cx="8229600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...  Obsah podstavy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356992"/>
                <a:ext cx="8229600" cy="72008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82232" y="4077072"/>
                <a:ext cx="8229600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𝑝𝑙</m:t>
                        </m:r>
                      </m:sub>
                    </m:sSub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... Obsah pláště (</a:t>
                </a:r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bočních stěn, bez podstav)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232" y="4077072"/>
                <a:ext cx="8229600" cy="72008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382232" y="4949552"/>
                <a:ext cx="8229600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𝑣</m:t>
                    </m:r>
                  </m:oMath>
                </a14:m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... Výška</a:t>
                </a:r>
                <a:r>
                  <a:rPr kumimoji="0" lang="cs-CZ" sz="320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hranolu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232" y="4949552"/>
                <a:ext cx="8229600" cy="72008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5547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Speciální typy hranolů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43608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Krychle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844824"/>
            <a:ext cx="3810000" cy="3895725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131495" y="1844824"/>
                <a:ext cx="3534816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Povrch: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𝑆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=6∙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1495" y="1844824"/>
                <a:ext cx="3534816" cy="72008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483"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125037" y="2834485"/>
                <a:ext cx="3407403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Objem: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V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5037" y="2834485"/>
                <a:ext cx="3407403" cy="72008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651" t="-11864" b="-7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7830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Speciální typy hranolů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43608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Kvádr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3779912" y="5202298"/>
                <a:ext cx="5148064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Povrch: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𝑆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=2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𝑎𝑏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𝑏𝑐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𝑎𝑐</m:t>
                        </m:r>
                      </m:e>
                    </m:d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5202298"/>
                <a:ext cx="5148064" cy="72008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959" t="-11765" b="-6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289741" y="4221088"/>
                <a:ext cx="3407403" cy="720080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Objem: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V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𝑎𝑏𝑐</m:t>
                    </m:r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9741" y="4221088"/>
                <a:ext cx="3407403" cy="72008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651" t="-11765" b="-6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476672" y="1916832"/>
            <a:ext cx="4558003" cy="3318422"/>
            <a:chOff x="476672" y="1916832"/>
            <a:chExt cx="4558003" cy="3318422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0800000">
              <a:off x="476672" y="1916832"/>
              <a:ext cx="3951311" cy="2838450"/>
            </a:xfrm>
            <a:prstGeom prst="rect">
              <a:avLst/>
            </a:prstGeom>
          </p:spPr>
        </p:pic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1538585" y="4650479"/>
                  <a:ext cx="904663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32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38585" y="4650479"/>
                  <a:ext cx="904663" cy="584775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3923928" y="4176248"/>
                  <a:ext cx="904663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923928" y="4176248"/>
                  <a:ext cx="904663" cy="584775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4130012" y="2564904"/>
                  <a:ext cx="904663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3200" b="0" i="1" smtClean="0">
                            <a:latin typeface="Cambria Math"/>
                          </a:rPr>
                          <m:t>𝑐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30012" y="2564904"/>
                  <a:ext cx="904663" cy="584775"/>
                </a:xfrm>
                <a:prstGeom prst="rect">
                  <a:avLst/>
                </a:prstGeom>
                <a:blipFill rotWithShape="1">
                  <a:blip r:embed="rId7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xmlns="" val="376813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512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1666</TotalTime>
  <Words>241</Words>
  <Application>Microsoft Office PowerPoint</Application>
  <PresentationFormat>Předvádění na obrazovce (4:3)</PresentationFormat>
  <Paragraphs>65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Dum</cp:lastModifiedBy>
  <cp:revision>199</cp:revision>
  <dcterms:created xsi:type="dcterms:W3CDTF">2012-06-26T05:52:08Z</dcterms:created>
  <dcterms:modified xsi:type="dcterms:W3CDTF">2013-08-31T12:43:49Z</dcterms:modified>
</cp:coreProperties>
</file>