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5"/>
  </p:notesMasterIdLst>
  <p:sldIdLst>
    <p:sldId id="278" r:id="rId2"/>
    <p:sldId id="277" r:id="rId3"/>
    <p:sldId id="279" r:id="rId4"/>
    <p:sldId id="303" r:id="rId5"/>
    <p:sldId id="304" r:id="rId6"/>
    <p:sldId id="305" r:id="rId7"/>
    <p:sldId id="306" r:id="rId8"/>
    <p:sldId id="309" r:id="rId9"/>
    <p:sldId id="308" r:id="rId10"/>
    <p:sldId id="310" r:id="rId11"/>
    <p:sldId id="307" r:id="rId12"/>
    <p:sldId id="311" r:id="rId13"/>
    <p:sldId id="29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A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4E371-9844-4D4C-8E4F-09D86A1EE472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5FEC4-51BA-475F-BC0A-98088F5B3A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5273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E23BC-72DA-4AA4-9109-837D17CB503D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tacneplochy.sk/index.php?option=com_content&amp;task=view&amp;id=267&amp;Itemid=93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tacneplochy.sk/index.php?option=com_content&amp;task=view&amp;id=13&amp;Itemid=93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://www.rotacneplochy.sk/index.php?option=com_content&amp;task=view&amp;id=52&amp;Itemid=3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2759985843"/>
              </p:ext>
            </p:extLst>
          </p:nvPr>
        </p:nvGraphicFramePr>
        <p:xfrm>
          <a:off x="928662" y="1214422"/>
          <a:ext cx="7278502" cy="4352926"/>
        </p:xfrm>
        <a:graphic>
          <a:graphicData uri="http://schemas.openxmlformats.org/drawingml/2006/table">
            <a:tbl>
              <a:tblPr/>
              <a:tblGrid>
                <a:gridCol w="2345446"/>
                <a:gridCol w="493305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Tomáš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Rachůnek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Tělesa – jehlan, kužel, válec koule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Povrchy a objemy těles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38154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2800" u="sng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Povrchy a objemy těles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je seznámit žáky se základními geometrickými tělesy a jejich vlastnostmi. Sada j</a:t>
            </a:r>
            <a:r>
              <a:rPr lang="cs-CZ" sz="2800" dirty="0" smtClean="0">
                <a:latin typeface="Arial" charset="0"/>
                <a:cs typeface="Arial" charset="0"/>
              </a:rPr>
              <a:t>e vhodná pro přímou výuku i k samostudiu</a:t>
            </a:r>
            <a:endParaRPr lang="cs-CZ" sz="28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DUMy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jsou určeny pro žáky 1. ročníku nástavbového studia oboru Podnikání. 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Tato prezentace </a:t>
            </a:r>
            <a:r>
              <a:rPr lang="en-US" sz="2800" dirty="0" smtClean="0">
                <a:latin typeface="Arial" charset="0"/>
                <a:cs typeface="Arial" charset="0"/>
              </a:rPr>
              <a:t>je </a:t>
            </a:r>
            <a:r>
              <a:rPr lang="cs-CZ" sz="2800" dirty="0" smtClean="0">
                <a:latin typeface="Arial" charset="0"/>
                <a:cs typeface="Arial" charset="0"/>
              </a:rPr>
              <a:t>zaměřena na seznámení se </a:t>
            </a:r>
            <a:r>
              <a:rPr lang="cs-CZ" sz="2800" dirty="0" smtClean="0">
                <a:latin typeface="Arial" charset="0"/>
                <a:cs typeface="Arial" charset="0"/>
              </a:rPr>
              <a:t>se </a:t>
            </a:r>
            <a:r>
              <a:rPr lang="cs-CZ" sz="2800" dirty="0" smtClean="0">
                <a:latin typeface="Arial" charset="0"/>
                <a:cs typeface="Arial" charset="0"/>
              </a:rPr>
              <a:t>základními tělesy a jejich vlastnostmi. </a:t>
            </a:r>
            <a:endParaRPr lang="cs-CZ" sz="2800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2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7544" y="20608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Tělesa II</a:t>
            </a:r>
            <a:endParaRPr kumimoji="0" lang="cs-CZ" sz="8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Jehlan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539552" y="980728"/>
            <a:ext cx="7992888" cy="1296144"/>
          </a:xfrm>
          <a:prstGeom prst="rect">
            <a:avLst/>
          </a:prstGeom>
        </p:spPr>
        <p:txBody>
          <a:bodyPr/>
          <a:lstStyle/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Podstavu tvoří pravidelný mnohoúhelník.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Boční stěny jsou 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trojúhelníky. </a:t>
            </a:r>
            <a:endParaRPr lang="cs-CZ" sz="32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Podle počtu bočních stěn má jehlan 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název.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1043608" y="3140968"/>
                <a:ext cx="4824536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32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Objem: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3200" b="0" i="0" smtClean="0">
                        <a:latin typeface="Cambria Math"/>
                        <a:ea typeface="+mj-ea"/>
                        <a:cs typeface="Times New Roman" pitchFamily="18" charset="0"/>
                      </a:rPr>
                      <m:t>V</m:t>
                    </m:r>
                    <m:r>
                      <a:rPr lang="cs-CZ" sz="32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32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1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  <a:ea typeface="+mj-ea"/>
                            <a:cs typeface="Times New Roman" pitchFamily="18" charset="0"/>
                          </a:rPr>
                          <m:t>3</m:t>
                        </m:r>
                      </m:den>
                    </m:f>
                    <m:r>
                      <a:rPr lang="cs-CZ" sz="32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sSub>
                      <m:sSubPr>
                        <m:ctrlPr>
                          <a:rPr lang="cs-CZ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𝑝</m:t>
                        </m:r>
                      </m:sub>
                    </m:sSub>
                    <m:r>
                      <a:rPr lang="cs-CZ" sz="32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sz="32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𝑣</m:t>
                    </m:r>
                  </m:oMath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3140968"/>
                <a:ext cx="4824536" cy="720080"/>
              </a:xfrm>
              <a:prstGeom prst="rect">
                <a:avLst/>
              </a:prstGeom>
              <a:blipFill rotWithShape="1">
                <a:blip r:embed="rId2"/>
                <a:stretch>
                  <a:fillRect l="-3157" b="-203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1033800" y="4149080"/>
                <a:ext cx="8229600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32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Povrch: </a:t>
                </a:r>
                <a14:m>
                  <m:oMath xmlns:m="http://schemas.openxmlformats.org/officeDocument/2006/math">
                    <m:r>
                      <a:rPr lang="cs-CZ" sz="32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𝑆</m:t>
                    </m:r>
                    <m:r>
                      <a:rPr lang="cs-CZ" sz="3200" b="0" i="1" smtClean="0">
                        <a:latin typeface="Cambria Math"/>
                        <a:ea typeface="+mj-ea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cs-CZ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𝑝</m:t>
                        </m:r>
                      </m:sub>
                    </m:sSub>
                    <m:r>
                      <a:rPr lang="cs-CZ" sz="32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</m:t>
                    </m:r>
                    <m:sSub>
                      <m:sSubPr>
                        <m:ctrlPr>
                          <a:rPr lang="cs-CZ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𝑝𝑙</m:t>
                        </m:r>
                      </m:sub>
                    </m:sSub>
                  </m:oMath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800" y="4149080"/>
                <a:ext cx="8229600" cy="720080"/>
              </a:xfrm>
              <a:prstGeom prst="rect">
                <a:avLst/>
              </a:prstGeom>
              <a:blipFill rotWithShape="1">
                <a:blip r:embed="rId3"/>
                <a:stretch>
                  <a:fillRect l="-1926" t="-11864" b="-76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22037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Jehlan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31" y="895050"/>
            <a:ext cx="5302119" cy="54625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39552" y="5881627"/>
                <a:ext cx="9046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5881627"/>
                <a:ext cx="904663" cy="58477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267744" y="6021288"/>
                <a:ext cx="9046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6021288"/>
                <a:ext cx="904663" cy="58477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582344" y="5296852"/>
                <a:ext cx="9046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2344" y="5296852"/>
                <a:ext cx="904663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627784" y="3717032"/>
                <a:ext cx="9046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4" y="3717032"/>
                <a:ext cx="904663" cy="58477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923928" y="3424644"/>
                <a:ext cx="9046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sz="32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3424644"/>
                <a:ext cx="904663" cy="58477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843808" y="692695"/>
                <a:ext cx="9046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𝑉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692695"/>
                <a:ext cx="904663" cy="58477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076707" y="6008436"/>
                <a:ext cx="9046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𝐵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707" y="6008436"/>
                <a:ext cx="904663" cy="58477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186318" y="4509120"/>
                <a:ext cx="9046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𝐶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318" y="4509120"/>
                <a:ext cx="904663" cy="58477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1651162" y="4516922"/>
                <a:ext cx="9046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𝐷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1162" y="4516922"/>
                <a:ext cx="904663" cy="58477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Nadpis 1"/>
          <p:cNvSpPr txBox="1">
            <a:spLocks/>
          </p:cNvSpPr>
          <p:nvPr/>
        </p:nvSpPr>
        <p:spPr>
          <a:xfrm>
            <a:off x="4272460" y="740800"/>
            <a:ext cx="4860032" cy="648072"/>
          </a:xfrm>
          <a:prstGeom prst="rect">
            <a:avLst/>
          </a:prstGeom>
        </p:spPr>
        <p:txBody>
          <a:bodyPr/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Pravidelný čtyřboký jehlan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Nadpis 1"/>
              <p:cNvSpPr txBox="1">
                <a:spLocks/>
              </p:cNvSpPr>
              <p:nvPr/>
            </p:nvSpPr>
            <p:spPr>
              <a:xfrm>
                <a:off x="5186318" y="1649972"/>
                <a:ext cx="3490138" cy="648072"/>
              </a:xfrm>
              <a:prstGeom prst="rect">
                <a:avLst/>
              </a:prstGeom>
            </p:spPr>
            <p:txBody>
              <a:bodyPr/>
              <a:lstStyle/>
              <a:p>
                <a:pPr marR="0" lvl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𝑣</m:t>
                    </m:r>
                  </m:oMath>
                </a14:m>
                <a:r>
                  <a:rPr kumimoji="0" lang="cs-CZ" sz="32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… výška jehlanu</a:t>
                </a: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318" y="1649972"/>
                <a:ext cx="3490138" cy="648072"/>
              </a:xfrm>
              <a:prstGeom prst="rect">
                <a:avLst/>
              </a:prstGeom>
              <a:blipFill rotWithShape="1">
                <a:blip r:embed="rId12"/>
                <a:stretch>
                  <a:fillRect t="-13208" b="-198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Nadpis 1"/>
              <p:cNvSpPr txBox="1">
                <a:spLocks/>
              </p:cNvSpPr>
              <p:nvPr/>
            </p:nvSpPr>
            <p:spPr>
              <a:xfrm>
                <a:off x="5279014" y="2450444"/>
                <a:ext cx="3490138" cy="648072"/>
              </a:xfrm>
              <a:prstGeom prst="rect">
                <a:avLst/>
              </a:prstGeom>
            </p:spPr>
            <p:txBody>
              <a:bodyPr/>
              <a:lstStyle/>
              <a:p>
                <a:pPr marR="0" lvl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𝑠</m:t>
                    </m:r>
                  </m:oMath>
                </a14:m>
                <a:r>
                  <a:rPr kumimoji="0" lang="cs-CZ" sz="32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… stěnová výška</a:t>
                </a:r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9014" y="2450444"/>
                <a:ext cx="3490138" cy="648072"/>
              </a:xfrm>
              <a:prstGeom prst="rect">
                <a:avLst/>
              </a:prstGeom>
              <a:blipFill rotWithShape="1">
                <a:blip r:embed="rId13"/>
                <a:stretch>
                  <a:fillRect t="-13208" b="-198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092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Rotační kužel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467544" y="1039826"/>
            <a:ext cx="8208912" cy="166909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3200" dirty="0"/>
              <a:t>Vznikne rotací pravoúhlého trojúhelníku kolem přímky, která obsahuje jeho jednu odvěsnu. Podstavná hrana je kružnice, podstavou je kruh.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724215"/>
            <a:ext cx="3466703" cy="3680697"/>
          </a:xfrm>
          <a:prstGeom prst="rect">
            <a:avLst/>
          </a:prstGeom>
        </p:spPr>
      </p:pic>
      <p:sp>
        <p:nvSpPr>
          <p:cNvPr id="5" name="Oblouk 18"/>
          <p:cNvSpPr/>
          <p:nvPr/>
        </p:nvSpPr>
        <p:spPr>
          <a:xfrm>
            <a:off x="1972468" y="2708920"/>
            <a:ext cx="888901" cy="360040"/>
          </a:xfrm>
          <a:custGeom>
            <a:avLst/>
            <a:gdLst>
              <a:gd name="connsiteX0" fmla="*/ 444397 w 888794"/>
              <a:gd name="connsiteY0" fmla="*/ 0 h 660924"/>
              <a:gd name="connsiteX1" fmla="*/ 872775 w 888794"/>
              <a:gd name="connsiteY1" fmla="*/ 242536 h 660924"/>
              <a:gd name="connsiteX2" fmla="*/ 579334 w 888794"/>
              <a:gd name="connsiteY2" fmla="*/ 645322 h 660924"/>
              <a:gd name="connsiteX3" fmla="*/ 119715 w 888794"/>
              <a:gd name="connsiteY3" fmla="*/ 556099 h 660924"/>
              <a:gd name="connsiteX4" fmla="*/ 170910 w 888794"/>
              <a:gd name="connsiteY4" fmla="*/ 69990 h 660924"/>
              <a:gd name="connsiteX5" fmla="*/ 444397 w 888794"/>
              <a:gd name="connsiteY5" fmla="*/ 330462 h 660924"/>
              <a:gd name="connsiteX6" fmla="*/ 444397 w 888794"/>
              <a:gd name="connsiteY6" fmla="*/ 0 h 660924"/>
              <a:gd name="connsiteX0" fmla="*/ 444397 w 888794"/>
              <a:gd name="connsiteY0" fmla="*/ 0 h 660924"/>
              <a:gd name="connsiteX1" fmla="*/ 872775 w 888794"/>
              <a:gd name="connsiteY1" fmla="*/ 242536 h 660924"/>
              <a:gd name="connsiteX2" fmla="*/ 579334 w 888794"/>
              <a:gd name="connsiteY2" fmla="*/ 645322 h 660924"/>
              <a:gd name="connsiteX3" fmla="*/ 119715 w 888794"/>
              <a:gd name="connsiteY3" fmla="*/ 556099 h 660924"/>
              <a:gd name="connsiteX4" fmla="*/ 170910 w 888794"/>
              <a:gd name="connsiteY4" fmla="*/ 69990 h 660924"/>
              <a:gd name="connsiteX0" fmla="*/ 444407 w 888901"/>
              <a:gd name="connsiteY0" fmla="*/ 0 h 660935"/>
              <a:gd name="connsiteX1" fmla="*/ 872785 w 888901"/>
              <a:gd name="connsiteY1" fmla="*/ 242536 h 660935"/>
              <a:gd name="connsiteX2" fmla="*/ 579344 w 888901"/>
              <a:gd name="connsiteY2" fmla="*/ 645322 h 660935"/>
              <a:gd name="connsiteX3" fmla="*/ 119725 w 888901"/>
              <a:gd name="connsiteY3" fmla="*/ 556099 h 660935"/>
              <a:gd name="connsiteX4" fmla="*/ 170920 w 888901"/>
              <a:gd name="connsiteY4" fmla="*/ 69990 h 660935"/>
              <a:gd name="connsiteX5" fmla="*/ 444407 w 888901"/>
              <a:gd name="connsiteY5" fmla="*/ 330462 h 660935"/>
              <a:gd name="connsiteX6" fmla="*/ 444407 w 888901"/>
              <a:gd name="connsiteY6" fmla="*/ 0 h 660935"/>
              <a:gd name="connsiteX0" fmla="*/ 444407 w 888901"/>
              <a:gd name="connsiteY0" fmla="*/ 0 h 660935"/>
              <a:gd name="connsiteX1" fmla="*/ 872785 w 888901"/>
              <a:gd name="connsiteY1" fmla="*/ 242536 h 660935"/>
              <a:gd name="connsiteX2" fmla="*/ 579344 w 888901"/>
              <a:gd name="connsiteY2" fmla="*/ 645322 h 660935"/>
              <a:gd name="connsiteX3" fmla="*/ 119725 w 888901"/>
              <a:gd name="connsiteY3" fmla="*/ 556099 h 660935"/>
              <a:gd name="connsiteX4" fmla="*/ 179465 w 888901"/>
              <a:gd name="connsiteY4" fmla="*/ 52899 h 660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8901" h="660935" stroke="0" extrusionOk="0">
                <a:moveTo>
                  <a:pt x="444407" y="0"/>
                </a:moveTo>
                <a:cubicBezTo>
                  <a:pt x="644303" y="0"/>
                  <a:pt x="819599" y="99248"/>
                  <a:pt x="872785" y="242536"/>
                </a:cubicBezTo>
                <a:cubicBezTo>
                  <a:pt x="936285" y="413610"/>
                  <a:pt x="806735" y="591435"/>
                  <a:pt x="579344" y="645322"/>
                </a:cubicBezTo>
                <a:cubicBezTo>
                  <a:pt x="415822" y="684074"/>
                  <a:pt x="236909" y="649343"/>
                  <a:pt x="119725" y="556099"/>
                </a:cubicBezTo>
                <a:cubicBezTo>
                  <a:pt x="-58461" y="414316"/>
                  <a:pt x="-34776" y="189417"/>
                  <a:pt x="170920" y="69990"/>
                </a:cubicBezTo>
                <a:lnTo>
                  <a:pt x="444407" y="330462"/>
                </a:lnTo>
                <a:lnTo>
                  <a:pt x="444407" y="0"/>
                </a:lnTo>
                <a:close/>
              </a:path>
              <a:path w="888901" h="660935" fill="none">
                <a:moveTo>
                  <a:pt x="444407" y="0"/>
                </a:moveTo>
                <a:cubicBezTo>
                  <a:pt x="644303" y="0"/>
                  <a:pt x="819599" y="99248"/>
                  <a:pt x="872785" y="242536"/>
                </a:cubicBezTo>
                <a:cubicBezTo>
                  <a:pt x="936285" y="413610"/>
                  <a:pt x="806735" y="591435"/>
                  <a:pt x="579344" y="645322"/>
                </a:cubicBezTo>
                <a:cubicBezTo>
                  <a:pt x="415822" y="684074"/>
                  <a:pt x="236909" y="649343"/>
                  <a:pt x="119725" y="556099"/>
                </a:cubicBezTo>
                <a:cubicBezTo>
                  <a:pt x="-58461" y="414316"/>
                  <a:pt x="-26231" y="172326"/>
                  <a:pt x="179465" y="52899"/>
                </a:cubicBezTo>
              </a:path>
            </a:pathLst>
          </a:custGeom>
          <a:noFill/>
          <a:ln cap="flat"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355976" y="5013176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hlinkClick r:id="rId3"/>
              </a:rPr>
              <a:t>http://www.rotacneplochy.sk/index.php?option=com_content&amp;task=view&amp;id=267&amp;Itemid=93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5013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Rotační kužel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78" y="1423601"/>
            <a:ext cx="4000907" cy="43880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4211960" y="1039826"/>
                <a:ext cx="4464496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:r>
                  <a:rPr lang="cs-CZ" sz="3200" dirty="0" smtClean="0"/>
                  <a:t>Povrch: </a:t>
                </a:r>
                <a14:m>
                  <m:oMath xmlns:m="http://schemas.openxmlformats.org/officeDocument/2006/math">
                    <m:r>
                      <a:rPr lang="cs-CZ" sz="3200" b="0" i="1" smtClean="0">
                        <a:latin typeface="Cambria Math"/>
                      </a:rPr>
                      <m:t>𝑆</m:t>
                    </m:r>
                    <m:r>
                      <a:rPr lang="cs-CZ" sz="32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3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cs-CZ" sz="3200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3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𝑝𝑙</m:t>
                        </m:r>
                      </m:sub>
                    </m:sSub>
                  </m:oMath>
                </a14:m>
                <a:endParaRPr lang="cs-CZ" sz="3200" dirty="0"/>
              </a:p>
            </p:txBody>
          </p:sp>
        </mc:Choice>
        <mc:Fallback xmlns=""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1039826"/>
                <a:ext cx="4464496" cy="732990"/>
              </a:xfrm>
              <a:prstGeom prst="rect">
                <a:avLst/>
              </a:prstGeom>
              <a:blipFill rotWithShape="1">
                <a:blip r:embed="rId3"/>
                <a:stretch>
                  <a:fillRect l="-3552" t="-10000" b="-7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4582344" y="1772816"/>
                <a:ext cx="4464496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𝑆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+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𝑟𝑠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2344" y="1772816"/>
                <a:ext cx="4464496" cy="73299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Nadpis 1"/>
              <p:cNvSpPr txBox="1">
                <a:spLocks/>
              </p:cNvSpPr>
              <p:nvPr/>
            </p:nvSpPr>
            <p:spPr>
              <a:xfrm>
                <a:off x="4211960" y="2501621"/>
                <a:ext cx="4464496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:r>
                  <a:rPr lang="cs-CZ" sz="3200" dirty="0" smtClean="0"/>
                  <a:t>Objem: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3200" b="0" i="0" smtClean="0">
                        <a:latin typeface="Cambria Math"/>
                      </a:rPr>
                      <m:t>V</m:t>
                    </m:r>
                    <m:r>
                      <a:rPr lang="cs-CZ" sz="3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3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</a:rPr>
                          <m:t>3</m:t>
                        </m:r>
                      </m:den>
                    </m:f>
                    <m:sSub>
                      <m:sSubPr>
                        <m:ctrlPr>
                          <a:rPr lang="cs-CZ" sz="3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cs-CZ" sz="32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3200" b="0" i="1" smtClean="0">
                        <a:latin typeface="Cambria Math"/>
                        <a:ea typeface="Cambria Math"/>
                      </a:rPr>
                      <m:t>𝑣</m:t>
                    </m:r>
                  </m:oMath>
                </a14:m>
                <a:endParaRPr lang="cs-CZ" sz="3200" dirty="0"/>
              </a:p>
            </p:txBody>
          </p:sp>
        </mc:Choice>
        <mc:Fallback xmlns="">
          <p:sp>
            <p:nvSpPr>
              <p:cNvPr id="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2501621"/>
                <a:ext cx="4464496" cy="732990"/>
              </a:xfrm>
              <a:prstGeom prst="rect">
                <a:avLst/>
              </a:prstGeom>
              <a:blipFill rotWithShape="1">
                <a:blip r:embed="rId5"/>
                <a:stretch>
                  <a:fillRect l="-3552" b="-198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Nadpis 1"/>
              <p:cNvSpPr txBox="1">
                <a:spLocks/>
              </p:cNvSpPr>
              <p:nvPr/>
            </p:nvSpPr>
            <p:spPr>
              <a:xfrm>
                <a:off x="4582344" y="3429000"/>
                <a:ext cx="4246512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3200" b="0" i="0" smtClean="0">
                          <a:latin typeface="Cambria Math"/>
                        </a:rPr>
                        <m:t>V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2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3200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𝑣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2344" y="3429000"/>
                <a:ext cx="4246512" cy="732990"/>
              </a:xfrm>
              <a:prstGeom prst="rect">
                <a:avLst/>
              </a:prstGeom>
              <a:blipFill rotWithShape="1">
                <a:blip r:embed="rId6"/>
                <a:stretch>
                  <a:fillRect b="-31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4691336" y="5661248"/>
                <a:ext cx="4246512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14:m>
                  <m:oMath xmlns:m="http://schemas.openxmlformats.org/officeDocument/2006/math">
                    <m:r>
                      <a:rPr lang="cs-CZ" sz="3200" b="0" i="1" smtClean="0">
                        <a:latin typeface="Cambria Math"/>
                      </a:rPr>
                      <m:t>𝑠</m:t>
                    </m:r>
                  </m:oMath>
                </a14:m>
                <a:r>
                  <a:rPr lang="cs-CZ" sz="3200" dirty="0" smtClean="0"/>
                  <a:t>… délka boční stěny</a:t>
                </a:r>
                <a:endParaRPr lang="cs-CZ" sz="3200" dirty="0"/>
              </a:p>
            </p:txBody>
          </p:sp>
        </mc:Choice>
        <mc:Fallback xmlns=""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336" y="5661248"/>
                <a:ext cx="4246512" cy="732990"/>
              </a:xfrm>
              <a:prstGeom prst="rect">
                <a:avLst/>
              </a:prstGeom>
              <a:blipFill rotWithShape="1">
                <a:blip r:embed="rId7"/>
                <a:stretch>
                  <a:fillRect t="-10000" b="-7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258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Rotační kužel – síť tělesa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268760"/>
            <a:ext cx="4946476" cy="470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7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Rotační válec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467544" y="1039826"/>
            <a:ext cx="8208912" cy="166909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z="3200" dirty="0"/>
              <a:t>Vznikne rotací </a:t>
            </a:r>
            <a:r>
              <a:rPr lang="cs-CZ" sz="3200" dirty="0" smtClean="0"/>
              <a:t>obdélníku </a:t>
            </a:r>
            <a:r>
              <a:rPr lang="cs-CZ" sz="3200" dirty="0"/>
              <a:t>kolem </a:t>
            </a:r>
            <a:r>
              <a:rPr lang="cs-CZ" sz="3200" dirty="0" smtClean="0"/>
              <a:t>jedné strany</a:t>
            </a:r>
            <a:endParaRPr lang="cs-CZ" sz="3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86" y="1874371"/>
            <a:ext cx="3343452" cy="4435939"/>
          </a:xfrm>
          <a:prstGeom prst="rect">
            <a:avLst/>
          </a:prstGeom>
        </p:spPr>
      </p:pic>
      <p:sp>
        <p:nvSpPr>
          <p:cNvPr id="5" name="Oblouk 18"/>
          <p:cNvSpPr/>
          <p:nvPr/>
        </p:nvSpPr>
        <p:spPr>
          <a:xfrm>
            <a:off x="2051720" y="2155145"/>
            <a:ext cx="888901" cy="360040"/>
          </a:xfrm>
          <a:custGeom>
            <a:avLst/>
            <a:gdLst>
              <a:gd name="connsiteX0" fmla="*/ 444397 w 888794"/>
              <a:gd name="connsiteY0" fmla="*/ 0 h 660924"/>
              <a:gd name="connsiteX1" fmla="*/ 872775 w 888794"/>
              <a:gd name="connsiteY1" fmla="*/ 242536 h 660924"/>
              <a:gd name="connsiteX2" fmla="*/ 579334 w 888794"/>
              <a:gd name="connsiteY2" fmla="*/ 645322 h 660924"/>
              <a:gd name="connsiteX3" fmla="*/ 119715 w 888794"/>
              <a:gd name="connsiteY3" fmla="*/ 556099 h 660924"/>
              <a:gd name="connsiteX4" fmla="*/ 170910 w 888794"/>
              <a:gd name="connsiteY4" fmla="*/ 69990 h 660924"/>
              <a:gd name="connsiteX5" fmla="*/ 444397 w 888794"/>
              <a:gd name="connsiteY5" fmla="*/ 330462 h 660924"/>
              <a:gd name="connsiteX6" fmla="*/ 444397 w 888794"/>
              <a:gd name="connsiteY6" fmla="*/ 0 h 660924"/>
              <a:gd name="connsiteX0" fmla="*/ 444397 w 888794"/>
              <a:gd name="connsiteY0" fmla="*/ 0 h 660924"/>
              <a:gd name="connsiteX1" fmla="*/ 872775 w 888794"/>
              <a:gd name="connsiteY1" fmla="*/ 242536 h 660924"/>
              <a:gd name="connsiteX2" fmla="*/ 579334 w 888794"/>
              <a:gd name="connsiteY2" fmla="*/ 645322 h 660924"/>
              <a:gd name="connsiteX3" fmla="*/ 119715 w 888794"/>
              <a:gd name="connsiteY3" fmla="*/ 556099 h 660924"/>
              <a:gd name="connsiteX4" fmla="*/ 170910 w 888794"/>
              <a:gd name="connsiteY4" fmla="*/ 69990 h 660924"/>
              <a:gd name="connsiteX0" fmla="*/ 444407 w 888901"/>
              <a:gd name="connsiteY0" fmla="*/ 0 h 660935"/>
              <a:gd name="connsiteX1" fmla="*/ 872785 w 888901"/>
              <a:gd name="connsiteY1" fmla="*/ 242536 h 660935"/>
              <a:gd name="connsiteX2" fmla="*/ 579344 w 888901"/>
              <a:gd name="connsiteY2" fmla="*/ 645322 h 660935"/>
              <a:gd name="connsiteX3" fmla="*/ 119725 w 888901"/>
              <a:gd name="connsiteY3" fmla="*/ 556099 h 660935"/>
              <a:gd name="connsiteX4" fmla="*/ 170920 w 888901"/>
              <a:gd name="connsiteY4" fmla="*/ 69990 h 660935"/>
              <a:gd name="connsiteX5" fmla="*/ 444407 w 888901"/>
              <a:gd name="connsiteY5" fmla="*/ 330462 h 660935"/>
              <a:gd name="connsiteX6" fmla="*/ 444407 w 888901"/>
              <a:gd name="connsiteY6" fmla="*/ 0 h 660935"/>
              <a:gd name="connsiteX0" fmla="*/ 444407 w 888901"/>
              <a:gd name="connsiteY0" fmla="*/ 0 h 660935"/>
              <a:gd name="connsiteX1" fmla="*/ 872785 w 888901"/>
              <a:gd name="connsiteY1" fmla="*/ 242536 h 660935"/>
              <a:gd name="connsiteX2" fmla="*/ 579344 w 888901"/>
              <a:gd name="connsiteY2" fmla="*/ 645322 h 660935"/>
              <a:gd name="connsiteX3" fmla="*/ 119725 w 888901"/>
              <a:gd name="connsiteY3" fmla="*/ 556099 h 660935"/>
              <a:gd name="connsiteX4" fmla="*/ 179465 w 888901"/>
              <a:gd name="connsiteY4" fmla="*/ 52899 h 660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8901" h="660935" stroke="0" extrusionOk="0">
                <a:moveTo>
                  <a:pt x="444407" y="0"/>
                </a:moveTo>
                <a:cubicBezTo>
                  <a:pt x="644303" y="0"/>
                  <a:pt x="819599" y="99248"/>
                  <a:pt x="872785" y="242536"/>
                </a:cubicBezTo>
                <a:cubicBezTo>
                  <a:pt x="936285" y="413610"/>
                  <a:pt x="806735" y="591435"/>
                  <a:pt x="579344" y="645322"/>
                </a:cubicBezTo>
                <a:cubicBezTo>
                  <a:pt x="415822" y="684074"/>
                  <a:pt x="236909" y="649343"/>
                  <a:pt x="119725" y="556099"/>
                </a:cubicBezTo>
                <a:cubicBezTo>
                  <a:pt x="-58461" y="414316"/>
                  <a:pt x="-34776" y="189417"/>
                  <a:pt x="170920" y="69990"/>
                </a:cubicBezTo>
                <a:lnTo>
                  <a:pt x="444407" y="330462"/>
                </a:lnTo>
                <a:lnTo>
                  <a:pt x="444407" y="0"/>
                </a:lnTo>
                <a:close/>
              </a:path>
              <a:path w="888901" h="660935" fill="none">
                <a:moveTo>
                  <a:pt x="444407" y="0"/>
                </a:moveTo>
                <a:cubicBezTo>
                  <a:pt x="644303" y="0"/>
                  <a:pt x="819599" y="99248"/>
                  <a:pt x="872785" y="242536"/>
                </a:cubicBezTo>
                <a:cubicBezTo>
                  <a:pt x="936285" y="413610"/>
                  <a:pt x="806735" y="591435"/>
                  <a:pt x="579344" y="645322"/>
                </a:cubicBezTo>
                <a:cubicBezTo>
                  <a:pt x="415822" y="684074"/>
                  <a:pt x="236909" y="649343"/>
                  <a:pt x="119725" y="556099"/>
                </a:cubicBezTo>
                <a:cubicBezTo>
                  <a:pt x="-58461" y="414316"/>
                  <a:pt x="-26231" y="172326"/>
                  <a:pt x="179465" y="52899"/>
                </a:cubicBezTo>
              </a:path>
            </a:pathLst>
          </a:custGeom>
          <a:noFill/>
          <a:ln cap="flat">
            <a:tailEnd type="triangl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499992" y="4797152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http://www.rotacneplochy.sk/index.php?option=com_content&amp;task=view&amp;id=13&amp;Itemid=93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115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Rotační válec – síť 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7868" y="1080482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hlinkClick r:id="rId2"/>
              </a:rPr>
              <a:t>http://www.rotacneplochy.sk/index.php?option=com_content&amp;task=view&amp;id=52&amp;Itemid=34</a:t>
            </a:r>
            <a:endParaRPr lang="cs-CZ" sz="2400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060848"/>
            <a:ext cx="4568454" cy="41587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709167" y="2776572"/>
                <a:ext cx="108012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2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𝑟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9167" y="2776572"/>
                <a:ext cx="1080120" cy="58477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004048" y="3717032"/>
                <a:ext cx="50405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𝑣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3717032"/>
                <a:ext cx="504056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0203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Rotační válec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23601"/>
            <a:ext cx="2657149" cy="438809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4211960" y="1039826"/>
                <a:ext cx="4464496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:r>
                  <a:rPr lang="cs-CZ" sz="3200" dirty="0" smtClean="0"/>
                  <a:t>Povrch: </a:t>
                </a:r>
                <a14:m>
                  <m:oMath xmlns:m="http://schemas.openxmlformats.org/officeDocument/2006/math">
                    <m:r>
                      <a:rPr lang="cs-CZ" sz="3200" b="0" i="1" smtClean="0">
                        <a:latin typeface="Cambria Math"/>
                      </a:rPr>
                      <m:t>𝑆</m:t>
                    </m:r>
                    <m:r>
                      <a:rPr lang="cs-CZ" sz="32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3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cs-CZ" sz="3200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cs-CZ" sz="3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𝑝𝑙</m:t>
                        </m:r>
                      </m:sub>
                    </m:sSub>
                  </m:oMath>
                </a14:m>
                <a:endParaRPr lang="cs-CZ" sz="3200" dirty="0"/>
              </a:p>
            </p:txBody>
          </p:sp>
        </mc:Choice>
        <mc:Fallback xmlns=""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1039826"/>
                <a:ext cx="4464496" cy="732990"/>
              </a:xfrm>
              <a:prstGeom prst="rect">
                <a:avLst/>
              </a:prstGeom>
              <a:blipFill rotWithShape="1">
                <a:blip r:embed="rId3"/>
                <a:stretch>
                  <a:fillRect l="-3552" t="-10000" b="-7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Nadpis 1"/>
              <p:cNvSpPr txBox="1">
                <a:spLocks/>
              </p:cNvSpPr>
              <p:nvPr/>
            </p:nvSpPr>
            <p:spPr>
              <a:xfrm>
                <a:off x="5076056" y="1772816"/>
                <a:ext cx="4037257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𝑆</m:t>
                      </m:r>
                      <m:r>
                        <a:rPr lang="cs-CZ" sz="3200" b="0" i="1" smtClean="0">
                          <a:latin typeface="Cambria Math"/>
                        </a:rPr>
                        <m:t>=2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</a:rPr>
                        <m:t>+2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𝜋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𝑟𝑣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1772816"/>
                <a:ext cx="4037257" cy="73299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Nadpis 1"/>
              <p:cNvSpPr txBox="1">
                <a:spLocks/>
              </p:cNvSpPr>
              <p:nvPr/>
            </p:nvSpPr>
            <p:spPr>
              <a:xfrm>
                <a:off x="4211960" y="2501621"/>
                <a:ext cx="4464496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:r>
                  <a:rPr lang="cs-CZ" sz="3200" dirty="0" smtClean="0"/>
                  <a:t>Objem: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3200" b="0" i="0" smtClean="0">
                        <a:latin typeface="Cambria Math"/>
                      </a:rPr>
                      <m:t>V</m:t>
                    </m:r>
                    <m:r>
                      <a:rPr lang="cs-CZ" sz="3200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32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3200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cs-CZ" sz="3200" b="0" i="1" smtClean="0">
                            <a:latin typeface="Cambria Math"/>
                          </a:rPr>
                          <m:t>𝑝</m:t>
                        </m:r>
                      </m:sub>
                    </m:sSub>
                    <m:r>
                      <a:rPr lang="cs-CZ" sz="3200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3200" b="0" i="1" smtClean="0">
                        <a:latin typeface="Cambria Math"/>
                        <a:ea typeface="Cambria Math"/>
                      </a:rPr>
                      <m:t>𝑣</m:t>
                    </m:r>
                  </m:oMath>
                </a14:m>
                <a:endParaRPr lang="cs-CZ" sz="3200" dirty="0"/>
              </a:p>
            </p:txBody>
          </p:sp>
        </mc:Choice>
        <mc:Fallback xmlns="">
          <p:sp>
            <p:nvSpPr>
              <p:cNvPr id="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2501621"/>
                <a:ext cx="4464496" cy="732990"/>
              </a:xfrm>
              <a:prstGeom prst="rect">
                <a:avLst/>
              </a:prstGeom>
              <a:blipFill rotWithShape="1">
                <a:blip r:embed="rId5"/>
                <a:stretch>
                  <a:fillRect l="-3552" t="-9917" b="-661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Nadpis 1"/>
              <p:cNvSpPr txBox="1">
                <a:spLocks/>
              </p:cNvSpPr>
              <p:nvPr/>
            </p:nvSpPr>
            <p:spPr>
              <a:xfrm>
                <a:off x="4326285" y="3429000"/>
                <a:ext cx="4235846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3200" b="0" i="0" smtClean="0">
                          <a:latin typeface="Cambria Math"/>
                        </a:rPr>
                        <m:t>V</m:t>
                      </m:r>
                      <m:r>
                        <a:rPr lang="cs-CZ" sz="3200" b="0" i="1" smtClean="0">
                          <a:latin typeface="Cambria Math"/>
                        </a:rPr>
                        <m:t>=</m:t>
                      </m:r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cs-CZ" sz="32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sz="32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sz="3200" b="0" i="1" smtClean="0">
                          <a:latin typeface="Cambria Math"/>
                          <a:ea typeface="Cambria Math"/>
                        </a:rPr>
                        <m:t>𝑣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7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6285" y="3429000"/>
                <a:ext cx="4235846" cy="73299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734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Koule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Nadpis 1"/>
              <p:cNvSpPr txBox="1">
                <a:spLocks/>
              </p:cNvSpPr>
              <p:nvPr/>
            </p:nvSpPr>
            <p:spPr>
              <a:xfrm>
                <a:off x="4211960" y="1039826"/>
                <a:ext cx="4464496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:r>
                  <a:rPr lang="cs-CZ" sz="3200" dirty="0" smtClean="0"/>
                  <a:t>Povrch: </a:t>
                </a:r>
                <a14:m>
                  <m:oMath xmlns:m="http://schemas.openxmlformats.org/officeDocument/2006/math">
                    <m:r>
                      <a:rPr lang="cs-CZ" sz="3200" b="0" i="1" smtClean="0">
                        <a:latin typeface="Cambria Math"/>
                      </a:rPr>
                      <m:t>𝑆</m:t>
                    </m:r>
                    <m:r>
                      <a:rPr lang="cs-CZ" sz="3200" b="0" i="1" smtClean="0">
                        <a:latin typeface="Cambria Math"/>
                      </a:rPr>
                      <m:t>=4</m:t>
                    </m:r>
                    <m:r>
                      <a:rPr lang="cs-CZ" sz="3200" b="0" i="1" smtClean="0">
                        <a:latin typeface="Cambria Math"/>
                        <a:ea typeface="Cambria Math"/>
                      </a:rPr>
                      <m:t>𝜋</m:t>
                    </m:r>
                    <m:sSup>
                      <m:sSupPr>
                        <m:ctrlPr>
                          <a:rPr lang="cs-CZ" sz="3200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  <a:ea typeface="Cambria Math"/>
                          </a:rPr>
                          <m:t>𝑟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3200" dirty="0"/>
              </a:p>
            </p:txBody>
          </p:sp>
        </mc:Choice>
        <mc:Fallback xmlns="">
          <p:sp>
            <p:nvSpPr>
              <p:cNvPr id="15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1039826"/>
                <a:ext cx="4464496" cy="732990"/>
              </a:xfrm>
              <a:prstGeom prst="rect">
                <a:avLst/>
              </a:prstGeom>
              <a:blipFill rotWithShape="1">
                <a:blip r:embed="rId2"/>
                <a:stretch>
                  <a:fillRect l="-3552" t="-10000" b="-7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Nadpis 1"/>
              <p:cNvSpPr txBox="1">
                <a:spLocks/>
              </p:cNvSpPr>
              <p:nvPr/>
            </p:nvSpPr>
            <p:spPr>
              <a:xfrm>
                <a:off x="4211960" y="2501621"/>
                <a:ext cx="4464496" cy="732990"/>
              </a:xfrm>
              <a:prstGeom prst="rect">
                <a:avLst/>
              </a:prstGeom>
            </p:spPr>
            <p:txBody>
              <a:bodyPr/>
              <a:lstStyle/>
              <a:p>
                <a:pPr lvl="0"/>
                <a:r>
                  <a:rPr lang="cs-CZ" sz="3200" dirty="0" smtClean="0"/>
                  <a:t>Objem: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3200" b="0" i="0" smtClean="0">
                        <a:latin typeface="Cambria Math"/>
                      </a:rPr>
                      <m:t>V</m:t>
                    </m:r>
                    <m:r>
                      <a:rPr lang="cs-CZ" sz="32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32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3200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3200" b="0" i="1" smtClean="0">
                        <a:latin typeface="Cambria Math"/>
                      </a:rPr>
                      <m:t> </m:t>
                    </m:r>
                    <m:r>
                      <a:rPr lang="cs-CZ" sz="3200" b="0" i="1" smtClean="0">
                        <a:latin typeface="Cambria Math"/>
                        <a:ea typeface="Cambria Math"/>
                      </a:rPr>
                      <m:t>𝜋</m:t>
                    </m:r>
                    <m:sSup>
                      <m:sSupPr>
                        <m:ctrlPr>
                          <a:rPr lang="cs-CZ" sz="3200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3200" b="0" i="1" smtClean="0">
                            <a:latin typeface="Cambria Math"/>
                            <a:ea typeface="Cambria Math"/>
                          </a:rPr>
                          <m:t>𝑟</m:t>
                        </m:r>
                      </m:e>
                      <m:sup>
                        <m:r>
                          <a:rPr lang="cs-CZ" sz="32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sz="3200" dirty="0"/>
              </a:p>
            </p:txBody>
          </p:sp>
        </mc:Choice>
        <mc:Fallback xmlns="">
          <p:sp>
            <p:nvSpPr>
              <p:cNvPr id="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2501621"/>
                <a:ext cx="4464496" cy="732990"/>
              </a:xfrm>
              <a:prstGeom prst="rect">
                <a:avLst/>
              </a:prstGeom>
              <a:blipFill rotWithShape="1">
                <a:blip r:embed="rId3"/>
                <a:stretch>
                  <a:fillRect l="-3552" b="-198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82" y="1415887"/>
            <a:ext cx="381000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37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15586" y="260648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Použité zdroje: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22326" y="1061120"/>
            <a:ext cx="8136904" cy="648072"/>
          </a:xfrm>
          <a:prstGeom prst="rect">
            <a:avLst/>
          </a:prstGeom>
        </p:spPr>
        <p:txBody>
          <a:bodyPr/>
          <a:lstStyle/>
          <a:p>
            <a:pPr lvl="0">
              <a:spcBef>
                <a:spcPct val="0"/>
              </a:spcBef>
              <a:defRPr/>
            </a:pPr>
            <a:r>
              <a:rPr lang="cs-CZ" sz="3600" dirty="0"/>
              <a:t>Veškerý text je dílem autora </a:t>
            </a:r>
            <a:r>
              <a:rPr lang="cs-CZ" sz="3600" dirty="0" smtClean="0"/>
              <a:t>materiálu.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12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1870</TotalTime>
  <Words>337</Words>
  <Application>Microsoft Office PowerPoint</Application>
  <PresentationFormat>Předvádění na obrazovce (4:3)</PresentationFormat>
  <Paragraphs>66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BANKOVNÍ PRODUKTY</dc:title>
  <dc:creator>dostalkovaveronika</dc:creator>
  <cp:lastModifiedBy>Tomas</cp:lastModifiedBy>
  <cp:revision>217</cp:revision>
  <dcterms:created xsi:type="dcterms:W3CDTF">2012-06-26T05:52:08Z</dcterms:created>
  <dcterms:modified xsi:type="dcterms:W3CDTF">2013-06-20T19:43:35Z</dcterms:modified>
</cp:coreProperties>
</file>