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19"/>
  </p:notesMasterIdLst>
  <p:sldIdLst>
    <p:sldId id="278" r:id="rId2"/>
    <p:sldId id="277" r:id="rId3"/>
    <p:sldId id="279" r:id="rId4"/>
    <p:sldId id="293" r:id="rId5"/>
    <p:sldId id="303" r:id="rId6"/>
    <p:sldId id="304" r:id="rId7"/>
    <p:sldId id="305" r:id="rId8"/>
    <p:sldId id="294" r:id="rId9"/>
    <p:sldId id="302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29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A9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74E371-9844-4D4C-8E4F-09D86A1EE47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35FEC4-51BA-475F-BC0A-98088F5B3A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5273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49.png"/><Relationship Id="rId7" Type="http://schemas.openxmlformats.org/officeDocument/2006/relationships/image" Target="../media/image80.png"/><Relationship Id="rId2" Type="http://schemas.openxmlformats.org/officeDocument/2006/relationships/image" Target="../media/image3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0.png"/><Relationship Id="rId4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13" Type="http://schemas.openxmlformats.org/officeDocument/2006/relationships/image" Target="../media/image21.png"/><Relationship Id="rId3" Type="http://schemas.openxmlformats.org/officeDocument/2006/relationships/image" Target="../media/image110.png"/><Relationship Id="rId7" Type="http://schemas.openxmlformats.org/officeDocument/2006/relationships/image" Target="../media/image150.png"/><Relationship Id="rId12" Type="http://schemas.openxmlformats.org/officeDocument/2006/relationships/image" Target="../media/image200.png"/><Relationship Id="rId17" Type="http://schemas.openxmlformats.org/officeDocument/2006/relationships/image" Target="../media/image25.png"/><Relationship Id="rId2" Type="http://schemas.openxmlformats.org/officeDocument/2006/relationships/image" Target="../media/image100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0.png"/><Relationship Id="rId11" Type="http://schemas.openxmlformats.org/officeDocument/2006/relationships/image" Target="../media/image190.png"/><Relationship Id="rId5" Type="http://schemas.openxmlformats.org/officeDocument/2006/relationships/image" Target="../media/image130.png"/><Relationship Id="rId15" Type="http://schemas.openxmlformats.org/officeDocument/2006/relationships/image" Target="../media/image23.png"/><Relationship Id="rId10" Type="http://schemas.openxmlformats.org/officeDocument/2006/relationships/image" Target="../media/image180.png"/><Relationship Id="rId4" Type="http://schemas.openxmlformats.org/officeDocument/2006/relationships/image" Target="../media/image120.png"/><Relationship Id="rId9" Type="http://schemas.openxmlformats.org/officeDocument/2006/relationships/image" Target="../media/image170.png"/><Relationship Id="rId1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4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4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239666771"/>
              </p:ext>
            </p:extLst>
          </p:nvPr>
        </p:nvGraphicFramePr>
        <p:xfrm>
          <a:off x="928662" y="1214422"/>
          <a:ext cx="7278502" cy="4352926"/>
        </p:xfrm>
        <a:graphic>
          <a:graphicData uri="http://schemas.openxmlformats.org/drawingml/2006/table">
            <a:tbl>
              <a:tblPr/>
              <a:tblGrid>
                <a:gridCol w="2345446"/>
                <a:gridCol w="4933056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Tomáš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Rachůnek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3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Povrch a objem hranolu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18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Povrchy a objemy těles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Duben 2013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/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381548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Záměrem této sady výukových materiálů s názvem </a:t>
            </a:r>
            <a:r>
              <a:rPr lang="cs-CZ" sz="2800" u="sng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Povrchy a objemy těles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je seznámit žáky se základními geometrickými tělesy a jejich vlastnostmi. Sada j</a:t>
            </a:r>
            <a:r>
              <a:rPr lang="cs-CZ" sz="2800" dirty="0" smtClean="0">
                <a:latin typeface="Arial" charset="0"/>
                <a:cs typeface="Arial" charset="0"/>
              </a:rPr>
              <a:t>e vhodná pro přímou výuku i k </a:t>
            </a:r>
            <a:r>
              <a:rPr lang="cs-CZ" sz="2800" dirty="0" smtClean="0">
                <a:latin typeface="Arial" charset="0"/>
                <a:cs typeface="Arial" charset="0"/>
              </a:rPr>
              <a:t>samostudiu.</a:t>
            </a:r>
            <a:endParaRPr lang="cs-CZ" sz="28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Jednotlivé </a:t>
            </a:r>
            <a:r>
              <a:rPr lang="cs-CZ" sz="28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DUMy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jsou určeny pro žáky 1. ročníku nástavbového studia oboru Podnikání. </a:t>
            </a: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latin typeface="Arial" charset="0"/>
                <a:cs typeface="Arial" charset="0"/>
              </a:rPr>
              <a:t>Tato prezentace obsahuje řešené příklady na povrch a objem hranolu. </a:t>
            </a:r>
            <a:endParaRPr lang="cs-CZ" sz="2800" u="sng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23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67544" y="206084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Povrch a objem hranolu</a:t>
            </a:r>
            <a:endParaRPr kumimoji="0" lang="cs-CZ" sz="8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1</a:t>
            </a:r>
            <a:endParaRPr lang="cs-CZ" sz="30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adpis 1"/>
              <p:cNvSpPr txBox="1">
                <a:spLocks/>
              </p:cNvSpPr>
              <p:nvPr/>
            </p:nvSpPr>
            <p:spPr>
              <a:xfrm>
                <a:off x="99979" y="620688"/>
                <a:ext cx="9036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:r>
                  <a:rPr lang="cs-CZ" sz="3000" dirty="0" smtClean="0"/>
                  <a:t>Podstavou kolmého hranolu je rovnostranný trojúhelník, jehož strana měří </a:t>
                </a:r>
                <a14:m>
                  <m:oMath xmlns:m="http://schemas.openxmlformats.org/officeDocument/2006/math">
                    <m:r>
                      <a:rPr lang="cs-CZ" sz="3000" i="1" dirty="0" smtClean="0">
                        <a:latin typeface="Cambria Math"/>
                      </a:rPr>
                      <m:t>5 </m:t>
                    </m:r>
                    <m:r>
                      <a:rPr lang="cs-CZ" sz="3000" i="1" dirty="0" smtClean="0">
                        <a:latin typeface="Cambria Math"/>
                      </a:rPr>
                      <m:t>𝑐𝑚</m:t>
                    </m:r>
                  </m:oMath>
                </a14:m>
                <a:r>
                  <a:rPr lang="cs-CZ" sz="3000" dirty="0" smtClean="0"/>
                  <a:t>. Urči povrch a objem hranolu, jehož výška měří </a:t>
                </a:r>
                <a14:m>
                  <m:oMath xmlns:m="http://schemas.openxmlformats.org/officeDocument/2006/math">
                    <m:r>
                      <a:rPr lang="cs-CZ" sz="3000" i="1" dirty="0" smtClean="0">
                        <a:latin typeface="Cambria Math"/>
                      </a:rPr>
                      <m:t>7 </m:t>
                    </m:r>
                    <m:r>
                      <a:rPr lang="cs-CZ" sz="3000" i="1" dirty="0" smtClean="0">
                        <a:latin typeface="Cambria Math"/>
                      </a:rPr>
                      <m:t>𝑐𝑚</m:t>
                    </m:r>
                  </m:oMath>
                </a14:m>
                <a:r>
                  <a:rPr lang="cs-CZ" sz="3000" dirty="0" smtClean="0"/>
                  <a:t>.</a:t>
                </a:r>
                <a:endParaRPr lang="cs-CZ" sz="3000" dirty="0"/>
              </a:p>
            </p:txBody>
          </p:sp>
        </mc:Choice>
        <mc:Fallback xmlns="">
          <p:sp>
            <p:nvSpPr>
              <p:cNvPr id="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979" y="620688"/>
                <a:ext cx="9036496" cy="571500"/>
              </a:xfrm>
              <a:prstGeom prst="rect">
                <a:avLst/>
              </a:prstGeom>
              <a:blipFill rotWithShape="1">
                <a:blip r:embed="rId2"/>
                <a:stretch>
                  <a:fillRect l="-1551" t="-12766" r="-607" b="-1893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Skupina 8"/>
          <p:cNvGrpSpPr/>
          <p:nvPr/>
        </p:nvGrpSpPr>
        <p:grpSpPr>
          <a:xfrm>
            <a:off x="631380" y="2204864"/>
            <a:ext cx="3360866" cy="4207768"/>
            <a:chOff x="631380" y="2204864"/>
            <a:chExt cx="3360866" cy="4207768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380" y="2204864"/>
              <a:ext cx="3360866" cy="4207768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1259632" y="5373215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5</a:t>
              </a:r>
              <a:endParaRPr lang="cs-CZ" sz="24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843808" y="5389570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5</a:t>
              </a:r>
              <a:endParaRPr lang="cs-CZ" sz="2400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1656098" y="4581128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5</a:t>
              </a:r>
              <a:endParaRPr lang="cs-CZ" sz="2400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3347864" y="3356992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7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4427984" y="2348880"/>
                <a:ext cx="3177480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𝑆</m:t>
                      </m:r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𝑝𝑙</m:t>
                          </m:r>
                        </m:sub>
                      </m:sSub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7984" y="2348880"/>
                <a:ext cx="3177480" cy="57150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Nadpis 1"/>
          <p:cNvSpPr txBox="1">
            <a:spLocks/>
          </p:cNvSpPr>
          <p:nvPr/>
        </p:nvSpPr>
        <p:spPr>
          <a:xfrm>
            <a:off x="3826778" y="3721666"/>
            <a:ext cx="4849678" cy="2113214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dirty="0" smtClean="0"/>
              <a:t>Podstavu tvoří rovnostranný trojúhelník.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750019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1</a:t>
            </a:r>
            <a:endParaRPr lang="cs-CZ" sz="3000" b="1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99979" y="620688"/>
            <a:ext cx="9036496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dirty="0" smtClean="0"/>
              <a:t>Obsah rovnostranného trojúhelníka:</a:t>
            </a:r>
            <a:endParaRPr lang="cs-CZ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5932697" y="365237"/>
                <a:ext cx="3177480" cy="1082402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𝑆</m:t>
                      </m:r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sz="3000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2697" y="365237"/>
                <a:ext cx="3177480" cy="108240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vnoramenný trojúhelník 11"/>
          <p:cNvSpPr/>
          <p:nvPr/>
        </p:nvSpPr>
        <p:spPr>
          <a:xfrm>
            <a:off x="467544" y="1772816"/>
            <a:ext cx="3528392" cy="2968682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>
            <a:stCxn id="12" idx="0"/>
            <a:endCxn id="12" idx="3"/>
          </p:cNvCxnSpPr>
          <p:nvPr/>
        </p:nvCxnSpPr>
        <p:spPr>
          <a:xfrm>
            <a:off x="2231740" y="1772816"/>
            <a:ext cx="0" cy="296868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899592" y="2828646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987824" y="2708920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051720" y="4811960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2231740" y="3257157"/>
                <a:ext cx="50405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1740" y="3257157"/>
                <a:ext cx="504056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>
            <a:stCxn id="12" idx="2"/>
            <a:endCxn id="12" idx="0"/>
          </p:cNvCxnSpPr>
          <p:nvPr/>
        </p:nvCxnSpPr>
        <p:spPr>
          <a:xfrm flipV="1">
            <a:off x="467544" y="1772816"/>
            <a:ext cx="1764196" cy="29686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>
            <a:stCxn id="12" idx="2"/>
            <a:endCxn id="12" idx="3"/>
          </p:cNvCxnSpPr>
          <p:nvPr/>
        </p:nvCxnSpPr>
        <p:spPr>
          <a:xfrm>
            <a:off x="467544" y="4741498"/>
            <a:ext cx="176419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>
            <a:endCxn id="12" idx="0"/>
          </p:cNvCxnSpPr>
          <p:nvPr/>
        </p:nvCxnSpPr>
        <p:spPr>
          <a:xfrm flipH="1" flipV="1">
            <a:off x="2231740" y="1772816"/>
            <a:ext cx="9188" cy="29686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Nadpis 1"/>
              <p:cNvSpPr txBox="1">
                <a:spLocks/>
              </p:cNvSpPr>
              <p:nvPr/>
            </p:nvSpPr>
            <p:spPr>
              <a:xfrm>
                <a:off x="4531753" y="1857350"/>
                <a:ext cx="3177480" cy="635546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2,5</m:t>
                          </m:r>
                        </m:e>
                        <m:sup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000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3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sz="3000" b="0" i="1" smtClean="0">
                                  <a:latin typeface="Cambria Math"/>
                                </a:rPr>
                                <m:t>𝑎</m:t>
                              </m:r>
                            </m:sub>
                          </m:sSub>
                        </m:e>
                        <m:sup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2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1753" y="1857350"/>
                <a:ext cx="3177480" cy="6355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Nadpis 1"/>
              <p:cNvSpPr txBox="1">
                <a:spLocks/>
              </p:cNvSpPr>
              <p:nvPr/>
            </p:nvSpPr>
            <p:spPr>
              <a:xfrm>
                <a:off x="4531753" y="2535039"/>
                <a:ext cx="3177480" cy="635546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25=6,25+</m:t>
                      </m:r>
                      <m:sSup>
                        <m:sSup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3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sz="3000" b="0" i="1" smtClean="0">
                                  <a:latin typeface="Cambria Math"/>
                                </a:rPr>
                                <m:t>𝑎</m:t>
                              </m:r>
                            </m:sub>
                          </m:sSub>
                        </m:e>
                        <m:sup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2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1753" y="2535039"/>
                <a:ext cx="3177480" cy="63554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Nadpis 1"/>
              <p:cNvSpPr txBox="1">
                <a:spLocks/>
              </p:cNvSpPr>
              <p:nvPr/>
            </p:nvSpPr>
            <p:spPr>
              <a:xfrm>
                <a:off x="4067944" y="3174691"/>
                <a:ext cx="3177480" cy="635546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18,75=</m:t>
                      </m:r>
                      <m:sSup>
                        <m:sSup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30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sz="3000" b="0" i="1" smtClean="0">
                                  <a:latin typeface="Cambria Math"/>
                                </a:rPr>
                                <m:t>𝑎</m:t>
                              </m:r>
                            </m:sub>
                          </m:sSub>
                        </m:e>
                        <m:sup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2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4" y="3174691"/>
                <a:ext cx="3177480" cy="63554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Nadpis 1"/>
              <p:cNvSpPr txBox="1">
                <a:spLocks/>
              </p:cNvSpPr>
              <p:nvPr/>
            </p:nvSpPr>
            <p:spPr>
              <a:xfrm>
                <a:off x="4288562" y="3810237"/>
                <a:ext cx="3177480" cy="635546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i="1" smtClean="0">
                          <a:latin typeface="Cambria Math"/>
                        </a:rPr>
                        <m:t>4</m:t>
                      </m:r>
                      <m:r>
                        <a:rPr lang="cs-CZ" sz="3000" b="0" i="1" smtClean="0">
                          <a:latin typeface="Cambria Math"/>
                        </a:rPr>
                        <m:t>,33=</m:t>
                      </m:r>
                      <m:sSub>
                        <m:sSub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2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8562" y="3810237"/>
                <a:ext cx="3177480" cy="63554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Nadpis 1"/>
              <p:cNvSpPr txBox="1">
                <a:spLocks/>
              </p:cNvSpPr>
              <p:nvPr/>
            </p:nvSpPr>
            <p:spPr>
              <a:xfrm>
                <a:off x="4222304" y="4501591"/>
                <a:ext cx="3177480" cy="1082402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𝑆</m:t>
                      </m:r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∙5∙4,33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3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2304" y="4501591"/>
                <a:ext cx="3177480" cy="108240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Nadpis 1"/>
              <p:cNvSpPr txBox="1">
                <a:spLocks/>
              </p:cNvSpPr>
              <p:nvPr/>
            </p:nvSpPr>
            <p:spPr>
              <a:xfrm>
                <a:off x="4244008" y="5564581"/>
                <a:ext cx="3784376" cy="60573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𝑆</m:t>
                      </m:r>
                      <m:r>
                        <a:rPr lang="cs-CZ" sz="3000" b="0" i="1" smtClean="0">
                          <a:latin typeface="Cambria Math"/>
                        </a:rPr>
                        <m:t>=10,83 </m:t>
                      </m:r>
                      <m:sSup>
                        <m:sSup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31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4008" y="5564581"/>
                <a:ext cx="3784376" cy="60573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1716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1</a:t>
            </a:r>
            <a:endParaRPr lang="cs-CZ" sz="3000" b="1" dirty="0"/>
          </a:p>
        </p:txBody>
      </p:sp>
      <p:grpSp>
        <p:nvGrpSpPr>
          <p:cNvPr id="9" name="Skupina 8"/>
          <p:cNvGrpSpPr/>
          <p:nvPr/>
        </p:nvGrpSpPr>
        <p:grpSpPr>
          <a:xfrm>
            <a:off x="631380" y="2204864"/>
            <a:ext cx="3360866" cy="4207768"/>
            <a:chOff x="631380" y="2204864"/>
            <a:chExt cx="3360866" cy="4207768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380" y="2204864"/>
              <a:ext cx="3360866" cy="4207768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1259632" y="5373215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5</a:t>
              </a:r>
              <a:endParaRPr lang="cs-CZ" sz="24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843808" y="5389570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5</a:t>
              </a:r>
              <a:endParaRPr lang="cs-CZ" sz="2400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1656098" y="4581128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5</a:t>
              </a:r>
              <a:endParaRPr lang="cs-CZ" sz="2400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3347864" y="3356992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7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4581148" y="1285920"/>
                <a:ext cx="3177480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𝑝𝑙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=3</m:t>
                      </m:r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∙5∙7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1148" y="1285920"/>
                <a:ext cx="3177480" cy="57150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Nadpis 1"/>
          <p:cNvSpPr txBox="1">
            <a:spLocks/>
          </p:cNvSpPr>
          <p:nvPr/>
        </p:nvSpPr>
        <p:spPr>
          <a:xfrm>
            <a:off x="445252" y="688132"/>
            <a:ext cx="2650584" cy="58062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dirty="0" smtClean="0"/>
              <a:t>Obsah pláště:</a:t>
            </a:r>
            <a:endParaRPr lang="cs-CZ" sz="3000" dirty="0"/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582834" y="1274902"/>
            <a:ext cx="7157518" cy="58062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dirty="0" smtClean="0"/>
              <a:t>Plášť tvoří 3 obdélníky</a:t>
            </a:r>
            <a:endParaRPr lang="cs-CZ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Nadpis 1"/>
              <p:cNvSpPr txBox="1">
                <a:spLocks/>
              </p:cNvSpPr>
              <p:nvPr/>
            </p:nvSpPr>
            <p:spPr>
              <a:xfrm>
                <a:off x="4581148" y="2019390"/>
                <a:ext cx="3177480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𝑝𝑙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=105 </m:t>
                      </m:r>
                      <m:sSup>
                        <m:sSup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1148" y="2019390"/>
                <a:ext cx="3177480" cy="57150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Nadpis 1"/>
              <p:cNvSpPr txBox="1">
                <a:spLocks/>
              </p:cNvSpPr>
              <p:nvPr/>
            </p:nvSpPr>
            <p:spPr>
              <a:xfrm>
                <a:off x="4446260" y="2920380"/>
                <a:ext cx="3177480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𝑆</m:t>
                      </m:r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𝑝𝑙</m:t>
                          </m:r>
                        </m:sub>
                      </m:sSub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4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6260" y="2920380"/>
                <a:ext cx="3177480" cy="57150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Nadpis 1"/>
              <p:cNvSpPr txBox="1">
                <a:spLocks/>
              </p:cNvSpPr>
              <p:nvPr/>
            </p:nvSpPr>
            <p:spPr>
              <a:xfrm>
                <a:off x="4449678" y="3714026"/>
                <a:ext cx="3506698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𝑆</m:t>
                      </m:r>
                      <m:r>
                        <a:rPr lang="cs-CZ" sz="3000" b="0" i="1" smtClean="0">
                          <a:latin typeface="Cambria Math"/>
                        </a:rPr>
                        <m:t>=2∙10,83+105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9678" y="3714026"/>
                <a:ext cx="3506698" cy="57150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Nadpis 1"/>
              <p:cNvSpPr txBox="1">
                <a:spLocks/>
              </p:cNvSpPr>
              <p:nvPr/>
            </p:nvSpPr>
            <p:spPr>
              <a:xfrm>
                <a:off x="4465682" y="4468991"/>
                <a:ext cx="3506698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𝑆</m:t>
                      </m:r>
                      <m:r>
                        <a:rPr lang="cs-CZ" sz="3000" b="0" i="1" smtClean="0">
                          <a:latin typeface="Cambria Math"/>
                        </a:rPr>
                        <m:t>=2∙10,83+105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5682" y="4468991"/>
                <a:ext cx="3506698" cy="57150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Nadpis 1"/>
              <p:cNvSpPr txBox="1">
                <a:spLocks/>
              </p:cNvSpPr>
              <p:nvPr/>
            </p:nvSpPr>
            <p:spPr>
              <a:xfrm>
                <a:off x="4465682" y="5087465"/>
                <a:ext cx="3506698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u="dbl" smtClean="0">
                          <a:latin typeface="Cambria Math"/>
                        </a:rPr>
                        <m:t>𝑆</m:t>
                      </m:r>
                      <m:r>
                        <a:rPr lang="cs-CZ" sz="3000" b="0" i="1" u="dbl" smtClean="0">
                          <a:latin typeface="Cambria Math"/>
                        </a:rPr>
                        <m:t>=126,66 </m:t>
                      </m:r>
                      <m:sSup>
                        <m:sSupPr>
                          <m:ctrlPr>
                            <a:rPr lang="cs-CZ" sz="3000" b="0" i="1" u="dbl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u="dbl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3000" b="0" i="1" u="dbl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3000" u="dbl" dirty="0"/>
              </a:p>
            </p:txBody>
          </p:sp>
        </mc:Choice>
        <mc:Fallback xmlns="">
          <p:sp>
            <p:nvSpPr>
              <p:cNvPr id="1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5682" y="5087465"/>
                <a:ext cx="3506698" cy="57150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3521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1</a:t>
            </a:r>
            <a:endParaRPr lang="cs-CZ" sz="3000" b="1" dirty="0"/>
          </a:p>
        </p:txBody>
      </p:sp>
      <p:grpSp>
        <p:nvGrpSpPr>
          <p:cNvPr id="9" name="Skupina 8"/>
          <p:cNvGrpSpPr/>
          <p:nvPr/>
        </p:nvGrpSpPr>
        <p:grpSpPr>
          <a:xfrm>
            <a:off x="631380" y="2204864"/>
            <a:ext cx="3360866" cy="4207768"/>
            <a:chOff x="631380" y="2204864"/>
            <a:chExt cx="3360866" cy="4207768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380" y="2204864"/>
              <a:ext cx="3360866" cy="4207768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1259632" y="5373215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5</a:t>
              </a:r>
              <a:endParaRPr lang="cs-CZ" sz="24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843808" y="5389570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5</a:t>
              </a:r>
              <a:endParaRPr lang="cs-CZ" sz="2400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1656098" y="4581128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5</a:t>
              </a:r>
              <a:endParaRPr lang="cs-CZ" sz="2400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3347864" y="3356992"/>
              <a:ext cx="5040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7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4418816" y="659602"/>
                <a:ext cx="3177480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𝑉</m:t>
                      </m:r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𝑣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8816" y="659602"/>
                <a:ext cx="3177480" cy="57150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Nadpis 1"/>
          <p:cNvSpPr txBox="1">
            <a:spLocks/>
          </p:cNvSpPr>
          <p:nvPr/>
        </p:nvSpPr>
        <p:spPr>
          <a:xfrm>
            <a:off x="445252" y="688132"/>
            <a:ext cx="2650584" cy="58062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dirty="0" smtClean="0"/>
              <a:t>Objem hranolu:</a:t>
            </a:r>
            <a:endParaRPr lang="cs-CZ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Nadpis 1"/>
              <p:cNvSpPr txBox="1">
                <a:spLocks/>
              </p:cNvSpPr>
              <p:nvPr/>
            </p:nvSpPr>
            <p:spPr>
              <a:xfrm>
                <a:off x="4419942" y="1383502"/>
                <a:ext cx="3177480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𝑉</m:t>
                      </m:r>
                      <m:r>
                        <a:rPr lang="cs-CZ" sz="3000" b="0" i="1" smtClean="0">
                          <a:latin typeface="Cambria Math"/>
                        </a:rPr>
                        <m:t>=10,83∙7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9942" y="1383502"/>
                <a:ext cx="3177480" cy="57150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Nadpis 1"/>
              <p:cNvSpPr txBox="1">
                <a:spLocks/>
              </p:cNvSpPr>
              <p:nvPr/>
            </p:nvSpPr>
            <p:spPr>
              <a:xfrm>
                <a:off x="4422214" y="2107402"/>
                <a:ext cx="3177480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u="dbl" smtClean="0">
                          <a:latin typeface="Cambria Math"/>
                        </a:rPr>
                        <m:t>𝑉</m:t>
                      </m:r>
                      <m:r>
                        <a:rPr lang="cs-CZ" sz="3000" b="0" i="1" u="dbl" smtClean="0">
                          <a:latin typeface="Cambria Math"/>
                        </a:rPr>
                        <m:t>=75,81 </m:t>
                      </m:r>
                      <m:sSup>
                        <m:sSupPr>
                          <m:ctrlPr>
                            <a:rPr lang="cs-CZ" sz="3000" b="0" i="1" u="dbl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u="dbl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3000" b="0" i="1" u="dbl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3000" u="dbl" dirty="0"/>
              </a:p>
            </p:txBody>
          </p:sp>
        </mc:Choice>
        <mc:Fallback xmlns="">
          <p:sp>
            <p:nvSpPr>
              <p:cNvPr id="1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2214" y="2107402"/>
                <a:ext cx="3177480" cy="57150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8972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2</a:t>
            </a:r>
            <a:endParaRPr lang="cs-CZ" sz="30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adpis 1"/>
              <p:cNvSpPr txBox="1">
                <a:spLocks/>
              </p:cNvSpPr>
              <p:nvPr/>
            </p:nvSpPr>
            <p:spPr>
              <a:xfrm>
                <a:off x="107504" y="620688"/>
                <a:ext cx="9036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:r>
                  <a:rPr lang="cs-CZ" sz="3000" dirty="0" smtClean="0"/>
                  <a:t>Určete rozměry podstavy kvádru, který má objem </a:t>
                </a:r>
                <a14:m>
                  <m:oMath xmlns:m="http://schemas.openxmlformats.org/officeDocument/2006/math">
                    <m:r>
                      <a:rPr lang="cs-CZ" sz="3000" b="0" i="1" smtClean="0">
                        <a:latin typeface="Cambria Math"/>
                      </a:rPr>
                      <m:t>𝑉</m:t>
                    </m:r>
                    <m:r>
                      <a:rPr lang="cs-CZ" sz="3000" b="0" i="1" smtClean="0">
                        <a:latin typeface="Cambria Math"/>
                      </a:rPr>
                      <m:t>=4 500</m:t>
                    </m:r>
                    <m:sSup>
                      <m:sSupPr>
                        <m:ctrlPr>
                          <a:rPr lang="cs-CZ" sz="30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0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0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3000" dirty="0" smtClean="0"/>
                  <a:t>, je–</a:t>
                </a:r>
                <a:r>
                  <a:rPr lang="cs-CZ" sz="3000" dirty="0" err="1" smtClean="0"/>
                  <a:t>li</a:t>
                </a:r>
                <a:r>
                  <a:rPr lang="cs-CZ" sz="3000" dirty="0" smtClean="0"/>
                  <a:t> výška 30 cm a jeden rozměr podstavy je o 5 cm větší než druhý.</a:t>
                </a:r>
                <a:endParaRPr lang="cs-CZ" sz="3000" dirty="0"/>
              </a:p>
            </p:txBody>
          </p:sp>
        </mc:Choice>
        <mc:Fallback xmlns="">
          <p:sp>
            <p:nvSpPr>
              <p:cNvPr id="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620688"/>
                <a:ext cx="9036496" cy="571500"/>
              </a:xfrm>
              <a:prstGeom prst="rect">
                <a:avLst/>
              </a:prstGeom>
              <a:blipFill rotWithShape="1">
                <a:blip r:embed="rId2"/>
                <a:stretch>
                  <a:fillRect l="-1619" t="-12766" b="-1893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Skupina 7"/>
          <p:cNvGrpSpPr/>
          <p:nvPr/>
        </p:nvGrpSpPr>
        <p:grpSpPr>
          <a:xfrm>
            <a:off x="648706" y="3790152"/>
            <a:ext cx="3888432" cy="2628391"/>
            <a:chOff x="683568" y="2924944"/>
            <a:chExt cx="3888432" cy="2628391"/>
          </a:xfrm>
        </p:grpSpPr>
        <p:sp>
          <p:nvSpPr>
            <p:cNvPr id="4" name="Krychle 3"/>
            <p:cNvSpPr/>
            <p:nvPr/>
          </p:nvSpPr>
          <p:spPr>
            <a:xfrm>
              <a:off x="683568" y="2924944"/>
              <a:ext cx="3096344" cy="2088232"/>
            </a:xfrm>
            <a:prstGeom prst="cube">
              <a:avLst/>
            </a:prstGeom>
            <a:noFill/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ovéPole 4"/>
                <p:cNvSpPr txBox="1"/>
                <p:nvPr/>
              </p:nvSpPr>
              <p:spPr>
                <a:xfrm>
                  <a:off x="3779912" y="3455406"/>
                  <a:ext cx="79208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 smtClean="0">
                            <a:latin typeface="Cambria Math"/>
                          </a:rPr>
                          <m:t>30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5" name="TextovéPole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79912" y="3455406"/>
                  <a:ext cx="792088" cy="523220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ovéPole 5"/>
                <p:cNvSpPr txBox="1"/>
                <p:nvPr/>
              </p:nvSpPr>
              <p:spPr>
                <a:xfrm>
                  <a:off x="3383868" y="4581128"/>
                  <a:ext cx="79208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cs-CZ" sz="2800" i="1" dirty="0" smtClean="0">
                            <a:latin typeface="Cambria Math"/>
                          </a:rPr>
                          <m:t>x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6" name="TextovéPole 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83868" y="4581128"/>
                  <a:ext cx="792088" cy="523220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ovéPole 6"/>
                <p:cNvSpPr txBox="1"/>
                <p:nvPr/>
              </p:nvSpPr>
              <p:spPr>
                <a:xfrm>
                  <a:off x="1259632" y="5030115"/>
                  <a:ext cx="1034187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+5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7" name="TextovéPole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59632" y="5030115"/>
                  <a:ext cx="1034187" cy="523220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9" name="Nadpis 1"/>
          <p:cNvSpPr txBox="1">
            <a:spLocks/>
          </p:cNvSpPr>
          <p:nvPr/>
        </p:nvSpPr>
        <p:spPr>
          <a:xfrm>
            <a:off x="150334" y="2420888"/>
            <a:ext cx="4386804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dirty="0" smtClean="0"/>
              <a:t>Určíme si rozměry kvádru: </a:t>
            </a:r>
            <a:endParaRPr lang="cs-CZ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4619439" y="2403749"/>
                <a:ext cx="359471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:r>
                  <a:rPr lang="cs-CZ" sz="3000" dirty="0" smtClean="0"/>
                  <a:t>Šířka podstavy  …. </a:t>
                </a:r>
                <a14:m>
                  <m:oMath xmlns:m="http://schemas.openxmlformats.org/officeDocument/2006/math">
                    <m:r>
                      <a:rPr lang="cs-CZ" sz="3000" b="0" i="1" smtClean="0">
                        <a:latin typeface="Cambria Math"/>
                      </a:rPr>
                      <m:t>𝑥</m:t>
                    </m:r>
                  </m:oMath>
                </a14:m>
                <a:endParaRPr lang="cs-CZ" sz="3000" dirty="0"/>
              </a:p>
            </p:txBody>
          </p:sp>
        </mc:Choice>
        <mc:Fallback xmlns=""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9439" y="2403749"/>
                <a:ext cx="3594716" cy="571500"/>
              </a:xfrm>
              <a:prstGeom prst="rect">
                <a:avLst/>
              </a:prstGeom>
              <a:blipFill rotWithShape="1">
                <a:blip r:embed="rId6"/>
                <a:stretch>
                  <a:fillRect l="-4075" t="-12766" b="-297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Nadpis 1"/>
              <p:cNvSpPr txBox="1">
                <a:spLocks/>
              </p:cNvSpPr>
              <p:nvPr/>
            </p:nvSpPr>
            <p:spPr>
              <a:xfrm>
                <a:off x="4625752" y="2975249"/>
                <a:ext cx="39786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:r>
                  <a:rPr lang="cs-CZ" sz="3000" dirty="0" smtClean="0"/>
                  <a:t>Délka podstavy …. </a:t>
                </a:r>
                <a14:m>
                  <m:oMath xmlns:m="http://schemas.openxmlformats.org/officeDocument/2006/math">
                    <m:r>
                      <a:rPr lang="cs-CZ" sz="3000" b="0" i="1" smtClean="0">
                        <a:latin typeface="Cambria Math"/>
                      </a:rPr>
                      <m:t>𝑥</m:t>
                    </m:r>
                    <m:r>
                      <a:rPr lang="cs-CZ" sz="3000" b="0" i="1" smtClean="0">
                        <a:latin typeface="Cambria Math"/>
                      </a:rPr>
                      <m:t>+5</m:t>
                    </m:r>
                  </m:oMath>
                </a14:m>
                <a:endParaRPr lang="cs-CZ" sz="3000" dirty="0"/>
              </a:p>
            </p:txBody>
          </p:sp>
        </mc:Choice>
        <mc:Fallback xmlns="">
          <p:sp>
            <p:nvSpPr>
              <p:cNvPr id="11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5752" y="2975249"/>
                <a:ext cx="3978696" cy="571500"/>
              </a:xfrm>
              <a:prstGeom prst="rect">
                <a:avLst/>
              </a:prstGeom>
              <a:blipFill rotWithShape="1">
                <a:blip r:embed="rId7"/>
                <a:stretch>
                  <a:fillRect l="-3681" t="-12766" b="-297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Nadpis 1"/>
              <p:cNvSpPr txBox="1">
                <a:spLocks/>
              </p:cNvSpPr>
              <p:nvPr/>
            </p:nvSpPr>
            <p:spPr>
              <a:xfrm>
                <a:off x="4641289" y="3645024"/>
                <a:ext cx="39786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:r>
                  <a:rPr lang="cs-CZ" sz="3000" dirty="0" smtClean="0"/>
                  <a:t>Výška kvádru ……. </a:t>
                </a:r>
                <a14:m>
                  <m:oMath xmlns:m="http://schemas.openxmlformats.org/officeDocument/2006/math">
                    <m:r>
                      <a:rPr lang="cs-CZ" sz="3000" b="0" i="1" smtClean="0">
                        <a:latin typeface="Cambria Math"/>
                      </a:rPr>
                      <m:t>30</m:t>
                    </m:r>
                  </m:oMath>
                </a14:m>
                <a:endParaRPr lang="cs-CZ" sz="3000" dirty="0"/>
              </a:p>
            </p:txBody>
          </p:sp>
        </mc:Choice>
        <mc:Fallback xmlns="">
          <p:sp>
            <p:nvSpPr>
              <p:cNvPr id="1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1289" y="3645024"/>
                <a:ext cx="3978696" cy="571500"/>
              </a:xfrm>
              <a:prstGeom prst="rect">
                <a:avLst/>
              </a:prstGeom>
              <a:blipFill rotWithShape="1">
                <a:blip r:embed="rId8"/>
                <a:stretch>
                  <a:fillRect l="-3522" t="-12766" b="-297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55881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93732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2</a:t>
            </a:r>
            <a:endParaRPr lang="cs-CZ" sz="3000" b="1" dirty="0"/>
          </a:p>
        </p:txBody>
      </p:sp>
      <p:grpSp>
        <p:nvGrpSpPr>
          <p:cNvPr id="8" name="Skupina 7"/>
          <p:cNvGrpSpPr/>
          <p:nvPr/>
        </p:nvGrpSpPr>
        <p:grpSpPr>
          <a:xfrm>
            <a:off x="333872" y="3779478"/>
            <a:ext cx="3888432" cy="2628391"/>
            <a:chOff x="683568" y="2924944"/>
            <a:chExt cx="3888432" cy="2628391"/>
          </a:xfrm>
        </p:grpSpPr>
        <p:sp>
          <p:nvSpPr>
            <p:cNvPr id="4" name="Krychle 3"/>
            <p:cNvSpPr/>
            <p:nvPr/>
          </p:nvSpPr>
          <p:spPr>
            <a:xfrm>
              <a:off x="683568" y="2924944"/>
              <a:ext cx="3096344" cy="2088232"/>
            </a:xfrm>
            <a:prstGeom prst="cube">
              <a:avLst/>
            </a:prstGeom>
            <a:noFill/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ovéPole 4"/>
                <p:cNvSpPr txBox="1"/>
                <p:nvPr/>
              </p:nvSpPr>
              <p:spPr>
                <a:xfrm>
                  <a:off x="3779912" y="3455406"/>
                  <a:ext cx="79208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 smtClean="0">
                            <a:latin typeface="Cambria Math"/>
                          </a:rPr>
                          <m:t>30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5" name="TextovéPole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79912" y="3455406"/>
                  <a:ext cx="792088" cy="523220"/>
                </a:xfrm>
                <a:prstGeom prst="rect">
                  <a:avLst/>
                </a:prstGeom>
                <a:blipFill rotWithShape="1"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ovéPole 5"/>
                <p:cNvSpPr txBox="1"/>
                <p:nvPr/>
              </p:nvSpPr>
              <p:spPr>
                <a:xfrm>
                  <a:off x="3383868" y="4581128"/>
                  <a:ext cx="79208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cs-CZ" sz="2800" i="1" dirty="0" smtClean="0">
                            <a:latin typeface="Cambria Math"/>
                          </a:rPr>
                          <m:t>x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6" name="TextovéPole 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83868" y="4581128"/>
                  <a:ext cx="792088" cy="523220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ovéPole 6"/>
                <p:cNvSpPr txBox="1"/>
                <p:nvPr/>
              </p:nvSpPr>
              <p:spPr>
                <a:xfrm>
                  <a:off x="1259632" y="5030115"/>
                  <a:ext cx="1034187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+5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7" name="TextovéPole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59632" y="5030115"/>
                  <a:ext cx="1034187" cy="523220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Nadpis 1"/>
              <p:cNvSpPr txBox="1">
                <a:spLocks/>
              </p:cNvSpPr>
              <p:nvPr/>
            </p:nvSpPr>
            <p:spPr>
              <a:xfrm>
                <a:off x="1044824" y="108719"/>
                <a:ext cx="3177480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𝑉</m:t>
                      </m:r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r>
                        <a:rPr lang="cs-CZ" sz="3000" b="0" i="1" smtClean="0">
                          <a:latin typeface="Cambria Math"/>
                        </a:rPr>
                        <m:t>𝑎</m:t>
                      </m:r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𝑏</m:t>
                      </m:r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𝑐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4824" y="108719"/>
                <a:ext cx="3177480" cy="57150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Nadpis 1"/>
              <p:cNvSpPr txBox="1">
                <a:spLocks/>
              </p:cNvSpPr>
              <p:nvPr/>
            </p:nvSpPr>
            <p:spPr>
              <a:xfrm>
                <a:off x="333872" y="741562"/>
                <a:ext cx="39786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4 500=</m:t>
                      </m:r>
                      <m:d>
                        <m:d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+5</m:t>
                          </m:r>
                        </m:e>
                      </m:d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∙30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872" y="741562"/>
                <a:ext cx="3978696" cy="57150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Nadpis 1"/>
              <p:cNvSpPr txBox="1">
                <a:spLocks/>
              </p:cNvSpPr>
              <p:nvPr/>
            </p:nvSpPr>
            <p:spPr>
              <a:xfrm>
                <a:off x="644216" y="1313062"/>
                <a:ext cx="3279712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150=</m:t>
                      </m:r>
                      <m:d>
                        <m:d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+5</m:t>
                          </m:r>
                        </m:e>
                      </m:d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𝑥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4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216" y="1313062"/>
                <a:ext cx="3279712" cy="57150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Nadpis 1"/>
              <p:cNvSpPr txBox="1">
                <a:spLocks/>
              </p:cNvSpPr>
              <p:nvPr/>
            </p:nvSpPr>
            <p:spPr>
              <a:xfrm>
                <a:off x="662037" y="1947790"/>
                <a:ext cx="2768179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150=</m:t>
                      </m:r>
                      <m:sSup>
                        <m:sSup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000" b="0" i="1" smtClean="0">
                          <a:latin typeface="Cambria Math"/>
                        </a:rPr>
                        <m:t>+5</m:t>
                      </m:r>
                      <m:r>
                        <a:rPr lang="cs-CZ" sz="30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037" y="1947790"/>
                <a:ext cx="2768179" cy="57150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Nadpis 1"/>
              <p:cNvSpPr txBox="1">
                <a:spLocks/>
              </p:cNvSpPr>
              <p:nvPr/>
            </p:nvSpPr>
            <p:spPr>
              <a:xfrm>
                <a:off x="737320" y="2577017"/>
                <a:ext cx="39786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0=</m:t>
                      </m:r>
                      <m:sSup>
                        <m:sSup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000" b="0" i="1" smtClean="0">
                          <a:latin typeface="Cambria Math"/>
                        </a:rPr>
                        <m:t>+5</m:t>
                      </m:r>
                      <m:r>
                        <a:rPr lang="cs-CZ" sz="3000" b="0" i="1" smtClean="0">
                          <a:latin typeface="Cambria Math"/>
                        </a:rPr>
                        <m:t>𝑥</m:t>
                      </m:r>
                      <m:r>
                        <a:rPr lang="cs-CZ" sz="3000" b="0" i="1" smtClean="0">
                          <a:latin typeface="Cambria Math"/>
                        </a:rPr>
                        <m:t>−150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320" y="2577017"/>
                <a:ext cx="3978696" cy="57150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Nadpis 1"/>
              <p:cNvSpPr txBox="1">
                <a:spLocks/>
              </p:cNvSpPr>
              <p:nvPr/>
            </p:nvSpPr>
            <p:spPr>
              <a:xfrm>
                <a:off x="4840124" y="179970"/>
                <a:ext cx="2448272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𝐷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=</m:t>
                          </m:r>
                          <m:r>
                            <a:rPr lang="cs-CZ" sz="3000" i="1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30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000" i="1">
                          <a:latin typeface="Cambria Math"/>
                        </a:rPr>
                        <m:t>−4</m:t>
                      </m:r>
                      <m:r>
                        <a:rPr lang="cs-CZ" sz="3000" i="1">
                          <a:latin typeface="Cambria Math"/>
                        </a:rPr>
                        <m:t>𝑎𝑐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0124" y="179970"/>
                <a:ext cx="2448272" cy="57150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Nadpis 1"/>
              <p:cNvSpPr txBox="1">
                <a:spLocks/>
              </p:cNvSpPr>
              <p:nvPr/>
            </p:nvSpPr>
            <p:spPr>
              <a:xfrm>
                <a:off x="4798341" y="741562"/>
                <a:ext cx="39786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𝐷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=5</m:t>
                          </m:r>
                        </m:e>
                        <m:sup>
                          <m:r>
                            <a:rPr lang="cs-CZ" sz="30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000" i="1">
                          <a:latin typeface="Cambria Math"/>
                        </a:rPr>
                        <m:t>−4</m:t>
                      </m:r>
                      <m:r>
                        <a:rPr lang="cs-CZ" sz="300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000" b="0" i="1" smtClean="0">
                          <a:latin typeface="Cambria Math"/>
                        </a:rPr>
                        <m:t>1</m:t>
                      </m:r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−150</m:t>
                          </m:r>
                        </m:e>
                      </m:d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8341" y="741562"/>
                <a:ext cx="3978696" cy="57150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Nadpis 1"/>
              <p:cNvSpPr txBox="1">
                <a:spLocks/>
              </p:cNvSpPr>
              <p:nvPr/>
            </p:nvSpPr>
            <p:spPr>
              <a:xfrm>
                <a:off x="4730437" y="1313062"/>
                <a:ext cx="1656184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𝐷</m:t>
                      </m:r>
                      <m:r>
                        <a:rPr lang="cs-CZ" sz="3000" b="0" i="1" smtClean="0">
                          <a:latin typeface="Cambria Math"/>
                        </a:rPr>
                        <m:t>=625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0437" y="1313062"/>
                <a:ext cx="1656184" cy="57150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Nadpis 1"/>
              <p:cNvSpPr txBox="1">
                <a:spLocks/>
              </p:cNvSpPr>
              <p:nvPr/>
            </p:nvSpPr>
            <p:spPr>
              <a:xfrm>
                <a:off x="4873190" y="2060848"/>
                <a:ext cx="3600400" cy="1152128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 ±</m:t>
                          </m:r>
                          <m:rad>
                            <m:radPr>
                              <m:degHide m:val="on"/>
                              <m:ctrlPr>
                                <a:rPr lang="cs-CZ" sz="3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3000" b="0" i="1" smtClean="0">
                                  <a:latin typeface="Cambria Math"/>
                                  <a:ea typeface="Cambria Math"/>
                                </a:rPr>
                                <m:t>𝐷</m:t>
                              </m:r>
                            </m:e>
                          </m:rad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2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3190" y="2060848"/>
                <a:ext cx="3600400" cy="1152128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Nadpis 1"/>
              <p:cNvSpPr txBox="1">
                <a:spLocks/>
              </p:cNvSpPr>
              <p:nvPr/>
            </p:nvSpPr>
            <p:spPr>
              <a:xfrm>
                <a:off x="4840124" y="3214108"/>
                <a:ext cx="3600400" cy="1152128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−5 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3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3000" b="0" i="1" smtClean="0">
                                  <a:latin typeface="Cambria Math"/>
                                  <a:ea typeface="Cambria Math"/>
                                </a:rPr>
                                <m:t>625</m:t>
                              </m:r>
                            </m:e>
                          </m:rad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∙1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21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0124" y="3214108"/>
                <a:ext cx="3600400" cy="1152128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Nadpis 1"/>
              <p:cNvSpPr txBox="1">
                <a:spLocks/>
              </p:cNvSpPr>
              <p:nvPr/>
            </p:nvSpPr>
            <p:spPr>
              <a:xfrm>
                <a:off x="4222304" y="4537844"/>
                <a:ext cx="1899828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=10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2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2304" y="4537844"/>
                <a:ext cx="1899828" cy="57150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Nadpis 1"/>
              <p:cNvSpPr txBox="1">
                <a:spLocks/>
              </p:cNvSpPr>
              <p:nvPr/>
            </p:nvSpPr>
            <p:spPr>
              <a:xfrm>
                <a:off x="6071930" y="4530346"/>
                <a:ext cx="1899828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=−15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2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1930" y="4530346"/>
                <a:ext cx="1899828" cy="57150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Nadpis 1"/>
              <p:cNvSpPr txBox="1">
                <a:spLocks/>
              </p:cNvSpPr>
              <p:nvPr/>
            </p:nvSpPr>
            <p:spPr>
              <a:xfrm>
                <a:off x="3923928" y="5568594"/>
                <a:ext cx="4248472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:r>
                  <a:rPr lang="cs-CZ" sz="3000" dirty="0" smtClean="0"/>
                  <a:t>Šířka podstavy je </a:t>
                </a:r>
                <a14:m>
                  <m:oMath xmlns:m="http://schemas.openxmlformats.org/officeDocument/2006/math">
                    <m:r>
                      <a:rPr lang="cs-CZ" sz="3000" i="1" dirty="0" smtClean="0">
                        <a:latin typeface="Cambria Math"/>
                      </a:rPr>
                      <m:t>10 </m:t>
                    </m:r>
                    <m:r>
                      <a:rPr lang="cs-CZ" sz="3000" i="1" dirty="0" smtClean="0">
                        <a:latin typeface="Cambria Math"/>
                      </a:rPr>
                      <m:t>𝑐𝑚</m:t>
                    </m:r>
                    <m:r>
                      <a:rPr lang="cs-CZ" sz="3000" i="1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3000" dirty="0" smtClean="0"/>
                  <a:t>a délka </a:t>
                </a:r>
                <a14:m>
                  <m:oMath xmlns:m="http://schemas.openxmlformats.org/officeDocument/2006/math">
                    <m:r>
                      <a:rPr lang="cs-CZ" sz="3000" i="1" dirty="0" smtClean="0">
                        <a:latin typeface="Cambria Math"/>
                      </a:rPr>
                      <m:t>15 </m:t>
                    </m:r>
                    <m:r>
                      <a:rPr lang="cs-CZ" sz="3000" i="1" dirty="0" smtClean="0">
                        <a:latin typeface="Cambria Math"/>
                      </a:rPr>
                      <m:t>𝑐𝑚</m:t>
                    </m:r>
                  </m:oMath>
                </a14:m>
                <a:r>
                  <a:rPr lang="cs-CZ" sz="3000" dirty="0" smtClean="0"/>
                  <a:t>.</a:t>
                </a:r>
                <a:endParaRPr lang="cs-CZ" sz="3000" dirty="0"/>
              </a:p>
            </p:txBody>
          </p:sp>
        </mc:Choice>
        <mc:Fallback xmlns="">
          <p:sp>
            <p:nvSpPr>
              <p:cNvPr id="24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5568594"/>
                <a:ext cx="4248472" cy="571500"/>
              </a:xfrm>
              <a:prstGeom prst="rect">
                <a:avLst/>
              </a:prstGeom>
              <a:blipFill rotWithShape="1">
                <a:blip r:embed="rId17"/>
                <a:stretch>
                  <a:fillRect l="-3443" t="-12766" r="-2439" b="-1095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0007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2" grpId="1"/>
      <p:bldP spid="23" grpId="0"/>
      <p:bldP spid="23" grpId="1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3</a:t>
            </a:r>
            <a:endParaRPr lang="cs-CZ" sz="30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adpis 1"/>
              <p:cNvSpPr txBox="1">
                <a:spLocks/>
              </p:cNvSpPr>
              <p:nvPr/>
            </p:nvSpPr>
            <p:spPr>
              <a:xfrm>
                <a:off x="107504" y="620688"/>
                <a:ext cx="90364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:r>
                  <a:rPr lang="cs-CZ" sz="3200" dirty="0"/>
                  <a:t>Kolik kilogramů bude vážit dřevěná </a:t>
                </a:r>
                <a:r>
                  <a:rPr lang="cs-CZ" sz="3200" dirty="0" smtClean="0"/>
                  <a:t>truhla </a:t>
                </a:r>
                <a:r>
                  <a:rPr lang="cs-CZ" sz="3200" dirty="0"/>
                  <a:t>tvaru </a:t>
                </a:r>
                <a:r>
                  <a:rPr lang="cs-CZ" sz="3200" dirty="0" smtClean="0"/>
                  <a:t>kvádru </a:t>
                </a:r>
                <a:r>
                  <a:rPr lang="cs-CZ" sz="3200" dirty="0"/>
                  <a:t>o </a:t>
                </a:r>
                <a:r>
                  <a:rPr lang="cs-CZ" sz="3200" dirty="0" smtClean="0"/>
                  <a:t>rozměrech podstavy </a:t>
                </a:r>
                <a14:m>
                  <m:oMath xmlns:m="http://schemas.openxmlformats.org/officeDocument/2006/math">
                    <m:r>
                      <a:rPr lang="cs-CZ" sz="3200" i="1" dirty="0" smtClean="0">
                        <a:latin typeface="Cambria Math"/>
                      </a:rPr>
                      <m:t>60 </m:t>
                    </m:r>
                    <m:r>
                      <a:rPr lang="cs-CZ" sz="3200" i="1" dirty="0" smtClean="0">
                        <a:latin typeface="Cambria Math"/>
                      </a:rPr>
                      <m:t>𝑐𝑚</m:t>
                    </m:r>
                    <m:r>
                      <a:rPr lang="cs-CZ" sz="3200" i="1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3200" dirty="0" smtClean="0"/>
                  <a:t>a </a:t>
                </a:r>
                <a14:m>
                  <m:oMath xmlns:m="http://schemas.openxmlformats.org/officeDocument/2006/math">
                    <m:r>
                      <a:rPr lang="cs-CZ" sz="3200" i="1" dirty="0" smtClean="0">
                        <a:latin typeface="Cambria Math"/>
                      </a:rPr>
                      <m:t>80 </m:t>
                    </m:r>
                    <m:r>
                      <a:rPr lang="cs-CZ" sz="3200" i="1" dirty="0" smtClean="0">
                        <a:latin typeface="Cambria Math"/>
                      </a:rPr>
                      <m:t>𝑐𝑚</m:t>
                    </m:r>
                    <m:r>
                      <a:rPr lang="cs-CZ" sz="3200" i="1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3200" dirty="0" smtClean="0"/>
                  <a:t>a výšce </a:t>
                </a:r>
                <a14:m>
                  <m:oMath xmlns:m="http://schemas.openxmlformats.org/officeDocument/2006/math">
                    <m:r>
                      <a:rPr lang="cs-CZ" sz="3200" i="1" dirty="0" smtClean="0">
                        <a:latin typeface="Cambria Math"/>
                      </a:rPr>
                      <m:t>50 </m:t>
                    </m:r>
                    <m:r>
                      <a:rPr lang="cs-CZ" sz="3200" i="1" dirty="0" smtClean="0">
                        <a:latin typeface="Cambria Math"/>
                      </a:rPr>
                      <m:t>𝑐𝑚</m:t>
                    </m:r>
                  </m:oMath>
                </a14:m>
                <a:r>
                  <a:rPr lang="cs-CZ" sz="3200" dirty="0" smtClean="0"/>
                  <a:t>, jestliže </a:t>
                </a:r>
                <a:r>
                  <a:rPr lang="cs-CZ" sz="3200" dirty="0"/>
                  <a:t>tloušťka </a:t>
                </a:r>
                <a:r>
                  <a:rPr lang="cs-CZ" sz="3200" dirty="0" smtClean="0"/>
                  <a:t>dřeva je </a:t>
                </a:r>
                <a14:m>
                  <m:oMath xmlns:m="http://schemas.openxmlformats.org/officeDocument/2006/math">
                    <m:r>
                      <a:rPr lang="cs-CZ" sz="3200" i="1" dirty="0" smtClean="0">
                        <a:latin typeface="Cambria Math"/>
                      </a:rPr>
                      <m:t>2</m:t>
                    </m:r>
                    <m:r>
                      <a:rPr lang="cs-CZ" sz="3200" i="1" dirty="0" smtClean="0">
                        <a:latin typeface="Cambria Math"/>
                      </a:rPr>
                      <m:t>𝑐𝑚</m:t>
                    </m:r>
                  </m:oMath>
                </a14:m>
                <a:r>
                  <a:rPr lang="cs-CZ" sz="3200" dirty="0"/>
                  <a:t> a 1 metr krychlový váží </a:t>
                </a:r>
                <a14:m>
                  <m:oMath xmlns:m="http://schemas.openxmlformats.org/officeDocument/2006/math">
                    <m:r>
                      <a:rPr lang="cs-CZ" sz="3200" i="1" dirty="0">
                        <a:latin typeface="Cambria Math"/>
                      </a:rPr>
                      <m:t>7</m:t>
                    </m:r>
                    <m:r>
                      <a:rPr lang="cs-CZ" sz="3200" i="1" dirty="0" smtClean="0">
                        <a:latin typeface="Cambria Math"/>
                      </a:rPr>
                      <m:t>00</m:t>
                    </m:r>
                    <m:r>
                      <a:rPr lang="cs-CZ" sz="3200" i="1" dirty="0" smtClean="0">
                        <a:latin typeface="Cambria Math"/>
                      </a:rPr>
                      <m:t>𝑘𝑔</m:t>
                    </m:r>
                  </m:oMath>
                </a14:m>
                <a:r>
                  <a:rPr lang="cs-CZ" sz="3200" dirty="0"/>
                  <a:t>?</a:t>
                </a:r>
                <a:endParaRPr lang="cs-CZ" sz="3000" dirty="0"/>
              </a:p>
            </p:txBody>
          </p:sp>
        </mc:Choice>
        <mc:Fallback xmlns="">
          <p:sp>
            <p:nvSpPr>
              <p:cNvPr id="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620688"/>
                <a:ext cx="9036496" cy="571500"/>
              </a:xfrm>
              <a:prstGeom prst="rect">
                <a:avLst/>
              </a:prstGeom>
              <a:blipFill rotWithShape="1">
                <a:blip r:embed="rId2"/>
                <a:stretch>
                  <a:fillRect l="-1754" t="-13830" r="-1619" b="-2925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267" y="3212976"/>
            <a:ext cx="4066602" cy="1992635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 flipV="1">
            <a:off x="1486340" y="4797152"/>
            <a:ext cx="3562546" cy="550078"/>
          </a:xfrm>
          <a:prstGeom prst="straightConnector1">
            <a:avLst/>
          </a:prstGeom>
          <a:ln w="2222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5148064" y="3429000"/>
            <a:ext cx="0" cy="1203128"/>
          </a:xfrm>
          <a:prstGeom prst="straightConnector1">
            <a:avLst/>
          </a:prstGeom>
          <a:ln w="2222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 flipV="1">
            <a:off x="880973" y="4797152"/>
            <a:ext cx="368424" cy="576064"/>
          </a:xfrm>
          <a:prstGeom prst="straightConnector1">
            <a:avLst/>
          </a:prstGeom>
          <a:ln w="2222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5121989" y="3819818"/>
                <a:ext cx="7920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>
                          <a:latin typeface="Cambria Math"/>
                        </a:rPr>
                        <m:t>5</m:t>
                      </m:r>
                      <m:r>
                        <a:rPr lang="cs-CZ" sz="2800" i="1" dirty="0" smtClean="0">
                          <a:latin typeface="Cambria Math"/>
                        </a:rPr>
                        <m:t>0 </m:t>
                      </m:r>
                      <m:r>
                        <a:rPr lang="cs-CZ" sz="2800" i="1" dirty="0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1989" y="3819818"/>
                <a:ext cx="792088" cy="523220"/>
              </a:xfrm>
              <a:prstGeom prst="rect">
                <a:avLst/>
              </a:prstGeom>
              <a:blipFill rotWithShape="1">
                <a:blip r:embed="rId4"/>
                <a:stretch>
                  <a:fillRect r="-3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2946941" y="5085620"/>
                <a:ext cx="7920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>
                          <a:latin typeface="Cambria Math"/>
                        </a:rPr>
                        <m:t>8</m:t>
                      </m:r>
                      <m:r>
                        <a:rPr lang="cs-CZ" sz="2800" i="1" dirty="0" smtClean="0">
                          <a:latin typeface="Cambria Math"/>
                        </a:rPr>
                        <m:t>0 </m:t>
                      </m:r>
                      <m:r>
                        <a:rPr lang="cs-CZ" sz="2800" i="1" dirty="0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6941" y="5085620"/>
                <a:ext cx="792088" cy="523220"/>
              </a:xfrm>
              <a:prstGeom prst="rect">
                <a:avLst/>
              </a:prstGeom>
              <a:blipFill rotWithShape="1">
                <a:blip r:embed="rId5"/>
                <a:stretch>
                  <a:fillRect r="-3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107504" y="4963624"/>
                <a:ext cx="108012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latin typeface="Cambria Math"/>
                        </a:rPr>
                        <m:t>60 </m:t>
                      </m:r>
                      <m:r>
                        <a:rPr lang="cs-CZ" sz="2800" i="1" dirty="0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4963624"/>
                <a:ext cx="1080120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73438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3</a:t>
            </a:r>
            <a:endParaRPr lang="cs-CZ" sz="3000" b="1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7504" y="620688"/>
            <a:ext cx="9036496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Vypočítáme si objemy jednotlivých částí </a:t>
            </a:r>
            <a:r>
              <a:rPr lang="cs-CZ" sz="3200" dirty="0" smtClean="0"/>
              <a:t>truhly.</a:t>
            </a:r>
            <a:endParaRPr lang="cs-CZ" sz="3000" dirty="0"/>
          </a:p>
        </p:txBody>
      </p:sp>
      <p:grpSp>
        <p:nvGrpSpPr>
          <p:cNvPr id="5" name="Skupina 4"/>
          <p:cNvGrpSpPr/>
          <p:nvPr/>
        </p:nvGrpSpPr>
        <p:grpSpPr>
          <a:xfrm>
            <a:off x="128675" y="4083419"/>
            <a:ext cx="5806573" cy="2395864"/>
            <a:chOff x="107504" y="3212976"/>
            <a:chExt cx="5806573" cy="2395864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6267" y="3212976"/>
              <a:ext cx="4066602" cy="1992635"/>
            </a:xfrm>
            <a:prstGeom prst="rect">
              <a:avLst/>
            </a:prstGeom>
          </p:spPr>
        </p:pic>
        <p:cxnSp>
          <p:nvCxnSpPr>
            <p:cNvPr id="6" name="Přímá spojnice se šipkou 5"/>
            <p:cNvCxnSpPr/>
            <p:nvPr/>
          </p:nvCxnSpPr>
          <p:spPr>
            <a:xfrm flipV="1">
              <a:off x="1486340" y="4797152"/>
              <a:ext cx="3562546" cy="550078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se šipkou 6"/>
            <p:cNvCxnSpPr/>
            <p:nvPr/>
          </p:nvCxnSpPr>
          <p:spPr>
            <a:xfrm flipV="1">
              <a:off x="5148064" y="3429000"/>
              <a:ext cx="0" cy="1203128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/>
            <p:cNvCxnSpPr/>
            <p:nvPr/>
          </p:nvCxnSpPr>
          <p:spPr>
            <a:xfrm flipH="1" flipV="1">
              <a:off x="880973" y="4797152"/>
              <a:ext cx="368424" cy="576064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/>
                <p:cNvSpPr txBox="1"/>
                <p:nvPr/>
              </p:nvSpPr>
              <p:spPr>
                <a:xfrm>
                  <a:off x="5121989" y="3819818"/>
                  <a:ext cx="79208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>
                            <a:latin typeface="Cambria Math"/>
                          </a:rPr>
                          <m:t>5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1" name="TextovéPole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21989" y="3819818"/>
                  <a:ext cx="792088" cy="523220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 r="-2923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ovéPole 11"/>
                <p:cNvSpPr txBox="1"/>
                <p:nvPr/>
              </p:nvSpPr>
              <p:spPr>
                <a:xfrm>
                  <a:off x="2946941" y="5085620"/>
                  <a:ext cx="79208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>
                            <a:latin typeface="Cambria Math"/>
                          </a:rPr>
                          <m:t>8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2" name="TextovéPole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46941" y="5085620"/>
                  <a:ext cx="792088" cy="523220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 r="-2923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/>
                <p:cNvSpPr txBox="1"/>
                <p:nvPr/>
              </p:nvSpPr>
              <p:spPr>
                <a:xfrm>
                  <a:off x="107504" y="4963624"/>
                  <a:ext cx="108012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 smtClean="0">
                            <a:latin typeface="Cambria Math"/>
                          </a:rPr>
                          <m:t>60 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3" name="TextovéPole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7504" y="4963624"/>
                  <a:ext cx="1080120" cy="523220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4" name="Nadpis 1"/>
          <p:cNvSpPr txBox="1">
            <a:spLocks/>
          </p:cNvSpPr>
          <p:nvPr/>
        </p:nvSpPr>
        <p:spPr>
          <a:xfrm>
            <a:off x="141592" y="1348555"/>
            <a:ext cx="2126152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Objem dna:</a:t>
            </a:r>
            <a:endParaRPr lang="cs-CZ" sz="3000" dirty="0"/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207492" y="1925496"/>
            <a:ext cx="8756996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Dno má rozměry 60 cm a 80 cm. Výška dna je 2 cm</a:t>
            </a:r>
            <a:endParaRPr lang="cs-CZ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Nadpis 1"/>
              <p:cNvSpPr txBox="1">
                <a:spLocks/>
              </p:cNvSpPr>
              <p:nvPr/>
            </p:nvSpPr>
            <p:spPr>
              <a:xfrm>
                <a:off x="5724128" y="2649396"/>
                <a:ext cx="3280122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𝑉</m:t>
                      </m:r>
                      <m:r>
                        <a:rPr lang="cs-CZ" sz="3000" b="0" i="1" smtClean="0">
                          <a:latin typeface="Cambria Math"/>
                        </a:rPr>
                        <m:t>=60∙80∙2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2649396"/>
                <a:ext cx="3280122" cy="57150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Nadpis 1"/>
              <p:cNvSpPr txBox="1">
                <a:spLocks/>
              </p:cNvSpPr>
              <p:nvPr/>
            </p:nvSpPr>
            <p:spPr>
              <a:xfrm>
                <a:off x="5810853" y="3220896"/>
                <a:ext cx="3280122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𝑉</m:t>
                      </m:r>
                      <m:r>
                        <a:rPr lang="cs-CZ" sz="3000" b="0" i="1" smtClean="0">
                          <a:latin typeface="Cambria Math"/>
                        </a:rPr>
                        <m:t>=9 600 </m:t>
                      </m:r>
                      <m:sSup>
                        <m:sSup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30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0853" y="3220896"/>
                <a:ext cx="3280122" cy="57150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6449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5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3</a:t>
            </a:r>
            <a:endParaRPr lang="cs-CZ" sz="3000" b="1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7504" y="620688"/>
            <a:ext cx="9036496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Vypočítáme si objemy jednotlivých částí </a:t>
            </a:r>
            <a:r>
              <a:rPr lang="cs-CZ" sz="3200" dirty="0" smtClean="0"/>
              <a:t>truhly.</a:t>
            </a:r>
            <a:endParaRPr lang="cs-CZ" sz="3000" dirty="0"/>
          </a:p>
        </p:txBody>
      </p:sp>
      <p:grpSp>
        <p:nvGrpSpPr>
          <p:cNvPr id="5" name="Skupina 4"/>
          <p:cNvGrpSpPr/>
          <p:nvPr/>
        </p:nvGrpSpPr>
        <p:grpSpPr>
          <a:xfrm>
            <a:off x="128675" y="4083419"/>
            <a:ext cx="5806573" cy="2395864"/>
            <a:chOff x="107504" y="3212976"/>
            <a:chExt cx="5806573" cy="2395864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6267" y="3212976"/>
              <a:ext cx="4066602" cy="1992635"/>
            </a:xfrm>
            <a:prstGeom prst="rect">
              <a:avLst/>
            </a:prstGeom>
          </p:spPr>
        </p:pic>
        <p:cxnSp>
          <p:nvCxnSpPr>
            <p:cNvPr id="6" name="Přímá spojnice se šipkou 5"/>
            <p:cNvCxnSpPr/>
            <p:nvPr/>
          </p:nvCxnSpPr>
          <p:spPr>
            <a:xfrm flipV="1">
              <a:off x="1486340" y="4797152"/>
              <a:ext cx="3562546" cy="550078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se šipkou 6"/>
            <p:cNvCxnSpPr/>
            <p:nvPr/>
          </p:nvCxnSpPr>
          <p:spPr>
            <a:xfrm flipV="1">
              <a:off x="5148064" y="3429000"/>
              <a:ext cx="0" cy="1203128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/>
            <p:cNvCxnSpPr/>
            <p:nvPr/>
          </p:nvCxnSpPr>
          <p:spPr>
            <a:xfrm flipH="1" flipV="1">
              <a:off x="880973" y="4797152"/>
              <a:ext cx="368424" cy="576064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/>
                <p:cNvSpPr txBox="1"/>
                <p:nvPr/>
              </p:nvSpPr>
              <p:spPr>
                <a:xfrm>
                  <a:off x="5121989" y="3819818"/>
                  <a:ext cx="79208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>
                            <a:latin typeface="Cambria Math"/>
                          </a:rPr>
                          <m:t>5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1" name="TextovéPole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21989" y="3819818"/>
                  <a:ext cx="792088" cy="523220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 r="-2923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ovéPole 11"/>
                <p:cNvSpPr txBox="1"/>
                <p:nvPr/>
              </p:nvSpPr>
              <p:spPr>
                <a:xfrm>
                  <a:off x="2946941" y="5085620"/>
                  <a:ext cx="79208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>
                            <a:latin typeface="Cambria Math"/>
                          </a:rPr>
                          <m:t>8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2" name="TextovéPole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46941" y="5085620"/>
                  <a:ext cx="792088" cy="523220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 r="-2923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/>
                <p:cNvSpPr txBox="1"/>
                <p:nvPr/>
              </p:nvSpPr>
              <p:spPr>
                <a:xfrm>
                  <a:off x="107504" y="4963624"/>
                  <a:ext cx="108012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 smtClean="0">
                            <a:latin typeface="Cambria Math"/>
                          </a:rPr>
                          <m:t>60 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3" name="TextovéPole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7504" y="4963624"/>
                  <a:ext cx="1080120" cy="523220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4" name="Nadpis 1"/>
          <p:cNvSpPr txBox="1">
            <a:spLocks/>
          </p:cNvSpPr>
          <p:nvPr/>
        </p:nvSpPr>
        <p:spPr>
          <a:xfrm>
            <a:off x="141592" y="1348555"/>
            <a:ext cx="25582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Objem víka:</a:t>
            </a:r>
            <a:endParaRPr lang="cs-CZ" sz="3000" dirty="0"/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207492" y="1925496"/>
            <a:ext cx="60927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Víko má stejné rozměry jako dno </a:t>
            </a:r>
            <a:r>
              <a:rPr lang="cs-CZ" sz="3200" dirty="0" smtClean="0">
                <a:latin typeface="Cambria Math"/>
                <a:ea typeface="Cambria Math"/>
              </a:rPr>
              <a:t>⇒</a:t>
            </a:r>
            <a:endParaRPr lang="cs-CZ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Nadpis 1"/>
              <p:cNvSpPr txBox="1">
                <a:spLocks/>
              </p:cNvSpPr>
              <p:nvPr/>
            </p:nvSpPr>
            <p:spPr>
              <a:xfrm>
                <a:off x="6228184" y="1925496"/>
                <a:ext cx="2664296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𝑉</m:t>
                      </m:r>
                      <m:r>
                        <a:rPr lang="cs-CZ" sz="3000" b="0" i="1" smtClean="0">
                          <a:latin typeface="Cambria Math"/>
                        </a:rPr>
                        <m:t>=9 600 </m:t>
                      </m:r>
                      <m:sSup>
                        <m:sSup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30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8184" y="1925496"/>
                <a:ext cx="2664296" cy="57150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7731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3</a:t>
            </a:r>
            <a:endParaRPr lang="cs-CZ" sz="3000" b="1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7504" y="620688"/>
            <a:ext cx="9036496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Vypočítáme si objemy jednotlivých částí </a:t>
            </a:r>
            <a:r>
              <a:rPr lang="cs-CZ" sz="3200" dirty="0" smtClean="0"/>
              <a:t>truhly.</a:t>
            </a:r>
            <a:endParaRPr lang="cs-CZ" sz="3000" dirty="0"/>
          </a:p>
        </p:txBody>
      </p:sp>
      <p:grpSp>
        <p:nvGrpSpPr>
          <p:cNvPr id="5" name="Skupina 4"/>
          <p:cNvGrpSpPr/>
          <p:nvPr/>
        </p:nvGrpSpPr>
        <p:grpSpPr>
          <a:xfrm>
            <a:off x="128675" y="4083419"/>
            <a:ext cx="5806573" cy="2395864"/>
            <a:chOff x="107504" y="3212976"/>
            <a:chExt cx="5806573" cy="2395864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6267" y="3212976"/>
              <a:ext cx="4066602" cy="1992635"/>
            </a:xfrm>
            <a:prstGeom prst="rect">
              <a:avLst/>
            </a:prstGeom>
          </p:spPr>
        </p:pic>
        <p:cxnSp>
          <p:nvCxnSpPr>
            <p:cNvPr id="6" name="Přímá spojnice se šipkou 5"/>
            <p:cNvCxnSpPr/>
            <p:nvPr/>
          </p:nvCxnSpPr>
          <p:spPr>
            <a:xfrm flipV="1">
              <a:off x="1486340" y="4797152"/>
              <a:ext cx="3562546" cy="550078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se šipkou 6"/>
            <p:cNvCxnSpPr/>
            <p:nvPr/>
          </p:nvCxnSpPr>
          <p:spPr>
            <a:xfrm flipV="1">
              <a:off x="5148064" y="3429000"/>
              <a:ext cx="0" cy="1203128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/>
            <p:cNvCxnSpPr/>
            <p:nvPr/>
          </p:nvCxnSpPr>
          <p:spPr>
            <a:xfrm flipH="1" flipV="1">
              <a:off x="880973" y="4797152"/>
              <a:ext cx="368424" cy="576064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/>
                <p:cNvSpPr txBox="1"/>
                <p:nvPr/>
              </p:nvSpPr>
              <p:spPr>
                <a:xfrm>
                  <a:off x="5121989" y="3819818"/>
                  <a:ext cx="79208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>
                            <a:latin typeface="Cambria Math"/>
                          </a:rPr>
                          <m:t>5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1" name="TextovéPole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21989" y="3819818"/>
                  <a:ext cx="792088" cy="523220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 r="-2923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ovéPole 11"/>
                <p:cNvSpPr txBox="1"/>
                <p:nvPr/>
              </p:nvSpPr>
              <p:spPr>
                <a:xfrm>
                  <a:off x="2946941" y="5085620"/>
                  <a:ext cx="79208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>
                            <a:latin typeface="Cambria Math"/>
                          </a:rPr>
                          <m:t>8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2" name="TextovéPole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46941" y="5085620"/>
                  <a:ext cx="792088" cy="523220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 r="-2923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/>
                <p:cNvSpPr txBox="1"/>
                <p:nvPr/>
              </p:nvSpPr>
              <p:spPr>
                <a:xfrm>
                  <a:off x="107504" y="4963624"/>
                  <a:ext cx="108012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 smtClean="0">
                            <a:latin typeface="Cambria Math"/>
                          </a:rPr>
                          <m:t>60 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3" name="TextovéPole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7504" y="4963624"/>
                  <a:ext cx="1080120" cy="523220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4" name="Nadpis 1"/>
          <p:cNvSpPr txBox="1">
            <a:spLocks/>
          </p:cNvSpPr>
          <p:nvPr/>
        </p:nvSpPr>
        <p:spPr>
          <a:xfrm>
            <a:off x="141591" y="1348555"/>
            <a:ext cx="6230609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Objem přední stěny a zadní stěny:</a:t>
            </a:r>
            <a:endParaRPr lang="cs-CZ" sz="3000" dirty="0"/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207492" y="1925496"/>
            <a:ext cx="8756996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Stěny mají rozměry 80 cm a 50 cm. Šířka stěn je 2 cm.</a:t>
            </a:r>
            <a:endParaRPr lang="cs-CZ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Nadpis 1"/>
              <p:cNvSpPr txBox="1">
                <a:spLocks/>
              </p:cNvSpPr>
              <p:nvPr/>
            </p:nvSpPr>
            <p:spPr>
              <a:xfrm>
                <a:off x="5724128" y="2649396"/>
                <a:ext cx="3280122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𝑉</m:t>
                      </m:r>
                      <m:r>
                        <a:rPr lang="cs-CZ" sz="3000" b="0" i="1" smtClean="0">
                          <a:latin typeface="Cambria Math"/>
                        </a:rPr>
                        <m:t>=80∙50∙2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2649396"/>
                <a:ext cx="3280122" cy="57150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Nadpis 1"/>
              <p:cNvSpPr txBox="1">
                <a:spLocks/>
              </p:cNvSpPr>
              <p:nvPr/>
            </p:nvSpPr>
            <p:spPr>
              <a:xfrm>
                <a:off x="5810853" y="3220896"/>
                <a:ext cx="3280122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𝑉</m:t>
                      </m:r>
                      <m:r>
                        <a:rPr lang="cs-CZ" sz="3000" b="0" i="1" smtClean="0">
                          <a:latin typeface="Cambria Math"/>
                        </a:rPr>
                        <m:t>=8 000 </m:t>
                      </m:r>
                      <m:sSup>
                        <m:sSup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30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0853" y="3220896"/>
                <a:ext cx="3280122" cy="57150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8204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3</a:t>
            </a:r>
            <a:endParaRPr lang="cs-CZ" sz="3000" b="1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7504" y="620688"/>
            <a:ext cx="9036496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Vypočítáme si objemy jednotlivých částí </a:t>
            </a:r>
            <a:r>
              <a:rPr lang="cs-CZ" sz="3200" dirty="0" smtClean="0"/>
              <a:t>truhly.</a:t>
            </a:r>
            <a:endParaRPr lang="cs-CZ" sz="3000" dirty="0"/>
          </a:p>
        </p:txBody>
      </p:sp>
      <p:grpSp>
        <p:nvGrpSpPr>
          <p:cNvPr id="5" name="Skupina 4"/>
          <p:cNvGrpSpPr/>
          <p:nvPr/>
        </p:nvGrpSpPr>
        <p:grpSpPr>
          <a:xfrm>
            <a:off x="128675" y="4083419"/>
            <a:ext cx="5806573" cy="2395864"/>
            <a:chOff x="107504" y="3212976"/>
            <a:chExt cx="5806573" cy="2395864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6267" y="3212976"/>
              <a:ext cx="4066602" cy="1992635"/>
            </a:xfrm>
            <a:prstGeom prst="rect">
              <a:avLst/>
            </a:prstGeom>
          </p:spPr>
        </p:pic>
        <p:cxnSp>
          <p:nvCxnSpPr>
            <p:cNvPr id="6" name="Přímá spojnice se šipkou 5"/>
            <p:cNvCxnSpPr/>
            <p:nvPr/>
          </p:nvCxnSpPr>
          <p:spPr>
            <a:xfrm flipV="1">
              <a:off x="1486340" y="4797152"/>
              <a:ext cx="3562546" cy="550078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se šipkou 6"/>
            <p:cNvCxnSpPr/>
            <p:nvPr/>
          </p:nvCxnSpPr>
          <p:spPr>
            <a:xfrm flipV="1">
              <a:off x="5148064" y="3429000"/>
              <a:ext cx="0" cy="1203128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/>
            <p:cNvCxnSpPr/>
            <p:nvPr/>
          </p:nvCxnSpPr>
          <p:spPr>
            <a:xfrm flipH="1" flipV="1">
              <a:off x="880973" y="4797152"/>
              <a:ext cx="368424" cy="576064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/>
                <p:cNvSpPr txBox="1"/>
                <p:nvPr/>
              </p:nvSpPr>
              <p:spPr>
                <a:xfrm>
                  <a:off x="5121989" y="3819818"/>
                  <a:ext cx="79208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>
                            <a:latin typeface="Cambria Math"/>
                          </a:rPr>
                          <m:t>5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1" name="TextovéPole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21989" y="3819818"/>
                  <a:ext cx="792088" cy="523220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 r="-2923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ovéPole 11"/>
                <p:cNvSpPr txBox="1"/>
                <p:nvPr/>
              </p:nvSpPr>
              <p:spPr>
                <a:xfrm>
                  <a:off x="2946941" y="5085620"/>
                  <a:ext cx="79208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>
                            <a:latin typeface="Cambria Math"/>
                          </a:rPr>
                          <m:t>8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2" name="TextovéPole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46941" y="5085620"/>
                  <a:ext cx="792088" cy="523220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 r="-2923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/>
                <p:cNvSpPr txBox="1"/>
                <p:nvPr/>
              </p:nvSpPr>
              <p:spPr>
                <a:xfrm>
                  <a:off x="107504" y="4963624"/>
                  <a:ext cx="108012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 smtClean="0">
                            <a:latin typeface="Cambria Math"/>
                          </a:rPr>
                          <m:t>60 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3" name="TextovéPole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7504" y="4963624"/>
                  <a:ext cx="1080120" cy="523220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4" name="Nadpis 1"/>
          <p:cNvSpPr txBox="1">
            <a:spLocks/>
          </p:cNvSpPr>
          <p:nvPr/>
        </p:nvSpPr>
        <p:spPr>
          <a:xfrm>
            <a:off x="141591" y="1348555"/>
            <a:ext cx="6230609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Objemy bočních stěn:</a:t>
            </a:r>
            <a:endParaRPr lang="cs-CZ" sz="3000" dirty="0"/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207492" y="1925496"/>
            <a:ext cx="8756996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Stěny mají rozměry 60 cm a 50 cm. Šířka stěn je 2 cm.</a:t>
            </a:r>
            <a:endParaRPr lang="cs-CZ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Nadpis 1"/>
              <p:cNvSpPr txBox="1">
                <a:spLocks/>
              </p:cNvSpPr>
              <p:nvPr/>
            </p:nvSpPr>
            <p:spPr>
              <a:xfrm>
                <a:off x="5724128" y="2649396"/>
                <a:ext cx="3280122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𝑉</m:t>
                      </m:r>
                      <m:r>
                        <a:rPr lang="cs-CZ" sz="3000" b="0" i="1" smtClean="0">
                          <a:latin typeface="Cambria Math"/>
                        </a:rPr>
                        <m:t>=60∙50∙2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2649396"/>
                <a:ext cx="3280122" cy="57150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Nadpis 1"/>
              <p:cNvSpPr txBox="1">
                <a:spLocks/>
              </p:cNvSpPr>
              <p:nvPr/>
            </p:nvSpPr>
            <p:spPr>
              <a:xfrm>
                <a:off x="5810853" y="3220896"/>
                <a:ext cx="3280122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𝑉</m:t>
                      </m:r>
                      <m:r>
                        <a:rPr lang="cs-CZ" sz="3000" b="0" i="1" smtClean="0">
                          <a:latin typeface="Cambria Math"/>
                        </a:rPr>
                        <m:t>=6 000 </m:t>
                      </m:r>
                      <m:sSup>
                        <m:sSup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30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0853" y="3220896"/>
                <a:ext cx="3280122" cy="57150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98043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3</a:t>
            </a:r>
            <a:endParaRPr lang="cs-CZ" sz="3000" b="1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7504" y="620688"/>
            <a:ext cx="9036496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Vypočítáme si objemy jednotlivých částí </a:t>
            </a:r>
            <a:r>
              <a:rPr lang="cs-CZ" sz="3200" dirty="0" smtClean="0"/>
              <a:t>truhly.</a:t>
            </a:r>
            <a:endParaRPr lang="cs-CZ" sz="3000" dirty="0"/>
          </a:p>
        </p:txBody>
      </p:sp>
      <p:grpSp>
        <p:nvGrpSpPr>
          <p:cNvPr id="5" name="Skupina 4"/>
          <p:cNvGrpSpPr/>
          <p:nvPr/>
        </p:nvGrpSpPr>
        <p:grpSpPr>
          <a:xfrm>
            <a:off x="128675" y="4083419"/>
            <a:ext cx="5806573" cy="2395864"/>
            <a:chOff x="107504" y="3212976"/>
            <a:chExt cx="5806573" cy="2395864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6267" y="3212976"/>
              <a:ext cx="4066602" cy="1992635"/>
            </a:xfrm>
            <a:prstGeom prst="rect">
              <a:avLst/>
            </a:prstGeom>
          </p:spPr>
        </p:pic>
        <p:cxnSp>
          <p:nvCxnSpPr>
            <p:cNvPr id="6" name="Přímá spojnice se šipkou 5"/>
            <p:cNvCxnSpPr/>
            <p:nvPr/>
          </p:nvCxnSpPr>
          <p:spPr>
            <a:xfrm flipV="1">
              <a:off x="1486340" y="4797152"/>
              <a:ext cx="3562546" cy="550078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se šipkou 6"/>
            <p:cNvCxnSpPr/>
            <p:nvPr/>
          </p:nvCxnSpPr>
          <p:spPr>
            <a:xfrm flipV="1">
              <a:off x="5148064" y="3429000"/>
              <a:ext cx="0" cy="1203128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/>
            <p:cNvCxnSpPr/>
            <p:nvPr/>
          </p:nvCxnSpPr>
          <p:spPr>
            <a:xfrm flipH="1" flipV="1">
              <a:off x="880973" y="4797152"/>
              <a:ext cx="368424" cy="576064"/>
            </a:xfrm>
            <a:prstGeom prst="straightConnector1">
              <a:avLst/>
            </a:prstGeom>
            <a:ln w="22225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ovéPole 10"/>
                <p:cNvSpPr txBox="1"/>
                <p:nvPr/>
              </p:nvSpPr>
              <p:spPr>
                <a:xfrm>
                  <a:off x="5121989" y="3819818"/>
                  <a:ext cx="79208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>
                            <a:latin typeface="Cambria Math"/>
                          </a:rPr>
                          <m:t>5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1" name="TextovéPole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21989" y="3819818"/>
                  <a:ext cx="792088" cy="523220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 r="-2923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ovéPole 11"/>
                <p:cNvSpPr txBox="1"/>
                <p:nvPr/>
              </p:nvSpPr>
              <p:spPr>
                <a:xfrm>
                  <a:off x="2946941" y="5085620"/>
                  <a:ext cx="792088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>
                            <a:latin typeface="Cambria Math"/>
                          </a:rPr>
                          <m:t>8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2" name="TextovéPole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46941" y="5085620"/>
                  <a:ext cx="792088" cy="523220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 r="-2923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/>
                <p:cNvSpPr txBox="1"/>
                <p:nvPr/>
              </p:nvSpPr>
              <p:spPr>
                <a:xfrm>
                  <a:off x="107504" y="4963624"/>
                  <a:ext cx="108012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i="1" dirty="0" smtClean="0">
                            <a:latin typeface="Cambria Math"/>
                          </a:rPr>
                          <m:t>60 </m:t>
                        </m:r>
                        <m:r>
                          <a:rPr lang="cs-CZ" sz="2800" i="1" dirty="0" smtClean="0">
                            <a:latin typeface="Cambria Math"/>
                          </a:rPr>
                          <m:t>𝑐𝑚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3" name="TextovéPole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7504" y="4963624"/>
                  <a:ext cx="1080120" cy="523220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4" name="Nadpis 1"/>
          <p:cNvSpPr txBox="1">
            <a:spLocks/>
          </p:cNvSpPr>
          <p:nvPr/>
        </p:nvSpPr>
        <p:spPr>
          <a:xfrm>
            <a:off x="141591" y="1348555"/>
            <a:ext cx="6230609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Objem materiálu je :</a:t>
            </a:r>
            <a:endParaRPr lang="cs-CZ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Nadpis 1"/>
              <p:cNvSpPr txBox="1">
                <a:spLocks/>
              </p:cNvSpPr>
              <p:nvPr/>
            </p:nvSpPr>
            <p:spPr>
              <a:xfrm>
                <a:off x="107504" y="2132856"/>
                <a:ext cx="8856984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𝑉</m:t>
                      </m:r>
                      <m:r>
                        <a:rPr lang="cs-CZ" sz="3000" b="0" i="1" smtClean="0">
                          <a:latin typeface="Cambria Math"/>
                        </a:rPr>
                        <m:t>=9 600+9 600+8 000+8 000+6 000+6 000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2132856"/>
                <a:ext cx="8856984" cy="57150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Nadpis 1"/>
              <p:cNvSpPr txBox="1">
                <a:spLocks/>
              </p:cNvSpPr>
              <p:nvPr/>
            </p:nvSpPr>
            <p:spPr>
              <a:xfrm>
                <a:off x="128675" y="2852936"/>
                <a:ext cx="3280122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𝑉</m:t>
                      </m:r>
                      <m:r>
                        <a:rPr lang="cs-CZ" sz="3000" b="0" i="1" smtClean="0">
                          <a:latin typeface="Cambria Math"/>
                        </a:rPr>
                        <m:t>=47 200 </m:t>
                      </m:r>
                      <m:sSup>
                        <m:sSup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30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675" y="2852936"/>
                <a:ext cx="3280122" cy="57150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26599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7504" y="116632"/>
            <a:ext cx="8229600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000" b="1" dirty="0" smtClean="0"/>
              <a:t>Př. 3</a:t>
            </a:r>
            <a:endParaRPr lang="cs-CZ" sz="3000" b="1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7504" y="620688"/>
            <a:ext cx="9036496" cy="5715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dirty="0" smtClean="0"/>
              <a:t>Vypočítáme hmotnost truhly.</a:t>
            </a:r>
            <a:endParaRPr lang="cs-CZ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Nadpis 1"/>
              <p:cNvSpPr txBox="1">
                <a:spLocks/>
              </p:cNvSpPr>
              <p:nvPr/>
            </p:nvSpPr>
            <p:spPr>
              <a:xfrm>
                <a:off x="158925" y="1412776"/>
                <a:ext cx="6230609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:r>
                  <a:rPr lang="cs-CZ" sz="3200" dirty="0" smtClean="0"/>
                  <a:t>Objem převedeme na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32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cs-CZ" sz="32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3000" dirty="0" smtClean="0"/>
                  <a:t>:</a:t>
                </a:r>
                <a:endParaRPr lang="cs-CZ" sz="3000" dirty="0"/>
              </a:p>
            </p:txBody>
          </p:sp>
        </mc:Choice>
        <mc:Fallback xmlns="">
          <p:sp>
            <p:nvSpPr>
              <p:cNvPr id="14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925" y="1412776"/>
                <a:ext cx="6230609" cy="571500"/>
              </a:xfrm>
              <a:prstGeom prst="rect">
                <a:avLst/>
              </a:prstGeom>
              <a:blipFill rotWithShape="1">
                <a:blip r:embed="rId2"/>
                <a:stretch>
                  <a:fillRect l="-2446" t="-12766" b="-372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Nadpis 1"/>
              <p:cNvSpPr txBox="1">
                <a:spLocks/>
              </p:cNvSpPr>
              <p:nvPr/>
            </p:nvSpPr>
            <p:spPr>
              <a:xfrm>
                <a:off x="1817440" y="2132856"/>
                <a:ext cx="5616624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 xmlns:m="http://schemas.openxmlformats.org/officeDocument/2006/math">
                    <m:r>
                      <a:rPr lang="cs-CZ" sz="3000" b="0" i="1" smtClean="0">
                        <a:latin typeface="Cambria Math"/>
                      </a:rPr>
                      <m:t>𝑉</m:t>
                    </m:r>
                    <m:r>
                      <a:rPr lang="cs-CZ" sz="3000" b="0" i="1" smtClean="0">
                        <a:latin typeface="Cambria Math"/>
                      </a:rPr>
                      <m:t>=47 200 </m:t>
                    </m:r>
                    <m:sSup>
                      <m:sSupPr>
                        <m:ctrlPr>
                          <a:rPr lang="cs-CZ" sz="30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000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sz="30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3000" b="0" i="1" smtClean="0">
                        <a:latin typeface="Cambria Math"/>
                      </a:rPr>
                      <m:t>=0,</m:t>
                    </m:r>
                    <m:r>
                      <a:rPr lang="cs-CZ" sz="3000" b="0" i="0" smtClean="0">
                        <a:latin typeface="Cambria Math"/>
                      </a:rPr>
                      <m:t>0472 </m:t>
                    </m:r>
                    <m:sSup>
                      <m:sSupPr>
                        <m:ctrlPr>
                          <a:rPr lang="cs-CZ" sz="30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000" b="0" i="1" smtClean="0"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cs-CZ" sz="30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3000" dirty="0" smtClean="0"/>
                  <a:t> </a:t>
                </a:r>
                <a:endParaRPr lang="cs-CZ" sz="3000" dirty="0"/>
              </a:p>
            </p:txBody>
          </p:sp>
        </mc:Choice>
        <mc:Fallback xmlns="">
          <p:sp>
            <p:nvSpPr>
              <p:cNvPr id="1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7440" y="2132856"/>
                <a:ext cx="5616624" cy="57150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Nadpis 1"/>
              <p:cNvSpPr txBox="1">
                <a:spLocks/>
              </p:cNvSpPr>
              <p:nvPr/>
            </p:nvSpPr>
            <p:spPr>
              <a:xfrm>
                <a:off x="611560" y="4149080"/>
                <a:ext cx="5616624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 xmlns:m="http://schemas.openxmlformats.org/officeDocument/2006/math">
                    <m:r>
                      <a:rPr lang="cs-CZ" sz="3000" b="0" i="1" smtClean="0">
                        <a:latin typeface="Cambria Math"/>
                      </a:rPr>
                      <m:t>0,</m:t>
                    </m:r>
                    <m:r>
                      <a:rPr lang="cs-CZ" sz="3000" b="0" i="0" smtClean="0">
                        <a:latin typeface="Cambria Math"/>
                      </a:rPr>
                      <m:t>0472 </m:t>
                    </m:r>
                    <m:sSup>
                      <m:sSupPr>
                        <m:ctrlPr>
                          <a:rPr lang="cs-CZ" sz="30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000" b="0" i="1" smtClean="0"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cs-CZ" sz="30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3000" b="0" i="0" smtClean="0">
                        <a:latin typeface="Cambria Math"/>
                      </a:rPr>
                      <m:t>…  </m:t>
                    </m:r>
                    <m:r>
                      <m:rPr>
                        <m:sty m:val="p"/>
                      </m:rPr>
                      <a:rPr lang="cs-CZ" sz="3000" b="0" i="0" smtClean="0">
                        <a:latin typeface="Cambria Math"/>
                      </a:rPr>
                      <m:t>x</m:t>
                    </m:r>
                    <m:r>
                      <a:rPr lang="cs-CZ" sz="3000" b="0" i="0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3000" b="0" i="0" smtClean="0">
                        <a:latin typeface="Cambria Math"/>
                      </a:rPr>
                      <m:t>kg</m:t>
                    </m:r>
                  </m:oMath>
                </a14:m>
                <a:r>
                  <a:rPr lang="cs-CZ" sz="3000" dirty="0" smtClean="0"/>
                  <a:t> </a:t>
                </a:r>
                <a:endParaRPr lang="cs-CZ" sz="3000" dirty="0"/>
              </a:p>
            </p:txBody>
          </p:sp>
        </mc:Choice>
        <mc:Fallback xmlns="">
          <p:sp>
            <p:nvSpPr>
              <p:cNvPr id="1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4149080"/>
                <a:ext cx="5616624" cy="57150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Nadpis 1"/>
              <p:cNvSpPr txBox="1">
                <a:spLocks/>
              </p:cNvSpPr>
              <p:nvPr/>
            </p:nvSpPr>
            <p:spPr>
              <a:xfrm>
                <a:off x="611560" y="3429000"/>
                <a:ext cx="5616624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 xmlns:m="http://schemas.openxmlformats.org/officeDocument/2006/math">
                    <m:r>
                      <a:rPr lang="cs-CZ" sz="3000" i="1" smtClean="0">
                        <a:latin typeface="Cambria Math"/>
                      </a:rPr>
                      <m:t>1</m:t>
                    </m:r>
                    <m:r>
                      <a:rPr lang="cs-CZ" sz="3000" b="0" i="0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30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3000" b="0" i="1" smtClean="0"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cs-CZ" sz="30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3000" b="0" i="1" smtClean="0">
                        <a:latin typeface="Cambria Math"/>
                      </a:rPr>
                      <m:t>…………700 </m:t>
                    </m:r>
                    <m:r>
                      <a:rPr lang="cs-CZ" sz="3000" b="0" i="1" smtClean="0">
                        <a:latin typeface="Cambria Math"/>
                      </a:rPr>
                      <m:t>𝑘𝑔</m:t>
                    </m:r>
                  </m:oMath>
                </a14:m>
                <a:r>
                  <a:rPr lang="cs-CZ" sz="3000" dirty="0" smtClean="0"/>
                  <a:t> </a:t>
                </a:r>
                <a:endParaRPr lang="cs-CZ" sz="3000" dirty="0"/>
              </a:p>
            </p:txBody>
          </p:sp>
        </mc:Choice>
        <mc:Fallback xmlns="">
          <p:sp>
            <p:nvSpPr>
              <p:cNvPr id="1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3429000"/>
                <a:ext cx="5616624" cy="57150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Nadpis 1"/>
              <p:cNvSpPr txBox="1">
                <a:spLocks/>
              </p:cNvSpPr>
              <p:nvPr/>
            </p:nvSpPr>
            <p:spPr>
              <a:xfrm>
                <a:off x="611560" y="5229200"/>
                <a:ext cx="5616624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smtClean="0">
                          <a:latin typeface="Cambria Math"/>
                        </a:rPr>
                        <m:t>𝑥</m:t>
                      </m:r>
                      <m:r>
                        <a:rPr lang="cs-CZ" sz="3000" b="0" i="1" smtClean="0">
                          <a:latin typeface="Cambria Math"/>
                        </a:rPr>
                        <m:t>=0,0472∙700=33,04 </m:t>
                      </m:r>
                      <m:r>
                        <a:rPr lang="cs-CZ" sz="3000" b="0" i="1" smtClean="0">
                          <a:latin typeface="Cambria Math"/>
                          <a:ea typeface="Cambria Math"/>
                        </a:rPr>
                        <m:t>𝑘𝑔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5229200"/>
                <a:ext cx="5616624" cy="57150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>
            <a:off x="611560" y="4720580"/>
            <a:ext cx="381642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Nadpis 1"/>
              <p:cNvSpPr txBox="1">
                <a:spLocks/>
              </p:cNvSpPr>
              <p:nvPr/>
            </p:nvSpPr>
            <p:spPr>
              <a:xfrm>
                <a:off x="621806" y="6021288"/>
                <a:ext cx="6182442" cy="571500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:r>
                  <a:rPr lang="cs-CZ" sz="3200" dirty="0" smtClean="0"/>
                  <a:t>Truhla váží </a:t>
                </a:r>
                <a14:m>
                  <m:oMath xmlns:m="http://schemas.openxmlformats.org/officeDocument/2006/math">
                    <m:r>
                      <a:rPr lang="cs-CZ" sz="3200" i="1" dirty="0" smtClean="0">
                        <a:latin typeface="Cambria Math"/>
                      </a:rPr>
                      <m:t>33, 04 </m:t>
                    </m:r>
                    <m:r>
                      <a:rPr lang="cs-CZ" sz="3200" i="1" dirty="0" smtClean="0">
                        <a:latin typeface="Cambria Math"/>
                      </a:rPr>
                      <m:t>𝑘𝑔</m:t>
                    </m:r>
                  </m:oMath>
                </a14:m>
                <a:r>
                  <a:rPr lang="cs-CZ" sz="3200" dirty="0" smtClean="0"/>
                  <a:t>.</a:t>
                </a:r>
                <a:endParaRPr lang="cs-CZ" sz="3000" dirty="0"/>
              </a:p>
            </p:txBody>
          </p:sp>
        </mc:Choice>
        <mc:Fallback xmlns="">
          <p:sp>
            <p:nvSpPr>
              <p:cNvPr id="2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806" y="6021288"/>
                <a:ext cx="6182442" cy="571500"/>
              </a:xfrm>
              <a:prstGeom prst="rect">
                <a:avLst/>
              </a:prstGeom>
              <a:blipFill rotWithShape="1">
                <a:blip r:embed="rId7"/>
                <a:stretch>
                  <a:fillRect l="-2465" t="-12903" b="-387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6882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  <p:bldP spid="15" grpId="0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15586" y="260648"/>
            <a:ext cx="8136904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Cambria Math"/>
                <a:ea typeface="Cambria Math"/>
                <a:cs typeface="Times New Roman" pitchFamily="18" charset="0"/>
              </a:rPr>
              <a:t>Zdroje obrázků: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515586" y="1061120"/>
            <a:ext cx="8136904" cy="648072"/>
          </a:xfrm>
          <a:prstGeom prst="rect">
            <a:avLst/>
          </a:prstGeom>
        </p:spPr>
        <p:txBody>
          <a:bodyPr/>
          <a:lstStyle/>
          <a:p>
            <a:pPr lvl="0">
              <a:spcBef>
                <a:spcPct val="0"/>
              </a:spcBef>
              <a:defRPr/>
            </a:pPr>
            <a:r>
              <a:rPr lang="cs-CZ" sz="3600" dirty="0"/>
              <a:t>DM NÁBYTEK. </a:t>
            </a:r>
            <a:r>
              <a:rPr lang="cs-CZ" sz="3600" i="1" dirty="0"/>
              <a:t>Dřevěný nábytek z masivu</a:t>
            </a:r>
            <a:r>
              <a:rPr lang="cs-CZ" sz="3600" dirty="0"/>
              <a:t> [online]. [cit. </a:t>
            </a:r>
            <a:r>
              <a:rPr lang="cs-CZ" sz="3600" dirty="0" smtClean="0"/>
              <a:t>20.4.2013</a:t>
            </a:r>
            <a:r>
              <a:rPr lang="cs-CZ" sz="3600" dirty="0"/>
              <a:t>]. Dostupný na WWW: http://www.dreveny-masivni-nabytek.cz/eshop/dreveny-nabytek-znbspmasivu/mexicana-borovicovy-masiv-11c/truhla-mexicana-arc04-474.html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12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2152</TotalTime>
  <Words>827</Words>
  <Application>Microsoft Office PowerPoint</Application>
  <PresentationFormat>Předvádění na obrazovce (4:3)</PresentationFormat>
  <Paragraphs>147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BANKOVNÍ PRODUKTY</dc:title>
  <dc:creator>dostalkovaveronika</dc:creator>
  <cp:lastModifiedBy>Tomas</cp:lastModifiedBy>
  <cp:revision>255</cp:revision>
  <dcterms:created xsi:type="dcterms:W3CDTF">2012-06-26T05:52:08Z</dcterms:created>
  <dcterms:modified xsi:type="dcterms:W3CDTF">2013-06-20T19:49:48Z</dcterms:modified>
</cp:coreProperties>
</file>