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9"/>
  </p:notesMasterIdLst>
  <p:sldIdLst>
    <p:sldId id="278" r:id="rId2"/>
    <p:sldId id="277" r:id="rId3"/>
    <p:sldId id="279" r:id="rId4"/>
    <p:sldId id="293" r:id="rId5"/>
    <p:sldId id="308" r:id="rId6"/>
    <p:sldId id="309" r:id="rId7"/>
    <p:sldId id="306" r:id="rId8"/>
    <p:sldId id="310" r:id="rId9"/>
    <p:sldId id="311" r:id="rId10"/>
    <p:sldId id="312" r:id="rId11"/>
    <p:sldId id="314" r:id="rId12"/>
    <p:sldId id="307" r:id="rId13"/>
    <p:sldId id="315" r:id="rId14"/>
    <p:sldId id="316" r:id="rId15"/>
    <p:sldId id="317" r:id="rId16"/>
    <p:sldId id="318" r:id="rId17"/>
    <p:sldId id="31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4.png"/><Relationship Id="rId5" Type="http://schemas.openxmlformats.org/officeDocument/2006/relationships/image" Target="../media/image27.png"/><Relationship Id="rId10" Type="http://schemas.openxmlformats.org/officeDocument/2006/relationships/image" Target="../media/image33.png"/><Relationship Id="rId4" Type="http://schemas.openxmlformats.org/officeDocument/2006/relationships/image" Target="../media/image26.png"/><Relationship Id="rId9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Relationship Id="rId14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24.png"/><Relationship Id="rId7" Type="http://schemas.openxmlformats.org/officeDocument/2006/relationships/image" Target="../media/image5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106630602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 a objem jehlanu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Povrchy a objemy těles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Povrchy a objemy těles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se základními geometrickými tělesy a jejich vlastnostmi.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</a:t>
            </a:r>
            <a:r>
              <a:rPr lang="cs-CZ" sz="2800" dirty="0" smtClean="0">
                <a:latin typeface="Arial" charset="0"/>
                <a:cs typeface="Arial" charset="0"/>
              </a:rPr>
              <a:t>samostudiu.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řešené příklady zaměřené na povrch a objem jehlanu.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060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Povrch a objem </a:t>
            </a:r>
            <a:r>
              <a:rPr lang="cs-CZ" sz="8800" b="1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jehlanu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Vypočítejte povrch a objem pravidelného čtyřbokého jehlanu, je-li hrana podstavy 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𝑎</m:t>
                    </m:r>
                    <m:r>
                      <a:rPr lang="cs-CZ" sz="3000" b="0" i="1" smtClean="0">
                        <a:latin typeface="Cambria Math"/>
                      </a:rPr>
                      <m:t>=5 </m:t>
                    </m:r>
                    <m:r>
                      <a:rPr lang="cs-CZ" sz="3000" b="0" i="1" smtClean="0">
                        <a:latin typeface="Cambria Math"/>
                      </a:rPr>
                      <m:t>𝑐𝑚</m:t>
                    </m:r>
                    <m:r>
                      <a:rPr lang="cs-CZ" sz="30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3000" dirty="0" smtClean="0"/>
                  <a:t>a stěnová výška</a:t>
                </a:r>
                <a14:m>
                  <m:oMath xmlns:m="http://schemas.openxmlformats.org/officeDocument/2006/math">
                    <m:r>
                      <a:rPr lang="cs-CZ" sz="3000" b="0" i="0" smtClean="0"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cs-CZ" sz="3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3000" b="0" i="1" smtClean="0">
                            <a:latin typeface="Cambria Math"/>
                          </a:rPr>
                          <m:t>𝑠</m:t>
                        </m:r>
                      </m:sub>
                    </m:sSub>
                    <m:r>
                      <a:rPr lang="cs-CZ" sz="3000" b="0" i="1" smtClean="0">
                        <a:latin typeface="Cambria Math"/>
                      </a:rPr>
                      <m:t>=8 </m:t>
                    </m:r>
                    <m:r>
                      <a:rPr lang="cs-CZ" sz="3000" b="0" i="1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000" dirty="0" smtClean="0"/>
                  <a:t>.</a:t>
                </a:r>
                <a:endParaRPr lang="cs-CZ" sz="3000" dirty="0"/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2"/>
                <a:stretch>
                  <a:fillRect l="-1551" t="-12766" b="-189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254" y="2060848"/>
            <a:ext cx="4231558" cy="43595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20072" y="2060848"/>
                <a:ext cx="2388283" cy="7954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2060848"/>
                <a:ext cx="2388283" cy="79541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11860" y="2997746"/>
                <a:ext cx="220470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2,5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1860" y="2997746"/>
                <a:ext cx="2204706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457525" y="3611811"/>
                <a:ext cx="202472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0" dirty="0" smtClean="0"/>
                  <a:t>6,25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=64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7525" y="3611811"/>
                <a:ext cx="2024721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4518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228184" y="4240633"/>
                <a:ext cx="225933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=64−6,25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4240633"/>
                <a:ext cx="2259336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414213" y="4869160"/>
                <a:ext cx="170360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  <m:r>
                        <a:rPr lang="cs-CZ" sz="2400" b="0" i="1" smtClean="0">
                          <a:latin typeface="Cambria Math"/>
                        </a:rPr>
                        <m:t>=7,6 </m:t>
                      </m:r>
                      <m:r>
                        <a:rPr lang="cs-CZ" sz="2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4213" y="4869160"/>
                <a:ext cx="1703608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0019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213756" y="782943"/>
            <a:ext cx="151969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>Objem</a:t>
            </a:r>
            <a:r>
              <a:rPr lang="cs-CZ" sz="3000" dirty="0" smtClean="0"/>
              <a:t>: </a:t>
            </a:r>
            <a:endParaRPr lang="cs-CZ" sz="3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254" y="2060848"/>
            <a:ext cx="4231558" cy="43595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13370" y="559931"/>
                <a:ext cx="2305439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𝑉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3370" y="559931"/>
                <a:ext cx="2305439" cy="10175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788024" y="1614182"/>
                <a:ext cx="2448747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𝑉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1614182"/>
                <a:ext cx="2448747" cy="101752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821624" y="2631705"/>
                <a:ext cx="2742482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𝑉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∙7,6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1624" y="2631705"/>
                <a:ext cx="2742482" cy="101752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21624" y="3789040"/>
                <a:ext cx="235731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𝑉</m:t>
                      </m:r>
                      <m:r>
                        <a:rPr lang="cs-CZ" sz="3200" b="0" i="1" u="dbl" smtClean="0">
                          <a:latin typeface="Cambria Math"/>
                        </a:rPr>
                        <m:t>=95 </m:t>
                      </m:r>
                      <m:sSup>
                        <m:sSupPr>
                          <m:ctrlPr>
                            <a:rPr lang="cs-CZ" sz="3200" b="0" i="1" u="dbl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u="dbl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u="dbl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u="dbl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1624" y="3789040"/>
                <a:ext cx="2357312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73726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180010" y="1510653"/>
            <a:ext cx="151969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Povrch: </a:t>
            </a:r>
            <a:endParaRPr lang="cs-CZ" sz="3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254" y="2060848"/>
            <a:ext cx="4231558" cy="43595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766999" y="1438113"/>
                <a:ext cx="2458494" cy="6227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999" y="1438113"/>
                <a:ext cx="2458494" cy="62273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746461" y="2082153"/>
                <a:ext cx="3866571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+4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6461" y="2082153"/>
                <a:ext cx="3866571" cy="101431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Nadpis 1"/>
          <p:cNvSpPr txBox="1">
            <a:spLocks/>
          </p:cNvSpPr>
          <p:nvPr/>
        </p:nvSpPr>
        <p:spPr>
          <a:xfrm>
            <a:off x="4743257" y="332656"/>
            <a:ext cx="151969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čtverec</a:t>
            </a:r>
            <a:endParaRPr lang="cs-CZ" sz="30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6588224" y="149213"/>
            <a:ext cx="2088232" cy="93838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 čtyři trojúhelníky</a:t>
            </a:r>
            <a:endParaRPr lang="cs-CZ" sz="30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292080" y="904156"/>
            <a:ext cx="432048" cy="606497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876256" y="1087599"/>
            <a:ext cx="742181" cy="541201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809885" y="2996952"/>
                <a:ext cx="3704732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+4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∙5∙8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9885" y="2996952"/>
                <a:ext cx="3704732" cy="101431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844685" y="4149080"/>
                <a:ext cx="2436886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=25+80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4685" y="4149080"/>
                <a:ext cx="2436886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48035" y="4886255"/>
                <a:ext cx="254146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𝑆</m:t>
                      </m:r>
                      <m:r>
                        <a:rPr lang="cs-CZ" sz="3200" b="0" i="1" u="dbl" smtClean="0">
                          <a:latin typeface="Cambria Math"/>
                        </a:rPr>
                        <m:t>=105</m:t>
                      </m:r>
                      <m:sSup>
                        <m:sSupPr>
                          <m:ctrlPr>
                            <a:rPr lang="cs-CZ" sz="3200" b="0" i="1" u="dbl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u="dbl" smtClean="0">
                              <a:latin typeface="Cambria Math"/>
                            </a:rPr>
                            <m:t> </m:t>
                          </m:r>
                          <m:r>
                            <a:rPr lang="cs-CZ" sz="3200" b="0" i="1" u="dbl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u="dbl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u="dbl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8035" y="4886255"/>
                <a:ext cx="2541465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993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3" grpId="0"/>
      <p:bldP spid="14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Vypočítejte povrch a objem pravidelného šestibokého jehlanu, je-li hrana podstavy 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𝑎</m:t>
                    </m:r>
                    <m:r>
                      <a:rPr lang="cs-CZ" sz="3000" b="0" i="1" smtClean="0">
                        <a:latin typeface="Cambria Math"/>
                      </a:rPr>
                      <m:t>=6 </m:t>
                    </m:r>
                    <m:r>
                      <a:rPr lang="cs-CZ" sz="3000" b="0" i="1" smtClean="0">
                        <a:latin typeface="Cambria Math"/>
                      </a:rPr>
                      <m:t>𝑐𝑚</m:t>
                    </m:r>
                    <m:r>
                      <a:rPr lang="cs-CZ" sz="30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3000" dirty="0" smtClean="0"/>
                  <a:t>a boční hrana</a:t>
                </a:r>
                <a14:m>
                  <m:oMath xmlns:m="http://schemas.openxmlformats.org/officeDocument/2006/math">
                    <m:r>
                      <a:rPr lang="cs-CZ" sz="3000" b="0" i="0" smtClean="0">
                        <a:latin typeface="Cambria Math"/>
                      </a:rPr>
                      <m:t> </m:t>
                    </m:r>
                    <m:r>
                      <a:rPr lang="cs-CZ" sz="3000" b="0" i="1" smtClean="0">
                        <a:latin typeface="Cambria Math"/>
                      </a:rPr>
                      <m:t>𝑏</m:t>
                    </m:r>
                    <m:r>
                      <a:rPr lang="cs-CZ" sz="3000" b="0" i="1" smtClean="0">
                        <a:latin typeface="Cambria Math"/>
                      </a:rPr>
                      <m:t>=10 </m:t>
                    </m:r>
                    <m:r>
                      <a:rPr lang="cs-CZ" sz="3000" b="0" i="1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000" dirty="0" smtClean="0"/>
                  <a:t>.</a:t>
                </a:r>
                <a:endParaRPr lang="cs-CZ" sz="3000" dirty="0"/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2"/>
                <a:stretch>
                  <a:fillRect l="-1551" t="-12766" b="-189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4903970" cy="42483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67743" y="6150346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4869159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140839" y="3645024"/>
                <a:ext cx="6222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0839" y="3645024"/>
                <a:ext cx="622291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502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4903970" cy="42483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67743" y="6150346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4869159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25104" y="707652"/>
            <a:ext cx="6003080" cy="64807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Podstava je pravidelný </a:t>
            </a:r>
            <a:r>
              <a:rPr lang="cs-CZ" sz="3000" dirty="0" smtClean="0"/>
              <a:t>šestiúhelník.</a:t>
            </a:r>
            <a:endParaRPr lang="cs-CZ" sz="30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23528" y="1268760"/>
            <a:ext cx="8424936" cy="64807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Pravidelný šestiúhelník se skládá ze 6 rovnostranných </a:t>
            </a:r>
            <a:r>
              <a:rPr lang="cs-CZ" sz="3000" dirty="0" smtClean="0"/>
              <a:t>trojúhelníků.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04015" y="5688680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6</a:t>
            </a:r>
            <a:endParaRPr lang="cs-CZ" sz="2400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140839" y="3645024"/>
                <a:ext cx="6222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0839" y="3645024"/>
                <a:ext cx="622291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283114" y="2132856"/>
                <a:ext cx="214219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3114" y="2132856"/>
                <a:ext cx="214219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012160" y="2594521"/>
                <a:ext cx="214219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594521"/>
                <a:ext cx="2142190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015218" y="3056186"/>
                <a:ext cx="219682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=100−36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5218" y="3056186"/>
                <a:ext cx="219682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019539" y="3517851"/>
                <a:ext cx="132100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=64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9539" y="3517851"/>
                <a:ext cx="1321003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80319" y="4026183"/>
                <a:ext cx="99944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  <m:r>
                        <a:rPr lang="cs-CZ" sz="2400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0319" y="4026183"/>
                <a:ext cx="999441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4812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92" y="2140891"/>
            <a:ext cx="4903970" cy="421127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21469" y="6021287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25104" y="707652"/>
            <a:ext cx="3194768" cy="64807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>Obsah podstavy: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15160" y="4869160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592120" y="582206"/>
                <a:ext cx="2341667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2120" y="582206"/>
                <a:ext cx="2341667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922762" y="3909657"/>
                <a:ext cx="241925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2762" y="3909657"/>
                <a:ext cx="241925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1831248" y="4790727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2627784" y="4365104"/>
            <a:ext cx="0" cy="1656183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067944" y="664968"/>
                <a:ext cx="2160240" cy="6227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=6. 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664968"/>
                <a:ext cx="2160240" cy="62273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201511" y="5267733"/>
                <a:ext cx="50405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1511" y="5267733"/>
                <a:ext cx="504056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086333" y="4407495"/>
                <a:ext cx="22837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+9=36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6333" y="4407495"/>
                <a:ext cx="228370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684316" y="4962361"/>
                <a:ext cx="16576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=27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4316" y="4962361"/>
                <a:ext cx="1657698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853094" y="5467788"/>
                <a:ext cx="156427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=5,2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3094" y="5467788"/>
                <a:ext cx="1564274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592120" y="1481170"/>
                <a:ext cx="2443233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∙6∙5,2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2120" y="1481170"/>
                <a:ext cx="2443233" cy="8989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732239" y="2481874"/>
                <a:ext cx="174906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=15,6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39" y="2481874"/>
                <a:ext cx="174906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067944" y="1276129"/>
                <a:ext cx="2354552" cy="6227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=6. 15,6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1276129"/>
                <a:ext cx="2354552" cy="62273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065419" y="2140891"/>
                <a:ext cx="2354552" cy="6227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=93,6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5419" y="2140891"/>
                <a:ext cx="2354552" cy="62273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782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5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1" grpId="0"/>
      <p:bldP spid="12" grpId="0"/>
      <p:bldP spid="16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4903970" cy="42483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67743" y="6150346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4869159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25104" y="707652"/>
            <a:ext cx="2664930" cy="64807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hranolu: 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04015" y="5688680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6</a:t>
            </a:r>
            <a:endParaRPr lang="cs-CZ" sz="2400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140839" y="3645024"/>
                <a:ext cx="6222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0839" y="3645024"/>
                <a:ext cx="622291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26628" y="507467"/>
                <a:ext cx="3528392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𝑉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6628" y="507467"/>
                <a:ext cx="3528392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826628" y="1419639"/>
                <a:ext cx="3528392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𝑉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∙93,6∙8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6628" y="1419639"/>
                <a:ext cx="3528392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900037" y="2473824"/>
                <a:ext cx="35283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u="dbl" smtClean="0">
                          <a:latin typeface="Cambria Math"/>
                        </a:rPr>
                        <m:t>𝑉</m:t>
                      </m:r>
                      <m:r>
                        <a:rPr lang="cs-CZ" sz="2800" b="0" i="1" u="dbl" smtClean="0">
                          <a:latin typeface="Cambria Math"/>
                        </a:rPr>
                        <m:t>=249,6 </m:t>
                      </m:r>
                      <m:sSup>
                        <m:sSupPr>
                          <m:ctrlPr>
                            <a:rPr lang="cs-CZ" sz="2800" b="0" i="1" u="dbl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u="dbl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u="dbl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u="dbl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0037" y="2473824"/>
                <a:ext cx="3528392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520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34" y="2119696"/>
            <a:ext cx="4628365" cy="421127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93258" y="6165304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25104" y="707652"/>
            <a:ext cx="3194768" cy="64807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>Obsah jehlanu: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85567" y="4869158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592120" y="582206"/>
                <a:ext cx="2303771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2120" y="582206"/>
                <a:ext cx="2303771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477181" y="4145885"/>
                <a:ext cx="25801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7181" y="4145885"/>
                <a:ext cx="2580130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1213260" y="4869159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984250" y="3945830"/>
                <a:ext cx="50405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4250" y="3945830"/>
                <a:ext cx="504056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612731" y="4711102"/>
                <a:ext cx="244458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+9=100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2731" y="4711102"/>
                <a:ext cx="2444580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274266" y="5236457"/>
                <a:ext cx="16198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=91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4266" y="5236457"/>
                <a:ext cx="161980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446047" y="5759677"/>
                <a:ext cx="172515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=9,54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6047" y="5759677"/>
                <a:ext cx="172515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592120" y="1481170"/>
                <a:ext cx="2642005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∙6∙9,54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2120" y="1481170"/>
                <a:ext cx="2642005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604325" y="2511105"/>
                <a:ext cx="194784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=28,62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4325" y="2511105"/>
                <a:ext cx="194784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045026" y="1930652"/>
                <a:ext cx="3687213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=93,6+6∙28,62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5026" y="1930652"/>
                <a:ext cx="3687213" cy="58477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988358" y="2515427"/>
                <a:ext cx="311583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u="dbl" smtClean="0">
                          <a:latin typeface="Cambria Math"/>
                        </a:rPr>
                        <m:t>𝑆</m:t>
                      </m:r>
                      <m:r>
                        <a:rPr lang="cs-CZ" sz="3200" b="0" i="1" u="dbl" smtClean="0">
                          <a:latin typeface="Cambria Math"/>
                        </a:rPr>
                        <m:t>=265,32 </m:t>
                      </m:r>
                      <m:sSup>
                        <m:sSupPr>
                          <m:ctrlPr>
                            <a:rPr lang="cs-CZ" sz="3200" b="0" i="1" u="dbl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u="dbl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u="dbl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u="dbl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8358" y="2515427"/>
                <a:ext cx="3115834" cy="58477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101246" y="582206"/>
                <a:ext cx="2982921" cy="6227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1246" y="582206"/>
                <a:ext cx="2982921" cy="62273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121270" y="1213154"/>
                <a:ext cx="2982921" cy="6227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+6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1270" y="1213154"/>
                <a:ext cx="2982921" cy="62273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364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Pavel a Marek pokrývali střechu věže tvaru čtyřbokého jehlanu. Změřili </a:t>
                </a:r>
                <a:r>
                  <a:rPr lang="cs-CZ" sz="3000" dirty="0"/>
                  <a:t>podstavní </a:t>
                </a:r>
                <a:r>
                  <a:rPr lang="cs-CZ" sz="3000" dirty="0" smtClean="0"/>
                  <a:t>hrany  </a:t>
                </a:r>
                <a14:m>
                  <m:oMath xmlns:m="http://schemas.openxmlformats.org/officeDocument/2006/math">
                    <m:r>
                      <a:rPr lang="cs-CZ" sz="3000" i="1" dirty="0" smtClean="0">
                        <a:latin typeface="Cambria Math"/>
                      </a:rPr>
                      <m:t>10 </m:t>
                    </m:r>
                    <m:r>
                      <a:rPr lang="cs-CZ" sz="3000" i="1" dirty="0" smtClean="0">
                        <a:latin typeface="Cambria Math"/>
                      </a:rPr>
                      <m:t>𝑚</m:t>
                    </m:r>
                  </m:oMath>
                </a14:m>
                <a:r>
                  <a:rPr lang="cs-CZ" sz="3000" dirty="0" smtClean="0"/>
                  <a:t> a </a:t>
                </a:r>
                <a14:m>
                  <m:oMath xmlns:m="http://schemas.openxmlformats.org/officeDocument/2006/math">
                    <m:r>
                      <a:rPr lang="cs-CZ" sz="3000" i="1" dirty="0" smtClean="0">
                        <a:latin typeface="Cambria Math"/>
                      </a:rPr>
                      <m:t>7,5 </m:t>
                    </m:r>
                    <m:r>
                      <a:rPr lang="cs-CZ" sz="3000" i="1" dirty="0" smtClean="0">
                        <a:latin typeface="Cambria Math"/>
                      </a:rPr>
                      <m:t>𝑚</m:t>
                    </m:r>
                  </m:oMath>
                </a14:m>
                <a:r>
                  <a:rPr lang="cs-CZ" sz="3000" dirty="0" smtClean="0"/>
                  <a:t>  </a:t>
                </a:r>
                <a:r>
                  <a:rPr lang="cs-CZ" sz="3000" dirty="0"/>
                  <a:t>a </a:t>
                </a:r>
                <a:r>
                  <a:rPr lang="cs-CZ" sz="3000" dirty="0" smtClean="0"/>
                  <a:t>boční hranu b </a:t>
                </a:r>
                <a:r>
                  <a:rPr lang="cs-CZ" sz="3000" dirty="0"/>
                  <a:t>= </a:t>
                </a:r>
                <a:r>
                  <a:rPr lang="cs-CZ" sz="3000" dirty="0" smtClean="0"/>
                  <a:t>13 </a:t>
                </a:r>
                <a:r>
                  <a:rPr lang="cs-CZ" sz="3000" dirty="0"/>
                  <a:t>m . Kolik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0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dirty="0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0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000" dirty="0" smtClean="0"/>
                  <a:t> krytiny </a:t>
                </a:r>
                <a:r>
                  <a:rPr lang="cs-CZ" sz="3000" dirty="0"/>
                  <a:t>se spotřebuje na její pokrytí, počítáme-li na spoje a </a:t>
                </a:r>
                <a:r>
                  <a:rPr lang="cs-CZ" sz="3000" dirty="0" smtClean="0"/>
                  <a:t>odpad </a:t>
                </a:r>
                <a:r>
                  <a:rPr lang="cs-CZ" sz="3000" dirty="0"/>
                  <a:t>15%.</a:t>
                </a: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2"/>
                <a:stretch>
                  <a:fillRect l="-1551" t="-12766" b="-2691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Skupina 7"/>
          <p:cNvGrpSpPr/>
          <p:nvPr/>
        </p:nvGrpSpPr>
        <p:grpSpPr>
          <a:xfrm>
            <a:off x="297747" y="2636912"/>
            <a:ext cx="4392488" cy="3702025"/>
            <a:chOff x="297747" y="2636912"/>
            <a:chExt cx="4392488" cy="370202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747" y="2636912"/>
              <a:ext cx="4320480" cy="3386152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1670967" y="5877272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067944" y="5229200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7,5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347864" y="3356992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13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4691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Střecha se skládá ze dvou dvojic shodných </a:t>
            </a:r>
            <a:r>
              <a:rPr lang="cs-CZ" sz="3000" dirty="0" smtClean="0"/>
              <a:t>trojúhelníků.</a:t>
            </a:r>
            <a:endParaRPr lang="cs-CZ" sz="30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297747" y="2636912"/>
            <a:ext cx="4392488" cy="3702025"/>
            <a:chOff x="297747" y="2636912"/>
            <a:chExt cx="4392488" cy="370202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747" y="2636912"/>
              <a:ext cx="4320480" cy="3386152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1670967" y="5877272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067944" y="5229200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7,5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347864" y="3356992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13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95536" y="2780928"/>
            <a:ext cx="3168353" cy="3096344"/>
            <a:chOff x="395536" y="2780928"/>
            <a:chExt cx="3168353" cy="309634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395536" y="5877272"/>
              <a:ext cx="3168352" cy="0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395536" y="2780928"/>
              <a:ext cx="2062451" cy="3096344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2457987" y="2780928"/>
              <a:ext cx="1105902" cy="3096344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2457987" y="2780928"/>
            <a:ext cx="2042005" cy="3096344"/>
            <a:chOff x="2457987" y="2780928"/>
            <a:chExt cx="2042005" cy="3096344"/>
          </a:xfrm>
        </p:grpSpPr>
        <p:cxnSp>
          <p:nvCxnSpPr>
            <p:cNvPr id="16" name="Přímá spojnice 15"/>
            <p:cNvCxnSpPr/>
            <p:nvPr/>
          </p:nvCxnSpPr>
          <p:spPr>
            <a:xfrm flipH="1" flipV="1">
              <a:off x="2457987" y="2780928"/>
              <a:ext cx="2042005" cy="2160240"/>
            </a:xfrm>
            <a:prstGeom prst="line">
              <a:avLst/>
            </a:prstGeom>
            <a:ln w="317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V="1">
              <a:off x="3563889" y="4941168"/>
              <a:ext cx="936103" cy="936104"/>
            </a:xfrm>
            <a:prstGeom prst="line">
              <a:avLst/>
            </a:prstGeom>
            <a:ln w="317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 flipV="1">
              <a:off x="2521886" y="2780928"/>
              <a:ext cx="1105902" cy="3096344"/>
            </a:xfrm>
            <a:prstGeom prst="line">
              <a:avLst/>
            </a:prstGeom>
            <a:ln w="317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1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p:sp>
        <p:nvSpPr>
          <p:cNvPr id="8" name="Rovnoramenný trojúhelník 7"/>
          <p:cNvSpPr/>
          <p:nvPr/>
        </p:nvSpPr>
        <p:spPr>
          <a:xfrm>
            <a:off x="683568" y="2060848"/>
            <a:ext cx="3240360" cy="3168352"/>
          </a:xfrm>
          <a:prstGeom prst="triangl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5301208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2924944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</a:t>
            </a:r>
            <a:endParaRPr lang="cs-CZ" sz="2400" dirty="0"/>
          </a:p>
        </p:txBody>
      </p:sp>
      <p:cxnSp>
        <p:nvCxnSpPr>
          <p:cNvPr id="12" name="Přímá spojnice 11"/>
          <p:cNvCxnSpPr>
            <a:stCxn id="8" idx="0"/>
            <a:endCxn id="8" idx="3"/>
          </p:cNvCxnSpPr>
          <p:nvPr/>
        </p:nvCxnSpPr>
        <p:spPr>
          <a:xfrm>
            <a:off x="2303748" y="2060848"/>
            <a:ext cx="0" cy="316835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763688" y="3716643"/>
                <a:ext cx="6222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3716643"/>
                <a:ext cx="622291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250175" y="836712"/>
                <a:ext cx="261802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13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175" y="836712"/>
                <a:ext cx="261802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250175" y="1412776"/>
                <a:ext cx="268124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+25=169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175" y="1412776"/>
                <a:ext cx="268124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074952" y="1928762"/>
                <a:ext cx="185647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=144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4952" y="1928762"/>
                <a:ext cx="185647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257919" y="2401724"/>
                <a:ext cx="14905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7919" y="2401724"/>
                <a:ext cx="149053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792310" y="3290364"/>
                <a:ext cx="2421753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2310" y="3290364"/>
                <a:ext cx="2421753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860032" y="4168571"/>
                <a:ext cx="2556790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∙10∙12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168571"/>
                <a:ext cx="2556790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927534" y="5270430"/>
                <a:ext cx="201830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=60 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7534" y="5270430"/>
                <a:ext cx="201830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86133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p:sp>
        <p:nvSpPr>
          <p:cNvPr id="8" name="Rovnoramenný trojúhelník 7"/>
          <p:cNvSpPr/>
          <p:nvPr/>
        </p:nvSpPr>
        <p:spPr>
          <a:xfrm>
            <a:off x="683568" y="2060848"/>
            <a:ext cx="3240360" cy="3168352"/>
          </a:xfrm>
          <a:prstGeom prst="triangle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5301208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7,5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2924944"/>
            <a:ext cx="622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</a:t>
            </a:r>
            <a:endParaRPr lang="cs-CZ" sz="2400" dirty="0"/>
          </a:p>
        </p:txBody>
      </p:sp>
      <p:cxnSp>
        <p:nvCxnSpPr>
          <p:cNvPr id="12" name="Přímá spojnice 11"/>
          <p:cNvCxnSpPr>
            <a:stCxn id="8" idx="0"/>
            <a:endCxn id="8" idx="3"/>
          </p:cNvCxnSpPr>
          <p:nvPr/>
        </p:nvCxnSpPr>
        <p:spPr>
          <a:xfrm>
            <a:off x="2303748" y="2060848"/>
            <a:ext cx="0" cy="31683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763688" y="3716643"/>
                <a:ext cx="6222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3716643"/>
                <a:ext cx="622291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386167" y="835936"/>
                <a:ext cx="310104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𝑏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3,75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13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6167" y="835936"/>
                <a:ext cx="3101042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890716" y="1382625"/>
                <a:ext cx="37153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𝑏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+14,0,625=169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0716" y="1382625"/>
                <a:ext cx="371537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652120" y="1928762"/>
                <a:ext cx="281686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</a:rPr>
                                <m:t>𝑏</m:t>
                              </m:r>
                            </m:sub>
                          </m:sSub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=154,9375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1928762"/>
                <a:ext cx="281686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885509" y="2418155"/>
                <a:ext cx="197355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=12,45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5509" y="2418155"/>
                <a:ext cx="1973553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792310" y="3290364"/>
                <a:ext cx="2422715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2310" y="3290364"/>
                <a:ext cx="2422715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860032" y="4168571"/>
                <a:ext cx="3214021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∙7,5∙12,45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168571"/>
                <a:ext cx="3214021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927534" y="5270430"/>
                <a:ext cx="249786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=46,69 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7534" y="5270430"/>
                <a:ext cx="2497863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789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Střecha se skládá ze dvou dvojic shodných </a:t>
            </a:r>
            <a:r>
              <a:rPr lang="cs-CZ" sz="3000" dirty="0" smtClean="0"/>
              <a:t>trojúhelníků.</a:t>
            </a:r>
            <a:endParaRPr lang="cs-CZ" sz="30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158392" y="2005935"/>
            <a:ext cx="4392488" cy="3702025"/>
            <a:chOff x="297747" y="2636912"/>
            <a:chExt cx="4392488" cy="370202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7747" y="2636912"/>
              <a:ext cx="4320480" cy="3386152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1670967" y="5877272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067944" y="5229200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7,5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347864" y="3356992"/>
              <a:ext cx="6222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13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56181" y="2149951"/>
            <a:ext cx="3168353" cy="3096344"/>
            <a:chOff x="395536" y="2780928"/>
            <a:chExt cx="3168353" cy="3096344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395536" y="5877272"/>
              <a:ext cx="3168352" cy="0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395536" y="2780928"/>
              <a:ext cx="2062451" cy="3096344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2457987" y="2780928"/>
              <a:ext cx="1105902" cy="3096344"/>
            </a:xfrm>
            <a:prstGeom prst="line">
              <a:avLst/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2318632" y="2149951"/>
            <a:ext cx="2042005" cy="3096344"/>
            <a:chOff x="2457987" y="2780928"/>
            <a:chExt cx="2042005" cy="3096344"/>
          </a:xfrm>
        </p:grpSpPr>
        <p:cxnSp>
          <p:nvCxnSpPr>
            <p:cNvPr id="16" name="Přímá spojnice 15"/>
            <p:cNvCxnSpPr/>
            <p:nvPr/>
          </p:nvCxnSpPr>
          <p:spPr>
            <a:xfrm flipH="1" flipV="1">
              <a:off x="2457987" y="2780928"/>
              <a:ext cx="2042005" cy="2160240"/>
            </a:xfrm>
            <a:prstGeom prst="line">
              <a:avLst/>
            </a:prstGeom>
            <a:ln w="317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V="1">
              <a:off x="3563889" y="4941168"/>
              <a:ext cx="936103" cy="936104"/>
            </a:xfrm>
            <a:prstGeom prst="line">
              <a:avLst/>
            </a:prstGeom>
            <a:ln w="317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 flipV="1">
              <a:off x="2521886" y="2780928"/>
              <a:ext cx="1105902" cy="3096344"/>
            </a:xfrm>
            <a:prstGeom prst="line">
              <a:avLst/>
            </a:prstGeom>
            <a:ln w="317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605748" y="1412776"/>
                <a:ext cx="352839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5748" y="1412776"/>
                <a:ext cx="352839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690234" y="2149951"/>
                <a:ext cx="4130237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𝑆</m:t>
                    </m:r>
                    <m:r>
                      <a:rPr lang="cs-CZ" sz="3200" b="0" i="1" smtClean="0">
                        <a:latin typeface="Cambria Math"/>
                      </a:rPr>
                      <m:t>=2∙60+2∙</m:t>
                    </m:r>
                  </m:oMath>
                </a14:m>
                <a:r>
                  <a:rPr lang="cs-CZ" sz="3200" dirty="0" smtClean="0"/>
                  <a:t>46,69</a:t>
                </a:r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234" y="2149951"/>
                <a:ext cx="4130237" cy="584775"/>
              </a:xfrm>
              <a:prstGeom prst="rect">
                <a:avLst/>
              </a:prstGeom>
              <a:blipFill rotWithShape="1">
                <a:blip r:embed="rId4"/>
                <a:stretch>
                  <a:fillRect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690233" y="2868682"/>
                <a:ext cx="4130237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</a:rPr>
                        <m:t>=213,38 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233" y="2868682"/>
                <a:ext cx="4130237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808712" y="4037600"/>
                <a:ext cx="386774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15% </m:t>
                      </m:r>
                      <m:r>
                        <a:rPr lang="cs-CZ" sz="3200" b="0" i="1" smtClean="0">
                          <a:latin typeface="Cambria Math"/>
                        </a:rPr>
                        <m:t>𝑧</m:t>
                      </m:r>
                      <m:r>
                        <a:rPr lang="cs-CZ" sz="3200" b="0" i="1" smtClean="0">
                          <a:latin typeface="Cambria Math"/>
                        </a:rPr>
                        <m:t> 213,38=32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712" y="4037600"/>
                <a:ext cx="3867744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690233" y="4820158"/>
                <a:ext cx="427425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213,38+32=245,38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233" y="4820158"/>
                <a:ext cx="4274255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Nadpis 1"/>
              <p:cNvSpPr txBox="1">
                <a:spLocks/>
              </p:cNvSpPr>
              <p:nvPr/>
            </p:nvSpPr>
            <p:spPr>
              <a:xfrm>
                <a:off x="158392" y="5877272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Celkem bude potřeba 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245,38 </m:t>
                    </m:r>
                    <m:sSup>
                      <m:sSup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0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3000" dirty="0" smtClean="0"/>
                  <a:t>krytiny.</a:t>
                </a:r>
                <a:endParaRPr lang="cs-CZ" sz="3000" dirty="0"/>
              </a:p>
            </p:txBody>
          </p:sp>
        </mc:Choice>
        <mc:Fallback xmlns="">
          <p:sp>
            <p:nvSpPr>
              <p:cNvPr id="2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392" y="5877272"/>
                <a:ext cx="9036496" cy="571500"/>
              </a:xfrm>
              <a:prstGeom prst="rect">
                <a:avLst/>
              </a:prstGeom>
              <a:blipFill rotWithShape="1">
                <a:blip r:embed="rId8"/>
                <a:stretch>
                  <a:fillRect l="-1619" t="-12766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8779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0" grpId="0"/>
      <p:bldP spid="21" grpId="0"/>
      <p:bldP spid="23" grpId="0"/>
      <p:bldP spid="2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Použité zdroje:</a:t>
            </a:r>
            <a:endParaRPr lang="cs-CZ" sz="3000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52379" y="13445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Veškerý text je dílem autora materiálu.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1926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2950</TotalTime>
  <Words>962</Words>
  <Application>Microsoft Office PowerPoint</Application>
  <PresentationFormat>Předvádění na obrazovce (4:3)</PresentationFormat>
  <Paragraphs>146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302</cp:revision>
  <dcterms:created xsi:type="dcterms:W3CDTF">2012-06-26T05:52:08Z</dcterms:created>
  <dcterms:modified xsi:type="dcterms:W3CDTF">2013-06-20T20:00:55Z</dcterms:modified>
</cp:coreProperties>
</file>