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notesMasterIdLst>
    <p:notesMasterId r:id="rId15"/>
  </p:notesMasterIdLst>
  <p:sldIdLst>
    <p:sldId id="278" r:id="rId2"/>
    <p:sldId id="277" r:id="rId3"/>
    <p:sldId id="279" r:id="rId4"/>
    <p:sldId id="293" r:id="rId5"/>
    <p:sldId id="308" r:id="rId6"/>
    <p:sldId id="309" r:id="rId7"/>
    <p:sldId id="310" r:id="rId8"/>
    <p:sldId id="306" r:id="rId9"/>
    <p:sldId id="312" r:id="rId10"/>
    <p:sldId id="311" r:id="rId11"/>
    <p:sldId id="313" r:id="rId12"/>
    <p:sldId id="314" r:id="rId13"/>
    <p:sldId id="29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1A90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74E371-9844-4D4C-8E4F-09D86A1EE472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35FEC4-51BA-475F-BC0A-98088F5B3A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5273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2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E23BC-72DA-4AA4-9109-837D17CB503D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2.jp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2.jpg"/><Relationship Id="rId7" Type="http://schemas.openxmlformats.org/officeDocument/2006/relationships/image" Target="../media/image1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7" Type="http://schemas.openxmlformats.org/officeDocument/2006/relationships/image" Target="../media/image2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3.jpg"/><Relationship Id="rId7" Type="http://schemas.openxmlformats.org/officeDocument/2006/relationships/image" Target="../media/image26.png"/><Relationship Id="rId12" Type="http://schemas.openxmlformats.org/officeDocument/2006/relationships/image" Target="../media/image31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0" Type="http://schemas.openxmlformats.org/officeDocument/2006/relationships/image" Target="../media/image29.png"/><Relationship Id="rId4" Type="http://schemas.openxmlformats.org/officeDocument/2006/relationships/image" Target="../media/image23.png"/><Relationship Id="rId9" Type="http://schemas.openxmlformats.org/officeDocument/2006/relationships/image" Target="../media/image2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32.png"/><Relationship Id="rId7" Type="http://schemas.openxmlformats.org/officeDocument/2006/relationships/image" Target="../media/image37.pn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png"/><Relationship Id="rId11" Type="http://schemas.openxmlformats.org/officeDocument/2006/relationships/image" Target="../media/image53.png"/><Relationship Id="rId5" Type="http://schemas.openxmlformats.org/officeDocument/2006/relationships/image" Target="../media/image47.png"/><Relationship Id="rId4" Type="http://schemas.openxmlformats.org/officeDocument/2006/relationships/image" Target="../media/image46.png"/><Relationship Id="rId9" Type="http://schemas.openxmlformats.org/officeDocument/2006/relationships/image" Target="../media/image51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902411965"/>
              </p:ext>
            </p:extLst>
          </p:nvPr>
        </p:nvGraphicFramePr>
        <p:xfrm>
          <a:off x="928662" y="1214422"/>
          <a:ext cx="7278502" cy="4352926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Tomáš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Rachůnek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Povrch a objem rotačního kužele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18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Povrchy a objemy těles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Duben 2013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381548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sz="2800" u="sng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Povrchy a objemy těles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je seznámit žáky se základními geometrickými tělesy a jejich vlastnostmi. Sada j</a:t>
            </a:r>
            <a:r>
              <a:rPr lang="cs-CZ" sz="2800" dirty="0" smtClean="0">
                <a:latin typeface="Arial" charset="0"/>
                <a:cs typeface="Arial" charset="0"/>
              </a:rPr>
              <a:t>e vhodná pro přímou výuku i k </a:t>
            </a:r>
            <a:r>
              <a:rPr lang="cs-CZ" sz="2800" dirty="0" smtClean="0">
                <a:latin typeface="Arial" charset="0"/>
                <a:cs typeface="Arial" charset="0"/>
              </a:rPr>
              <a:t>samostudiu.</a:t>
            </a:r>
            <a:endParaRPr lang="cs-CZ" sz="2800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Jednotlivé </a:t>
            </a:r>
            <a:r>
              <a:rPr lang="cs-CZ" sz="2800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DUMy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jsou určeny pro žáky 1. ročníku nástavbového studia oboru Podnikání. 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Tato prezentace obsahuje řešené příklady zaměřené na povrch a objem rotačního kužele. </a:t>
            </a:r>
            <a:endParaRPr lang="cs-CZ" sz="2800" u="sng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2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67544" y="206084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Povrch a objem </a:t>
            </a:r>
            <a:r>
              <a:rPr lang="cs-CZ" sz="8800" b="1" dirty="0" smtClean="0">
                <a:solidFill>
                  <a:srgbClr val="0070C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rotačního kužele</a:t>
            </a:r>
            <a:endParaRPr kumimoji="0" lang="cs-CZ" sz="8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1</a:t>
            </a:r>
            <a:endParaRPr lang="cs-CZ" sz="3000" b="1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99979" y="620688"/>
            <a:ext cx="9036496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3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Nadpis 1"/>
              <p:cNvSpPr txBox="1">
                <a:spLocks/>
              </p:cNvSpPr>
              <p:nvPr/>
            </p:nvSpPr>
            <p:spPr>
              <a:xfrm>
                <a:off x="200200" y="595586"/>
                <a:ext cx="8620272" cy="648072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dirty="0" smtClean="0">
                    <a:latin typeface="Cambria Math"/>
                    <a:ea typeface="Cambria Math"/>
                    <a:cs typeface="Times New Roman" pitchFamily="18" charset="0"/>
                  </a:rPr>
                  <a:t>Vypočítejte objem a povrch rotačního kužele s poloměrem podstavy </a:t>
                </a:r>
                <a14:m>
                  <m:oMath xmlns:m="http://schemas.openxmlformats.org/officeDocument/2006/math">
                    <m:r>
                      <a:rPr lang="cs-CZ" sz="2800">
                        <a:latin typeface="Cambria Math"/>
                        <a:ea typeface="Cambria Math"/>
                        <a:cs typeface="Times New Roman" pitchFamily="18" charset="0"/>
                      </a:rPr>
                      <m:t>𝑟</m:t>
                    </m:r>
                    <m:r>
                      <a:rPr lang="cs-CZ" sz="2800">
                        <a:latin typeface="Cambria Math"/>
                        <a:ea typeface="Cambria Math"/>
                        <a:cs typeface="Times New Roman" pitchFamily="18" charset="0"/>
                      </a:rPr>
                      <m:t>=4,5 </m:t>
                    </m:r>
                    <m:r>
                      <a:rPr lang="cs-CZ" sz="2800">
                        <a:latin typeface="Cambria Math"/>
                        <a:ea typeface="Cambria Math"/>
                        <a:cs typeface="Times New Roman" pitchFamily="18" charset="0"/>
                      </a:rPr>
                      <m:t>𝑐𝑚</m:t>
                    </m:r>
                  </m:oMath>
                </a14:m>
                <a:r>
                  <a:rPr lang="cs-CZ" sz="2800" dirty="0">
                    <a:latin typeface="Cambria Math"/>
                    <a:ea typeface="Cambria Math"/>
                    <a:cs typeface="Times New Roman" pitchFamily="18" charset="0"/>
                  </a:rPr>
                  <a:t> a výškou </a:t>
                </a:r>
                <a14:m>
                  <m:oMath xmlns:m="http://schemas.openxmlformats.org/officeDocument/2006/math">
                    <m:r>
                      <a:rPr kumimoji="0" lang="cs-CZ" sz="2800" b="0" i="1" strike="noStrike" kern="1200" cap="none" spc="0" normalizeH="0" noProof="0" smtClean="0">
                        <a:ln>
                          <a:noFill/>
                        </a:ln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𝑣</m:t>
                    </m:r>
                    <m:r>
                      <a:rPr kumimoji="0" lang="cs-CZ" sz="2800" b="0" i="1" strike="noStrike" kern="1200" cap="none" spc="0" normalizeH="0" noProof="0" smtClean="0">
                        <a:ln>
                          <a:noFill/>
                        </a:ln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=6 </m:t>
                    </m:r>
                    <m:r>
                      <a:rPr kumimoji="0" lang="cs-CZ" sz="2800" b="0" i="1" strike="noStrike" kern="1200" cap="none" spc="0" normalizeH="0" noProof="0" smtClean="0">
                        <a:ln>
                          <a:noFill/>
                        </a:ln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𝑐𝑚</m:t>
                    </m:r>
                    <m:r>
                      <a:rPr kumimoji="0" lang="cs-CZ" sz="2800" b="0" i="1" strike="noStrike" kern="1200" cap="none" spc="0" normalizeH="0" noProof="0" smtClean="0">
                        <a:ln>
                          <a:noFill/>
                        </a:ln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.</m:t>
                    </m:r>
                  </m:oMath>
                </a14:m>
                <a:r>
                  <a:rPr kumimoji="0" lang="cs-CZ" sz="2800" b="1" i="0" u="dbl" strike="noStrike" kern="1200" cap="none" spc="0" normalizeH="0" noProof="0" dirty="0" smtClean="0">
                    <a:ln>
                      <a:noFill/>
                    </a:ln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 </a:t>
                </a:r>
                <a:endParaRPr kumimoji="0" lang="cs-CZ" sz="2800" b="1" i="0" u="dbl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0200" y="595586"/>
                <a:ext cx="8620272" cy="648072"/>
              </a:xfrm>
              <a:prstGeom prst="rect">
                <a:avLst/>
              </a:prstGeom>
              <a:blipFill rotWithShape="1">
                <a:blip r:embed="rId2"/>
                <a:stretch>
                  <a:fillRect l="-1485" t="-9434" b="-716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916832"/>
            <a:ext cx="3898751" cy="4139414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Nadpis 1"/>
              <p:cNvSpPr txBox="1">
                <a:spLocks/>
              </p:cNvSpPr>
              <p:nvPr/>
            </p:nvSpPr>
            <p:spPr>
              <a:xfrm>
                <a:off x="5508104" y="2060848"/>
                <a:ext cx="2160240" cy="50405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kumimoji="0" lang="cs-CZ" sz="280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𝑠</m:t>
                          </m:r>
                        </m:e>
                        <m:sup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kumimoji="0" lang="cs-CZ" sz="280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𝑟</m:t>
                          </m:r>
                        </m:e>
                        <m:sup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+</m:t>
                      </m:r>
                      <m:sSup>
                        <m:sSupPr>
                          <m:ctrlPr>
                            <a:rPr kumimoji="0" lang="cs-CZ" sz="280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𝑣</m:t>
                          </m:r>
                        </m:e>
                        <m:sup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8104" y="2060848"/>
                <a:ext cx="2160240" cy="50405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Nadpis 1"/>
              <p:cNvSpPr txBox="1">
                <a:spLocks/>
              </p:cNvSpPr>
              <p:nvPr/>
            </p:nvSpPr>
            <p:spPr>
              <a:xfrm>
                <a:off x="5542374" y="2583592"/>
                <a:ext cx="3278098" cy="50405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kumimoji="0" lang="cs-CZ" sz="280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𝑠</m:t>
                          </m:r>
                        </m:e>
                        <m:sup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kumimoji="0" lang="cs-CZ" sz="280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4,5</m:t>
                          </m:r>
                        </m:e>
                        <m:sup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+</m:t>
                      </m:r>
                      <m:sSup>
                        <m:sSupPr>
                          <m:ctrlPr>
                            <a:rPr kumimoji="0" lang="cs-CZ" sz="280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6</m:t>
                          </m:r>
                        </m:e>
                        <m:sup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42374" y="2583592"/>
                <a:ext cx="3278098" cy="50405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Nadpis 1"/>
              <p:cNvSpPr txBox="1">
                <a:spLocks/>
              </p:cNvSpPr>
              <p:nvPr/>
            </p:nvSpPr>
            <p:spPr>
              <a:xfrm>
                <a:off x="5542374" y="3211116"/>
                <a:ext cx="3278098" cy="50405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kumimoji="0" lang="cs-CZ" sz="280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𝑠</m:t>
                          </m:r>
                        </m:e>
                        <m:sup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=20,25+</m:t>
                      </m:r>
                      <m:r>
                        <a:rPr kumimoji="0" lang="cs-CZ" sz="280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3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6</m:t>
                      </m:r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42374" y="3211116"/>
                <a:ext cx="3278098" cy="50405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Nadpis 1"/>
              <p:cNvSpPr txBox="1">
                <a:spLocks/>
              </p:cNvSpPr>
              <p:nvPr/>
            </p:nvSpPr>
            <p:spPr>
              <a:xfrm>
                <a:off x="5508104" y="3858756"/>
                <a:ext cx="3278098" cy="50405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kumimoji="0" lang="cs-CZ" sz="280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𝑠</m:t>
                          </m:r>
                        </m:e>
                        <m:sup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=56,25</m:t>
                      </m:r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8104" y="3858756"/>
                <a:ext cx="3278098" cy="50405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Nadpis 1"/>
              <p:cNvSpPr txBox="1">
                <a:spLocks/>
              </p:cNvSpPr>
              <p:nvPr/>
            </p:nvSpPr>
            <p:spPr>
              <a:xfrm>
                <a:off x="5652120" y="4432612"/>
                <a:ext cx="3278098" cy="50405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𝑠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=7,5 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𝑐𝑚</m:t>
                      </m:r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120" y="4432612"/>
                <a:ext cx="3278098" cy="50405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50019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1</a:t>
            </a:r>
            <a:endParaRPr lang="cs-CZ" sz="3000" b="1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99979" y="620688"/>
            <a:ext cx="9036496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3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Nadpis 1"/>
              <p:cNvSpPr txBox="1">
                <a:spLocks/>
              </p:cNvSpPr>
              <p:nvPr/>
            </p:nvSpPr>
            <p:spPr>
              <a:xfrm>
                <a:off x="200200" y="595586"/>
                <a:ext cx="8620272" cy="648072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dirty="0" smtClean="0">
                    <a:latin typeface="Cambria Math"/>
                    <a:ea typeface="Cambria Math"/>
                    <a:cs typeface="Times New Roman" pitchFamily="18" charset="0"/>
                  </a:rPr>
                  <a:t>Vypočítejte objem a povrch rotačního kužele s poloměrem podstavy </a:t>
                </a:r>
                <a14:m>
                  <m:oMath xmlns:m="http://schemas.openxmlformats.org/officeDocument/2006/math">
                    <m:r>
                      <a:rPr lang="cs-CZ" sz="2800">
                        <a:latin typeface="Cambria Math"/>
                        <a:ea typeface="Cambria Math"/>
                        <a:cs typeface="Times New Roman" pitchFamily="18" charset="0"/>
                      </a:rPr>
                      <m:t>𝑟</m:t>
                    </m:r>
                    <m:r>
                      <a:rPr lang="cs-CZ" sz="2800">
                        <a:latin typeface="Cambria Math"/>
                        <a:ea typeface="Cambria Math"/>
                        <a:cs typeface="Times New Roman" pitchFamily="18" charset="0"/>
                      </a:rPr>
                      <m:t>=4,5 </m:t>
                    </m:r>
                    <m:r>
                      <a:rPr lang="cs-CZ" sz="2800">
                        <a:latin typeface="Cambria Math"/>
                        <a:ea typeface="Cambria Math"/>
                        <a:cs typeface="Times New Roman" pitchFamily="18" charset="0"/>
                      </a:rPr>
                      <m:t>𝑐𝑚</m:t>
                    </m:r>
                  </m:oMath>
                </a14:m>
                <a:r>
                  <a:rPr lang="cs-CZ" sz="2800" dirty="0">
                    <a:latin typeface="Cambria Math"/>
                    <a:ea typeface="Cambria Math"/>
                    <a:cs typeface="Times New Roman" pitchFamily="18" charset="0"/>
                  </a:rPr>
                  <a:t> a výškou </a:t>
                </a:r>
                <a14:m>
                  <m:oMath xmlns:m="http://schemas.openxmlformats.org/officeDocument/2006/math">
                    <m:r>
                      <a:rPr kumimoji="0" lang="cs-CZ" sz="2800" b="0" i="1" strike="noStrike" kern="1200" cap="none" spc="0" normalizeH="0" noProof="0" smtClean="0">
                        <a:ln>
                          <a:noFill/>
                        </a:ln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𝑣</m:t>
                    </m:r>
                    <m:r>
                      <a:rPr kumimoji="0" lang="cs-CZ" sz="2800" b="0" i="1" strike="noStrike" kern="1200" cap="none" spc="0" normalizeH="0" noProof="0" smtClean="0">
                        <a:ln>
                          <a:noFill/>
                        </a:ln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=6 </m:t>
                    </m:r>
                    <m:r>
                      <a:rPr kumimoji="0" lang="cs-CZ" sz="2800" b="0" i="1" strike="noStrike" kern="1200" cap="none" spc="0" normalizeH="0" noProof="0" smtClean="0">
                        <a:ln>
                          <a:noFill/>
                        </a:ln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𝑐𝑚</m:t>
                    </m:r>
                    <m:r>
                      <a:rPr kumimoji="0" lang="cs-CZ" sz="2800" b="0" i="1" strike="noStrike" kern="1200" cap="none" spc="0" normalizeH="0" noProof="0" smtClean="0">
                        <a:ln>
                          <a:noFill/>
                        </a:ln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.</m:t>
                    </m:r>
                  </m:oMath>
                </a14:m>
                <a:r>
                  <a:rPr kumimoji="0" lang="cs-CZ" sz="2800" b="1" i="0" u="dbl" strike="noStrike" kern="1200" cap="none" spc="0" normalizeH="0" noProof="0" dirty="0" smtClean="0">
                    <a:ln>
                      <a:noFill/>
                    </a:ln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 </a:t>
                </a:r>
                <a:endParaRPr kumimoji="0" lang="cs-CZ" sz="2800" b="1" i="0" u="dbl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0200" y="595586"/>
                <a:ext cx="8620272" cy="648072"/>
              </a:xfrm>
              <a:prstGeom prst="rect">
                <a:avLst/>
              </a:prstGeom>
              <a:blipFill rotWithShape="1">
                <a:blip r:embed="rId2"/>
                <a:stretch>
                  <a:fillRect l="-1485" t="-9434" b="-716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916832"/>
            <a:ext cx="3898751" cy="4139414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Nadpis 1"/>
              <p:cNvSpPr txBox="1">
                <a:spLocks/>
              </p:cNvSpPr>
              <p:nvPr/>
            </p:nvSpPr>
            <p:spPr>
              <a:xfrm>
                <a:off x="5076056" y="1785412"/>
                <a:ext cx="3096344" cy="50405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kumimoji="0" lang="cs-CZ" sz="280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𝑉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bPr>
                        <m:e>
                          <m:f>
                            <m:fPr>
                              <m:ctrlPr>
                                <a:rPr kumimoji="0" lang="cs-CZ" sz="2800" b="0" i="1" strike="noStrike" kern="1200" cap="none" spc="0" normalizeH="0" noProof="0" smtClean="0">
                                  <a:ln>
                                    <a:noFill/>
                                  </a:ln>
                                  <a:effectLst/>
                                  <a:uLnTx/>
                                  <a:uFillTx/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kumimoji="0" lang="cs-CZ" sz="2800" b="0" i="1" strike="noStrike" kern="1200" cap="none" spc="0" normalizeH="0" noProof="0" smtClean="0">
                                  <a:ln>
                                    <a:noFill/>
                                  </a:ln>
                                  <a:effectLst/>
                                  <a:uLnTx/>
                                  <a:uFillTx/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kumimoji="0" lang="cs-CZ" sz="2800" b="0" i="1" strike="noStrike" kern="1200" cap="none" spc="0" normalizeH="0" noProof="0" smtClean="0">
                                  <a:ln>
                                    <a:noFill/>
                                  </a:ln>
                                  <a:effectLst/>
                                  <a:uLnTx/>
                                  <a:uFillTx/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3</m:t>
                              </m:r>
                            </m:den>
                          </m:f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𝑆</m:t>
                          </m:r>
                        </m:e>
                        <m:sub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𝑝</m:t>
                          </m:r>
                        </m:sub>
                      </m:sSub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𝑣</m:t>
                      </m:r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1785412"/>
                <a:ext cx="3096344" cy="504056"/>
              </a:xfrm>
              <a:prstGeom prst="rect">
                <a:avLst/>
              </a:prstGeom>
              <a:blipFill rotWithShape="1">
                <a:blip r:embed="rId4"/>
                <a:stretch>
                  <a:fillRect b="-674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Nadpis 1"/>
              <p:cNvSpPr txBox="1">
                <a:spLocks/>
              </p:cNvSpPr>
              <p:nvPr/>
            </p:nvSpPr>
            <p:spPr>
              <a:xfrm>
                <a:off x="5104616" y="2780928"/>
                <a:ext cx="3096344" cy="50405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kumimoji="0" lang="cs-CZ" sz="280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𝑉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1</m:t>
                          </m:r>
                        </m:num>
                        <m:den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3</m:t>
                          </m:r>
                        </m:den>
                      </m:f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𝜋</m:t>
                      </m:r>
                      <m:sSup>
                        <m:sSupPr>
                          <m:ctrlP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</m:t>
                          </m:r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𝑟</m:t>
                          </m:r>
                        </m:e>
                        <m:sup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2∙</m:t>
                          </m:r>
                        </m:sup>
                      </m:sSup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𝑣</m:t>
                      </m:r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04616" y="2780928"/>
                <a:ext cx="3096344" cy="504056"/>
              </a:xfrm>
              <a:prstGeom prst="rect">
                <a:avLst/>
              </a:prstGeom>
              <a:blipFill rotWithShape="1">
                <a:blip r:embed="rId5"/>
                <a:stretch>
                  <a:fillRect b="-686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Nadpis 1"/>
              <p:cNvSpPr txBox="1">
                <a:spLocks/>
              </p:cNvSpPr>
              <p:nvPr/>
            </p:nvSpPr>
            <p:spPr>
              <a:xfrm>
                <a:off x="5104616" y="3861048"/>
                <a:ext cx="3232488" cy="1008112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kumimoji="0" lang="cs-CZ" sz="280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𝑉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1</m:t>
                          </m:r>
                        </m:num>
                        <m:den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3</m:t>
                          </m:r>
                        </m:den>
                      </m:f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𝜋</m:t>
                      </m:r>
                      <m:sSup>
                        <m:sSupPr>
                          <m:ctrlP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∙4,5</m:t>
                          </m:r>
                        </m:e>
                        <m:sup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2∙</m:t>
                          </m:r>
                        </m:sup>
                      </m:sSup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6</m:t>
                      </m:r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04616" y="3861048"/>
                <a:ext cx="3232488" cy="100811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Nadpis 1"/>
              <p:cNvSpPr txBox="1">
                <a:spLocks/>
              </p:cNvSpPr>
              <p:nvPr/>
            </p:nvSpPr>
            <p:spPr>
              <a:xfrm>
                <a:off x="5110306" y="4869160"/>
                <a:ext cx="3232488" cy="1008112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kumimoji="0" lang="cs-CZ" sz="2800" i="1" u="dbl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𝑉</m:t>
                      </m:r>
                      <m:r>
                        <a:rPr kumimoji="0" lang="cs-CZ" sz="2800" b="0" i="1" u="dbl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=127,23 </m:t>
                      </m:r>
                      <m:sSup>
                        <m:sSupPr>
                          <m:ctrlPr>
                            <a:rPr kumimoji="0" lang="cs-CZ" sz="2800" b="0" i="1" u="dbl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kumimoji="0" lang="cs-CZ" sz="2800" b="0" i="1" u="dbl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𝑐𝑚</m:t>
                          </m:r>
                        </m:e>
                        <m:sup>
                          <m:r>
                            <a:rPr kumimoji="0" lang="cs-CZ" sz="2800" b="0" i="1" u="dbl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kumimoji="0" lang="cs-CZ" sz="2800" i="1" u="dbl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10306" y="4869160"/>
                <a:ext cx="3232488" cy="100811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82834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1</a:t>
            </a:r>
            <a:endParaRPr lang="cs-CZ" sz="3000" b="1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99979" y="620688"/>
            <a:ext cx="9036496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3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Nadpis 1"/>
              <p:cNvSpPr txBox="1">
                <a:spLocks/>
              </p:cNvSpPr>
              <p:nvPr/>
            </p:nvSpPr>
            <p:spPr>
              <a:xfrm>
                <a:off x="200200" y="595586"/>
                <a:ext cx="8620272" cy="648072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dirty="0" smtClean="0">
                    <a:latin typeface="Cambria Math"/>
                    <a:ea typeface="Cambria Math"/>
                    <a:cs typeface="Times New Roman" pitchFamily="18" charset="0"/>
                  </a:rPr>
                  <a:t>Vypočítejte objem a povrch rotačního kužele s poloměrem podstavy </a:t>
                </a:r>
                <a14:m>
                  <m:oMath xmlns:m="http://schemas.openxmlformats.org/officeDocument/2006/math">
                    <m:r>
                      <a:rPr lang="cs-CZ" sz="2800">
                        <a:latin typeface="Cambria Math"/>
                        <a:ea typeface="Cambria Math"/>
                        <a:cs typeface="Times New Roman" pitchFamily="18" charset="0"/>
                      </a:rPr>
                      <m:t>𝑟</m:t>
                    </m:r>
                    <m:r>
                      <a:rPr lang="cs-CZ" sz="2800">
                        <a:latin typeface="Cambria Math"/>
                        <a:ea typeface="Cambria Math"/>
                        <a:cs typeface="Times New Roman" pitchFamily="18" charset="0"/>
                      </a:rPr>
                      <m:t>=4,5 </m:t>
                    </m:r>
                    <m:r>
                      <a:rPr lang="cs-CZ" sz="2800">
                        <a:latin typeface="Cambria Math"/>
                        <a:ea typeface="Cambria Math"/>
                        <a:cs typeface="Times New Roman" pitchFamily="18" charset="0"/>
                      </a:rPr>
                      <m:t>𝑐𝑚</m:t>
                    </m:r>
                  </m:oMath>
                </a14:m>
                <a:r>
                  <a:rPr lang="cs-CZ" sz="2800" dirty="0">
                    <a:latin typeface="Cambria Math"/>
                    <a:ea typeface="Cambria Math"/>
                    <a:cs typeface="Times New Roman" pitchFamily="18" charset="0"/>
                  </a:rPr>
                  <a:t> a výškou </a:t>
                </a:r>
                <a14:m>
                  <m:oMath xmlns:m="http://schemas.openxmlformats.org/officeDocument/2006/math">
                    <m:r>
                      <a:rPr kumimoji="0" lang="cs-CZ" sz="2800" b="0" i="1" strike="noStrike" kern="1200" cap="none" spc="0" normalizeH="0" noProof="0" smtClean="0">
                        <a:ln>
                          <a:noFill/>
                        </a:ln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𝑣</m:t>
                    </m:r>
                    <m:r>
                      <a:rPr kumimoji="0" lang="cs-CZ" sz="2800" b="0" i="1" strike="noStrike" kern="1200" cap="none" spc="0" normalizeH="0" noProof="0" smtClean="0">
                        <a:ln>
                          <a:noFill/>
                        </a:ln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=6 </m:t>
                    </m:r>
                    <m:r>
                      <a:rPr kumimoji="0" lang="cs-CZ" sz="2800" b="0" i="1" strike="noStrike" kern="1200" cap="none" spc="0" normalizeH="0" noProof="0" smtClean="0">
                        <a:ln>
                          <a:noFill/>
                        </a:ln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𝑐𝑚</m:t>
                    </m:r>
                    <m:r>
                      <a:rPr kumimoji="0" lang="cs-CZ" sz="2800" b="0" i="1" strike="noStrike" kern="1200" cap="none" spc="0" normalizeH="0" noProof="0" smtClean="0">
                        <a:ln>
                          <a:noFill/>
                        </a:ln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.</m:t>
                    </m:r>
                  </m:oMath>
                </a14:m>
                <a:r>
                  <a:rPr kumimoji="0" lang="cs-CZ" sz="2800" b="1" i="0" u="dbl" strike="noStrike" kern="1200" cap="none" spc="0" normalizeH="0" noProof="0" dirty="0" smtClean="0">
                    <a:ln>
                      <a:noFill/>
                    </a:ln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 </a:t>
                </a:r>
                <a:endParaRPr kumimoji="0" lang="cs-CZ" sz="2800" b="1" i="0" u="dbl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0200" y="595586"/>
                <a:ext cx="8620272" cy="648072"/>
              </a:xfrm>
              <a:prstGeom prst="rect">
                <a:avLst/>
              </a:prstGeom>
              <a:blipFill rotWithShape="1">
                <a:blip r:embed="rId2"/>
                <a:stretch>
                  <a:fillRect l="-1485" t="-9434" b="-716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916832"/>
            <a:ext cx="3898751" cy="4139414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Nadpis 1"/>
              <p:cNvSpPr txBox="1">
                <a:spLocks/>
              </p:cNvSpPr>
              <p:nvPr/>
            </p:nvSpPr>
            <p:spPr>
              <a:xfrm>
                <a:off x="4819155" y="1785412"/>
                <a:ext cx="3096344" cy="50405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𝑆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𝑆</m:t>
                          </m:r>
                        </m:e>
                        <m:sub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𝑝</m:t>
                          </m:r>
                        </m:sub>
                      </m:sSub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+</m:t>
                      </m:r>
                      <m:sSub>
                        <m:sSubPr>
                          <m:ctrlP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𝑆</m:t>
                          </m:r>
                        </m:e>
                        <m:sub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𝑝𝑙</m:t>
                          </m:r>
                        </m:sub>
                      </m:sSub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9155" y="1785412"/>
                <a:ext cx="3096344" cy="504056"/>
              </a:xfrm>
              <a:prstGeom prst="rect">
                <a:avLst/>
              </a:prstGeom>
              <a:blipFill rotWithShape="1">
                <a:blip r:embed="rId4"/>
                <a:stretch>
                  <a:fillRect b="-12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Nadpis 1"/>
              <p:cNvSpPr txBox="1">
                <a:spLocks/>
              </p:cNvSpPr>
              <p:nvPr/>
            </p:nvSpPr>
            <p:spPr>
              <a:xfrm>
                <a:off x="4819155" y="2569488"/>
                <a:ext cx="3423260" cy="50405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𝑆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=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𝜋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sSup>
                        <m:sSupPr>
                          <m:ctrlP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𝑟</m:t>
                          </m:r>
                        </m:e>
                        <m:sup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+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𝜋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𝑟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𝑠</m:t>
                      </m:r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9155" y="2569488"/>
                <a:ext cx="3423260" cy="50405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Nadpis 1"/>
              <p:cNvSpPr txBox="1">
                <a:spLocks/>
              </p:cNvSpPr>
              <p:nvPr/>
            </p:nvSpPr>
            <p:spPr>
              <a:xfrm>
                <a:off x="4819155" y="3356992"/>
                <a:ext cx="4217341" cy="50405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𝑆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=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𝜋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sSup>
                        <m:sSupPr>
                          <m:ctrlP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4,5</m:t>
                          </m:r>
                        </m:e>
                        <m:sup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+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𝜋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∙4,5∙7,5</m:t>
                      </m:r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9155" y="3356992"/>
                <a:ext cx="4217341" cy="50405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Nadpis 1"/>
              <p:cNvSpPr txBox="1">
                <a:spLocks/>
              </p:cNvSpPr>
              <p:nvPr/>
            </p:nvSpPr>
            <p:spPr>
              <a:xfrm>
                <a:off x="4819155" y="4025260"/>
                <a:ext cx="4217341" cy="50405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𝑆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=63,62+106,03</m:t>
                      </m:r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9155" y="4025260"/>
                <a:ext cx="4217341" cy="50405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Nadpis 1"/>
              <p:cNvSpPr txBox="1">
                <a:spLocks/>
              </p:cNvSpPr>
              <p:nvPr/>
            </p:nvSpPr>
            <p:spPr>
              <a:xfrm>
                <a:off x="4819155" y="4797152"/>
                <a:ext cx="4217341" cy="50405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kumimoji="0" lang="cs-CZ" sz="2800" b="0" i="1" u="dbl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𝑆</m:t>
                      </m:r>
                      <m:r>
                        <a:rPr kumimoji="0" lang="cs-CZ" sz="2800" b="0" i="1" u="dbl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=169,65 </m:t>
                      </m:r>
                      <m:sSup>
                        <m:sSupPr>
                          <m:ctrlPr>
                            <a:rPr kumimoji="0" lang="cs-CZ" sz="2800" b="0" i="1" u="dbl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kumimoji="0" lang="cs-CZ" sz="2800" b="0" i="1" u="dbl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𝑐𝑚</m:t>
                          </m:r>
                        </m:e>
                        <m:sup>
                          <m:r>
                            <a:rPr kumimoji="0" lang="cs-CZ" sz="2800" b="0" i="1" u="dbl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kumimoji="0" lang="cs-CZ" sz="2800" i="1" u="dbl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9155" y="4797152"/>
                <a:ext cx="4217341" cy="50405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97264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4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2</a:t>
            </a:r>
            <a:endParaRPr lang="cs-CZ" sz="3000" b="1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99979" y="620688"/>
            <a:ext cx="9036496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3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Nadpis 1"/>
              <p:cNvSpPr txBox="1">
                <a:spLocks/>
              </p:cNvSpPr>
              <p:nvPr/>
            </p:nvSpPr>
            <p:spPr>
              <a:xfrm>
                <a:off x="234510" y="544116"/>
                <a:ext cx="8620272" cy="124129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dirty="0" smtClean="0">
                    <a:ea typeface="+mj-ea"/>
                    <a:cs typeface="Arial" pitchFamily="34" charset="0"/>
                  </a:rPr>
                  <a:t>Strana rotačního kužele svírá s rovinou podstavy úhel o velikosti </a:t>
                </a:r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  <a:ea typeface="Cambria Math"/>
                        <a:cs typeface="Arial" pitchFamily="34" charset="0"/>
                      </a:rPr>
                      <m:t>𝛼</m:t>
                    </m:r>
                    <m:r>
                      <a:rPr lang="cs-CZ" sz="2800" b="0" i="1" smtClean="0">
                        <a:latin typeface="Cambria Math"/>
                        <a:ea typeface="Cambria Math"/>
                        <a:cs typeface="Arial" pitchFamily="34" charset="0"/>
                      </a:rPr>
                      <m:t>=60°.</m:t>
                    </m:r>
                    <m:r>
                      <a:rPr lang="cs-CZ" sz="2800" b="1" i="0" smtClean="0">
                        <a:latin typeface="Cambria Math"/>
                        <a:ea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2800" dirty="0">
                    <a:ea typeface="+mj-ea"/>
                    <a:cs typeface="Arial" pitchFamily="34" charset="0"/>
                  </a:rPr>
                  <a:t>Obvod podstavy je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ea typeface="+mj-ea"/>
                        <a:cs typeface="Arial" pitchFamily="34" charset="0"/>
                      </a:rPr>
                      <m:t>41,47 </m:t>
                    </m:r>
                    <m:r>
                      <a:rPr lang="cs-CZ" sz="2800" i="1" dirty="0" smtClean="0">
                        <a:latin typeface="Cambria Math"/>
                        <a:ea typeface="+mj-ea"/>
                        <a:cs typeface="Arial" pitchFamily="34" charset="0"/>
                      </a:rPr>
                      <m:t>𝑐𝑚</m:t>
                    </m:r>
                  </m:oMath>
                </a14:m>
                <a:r>
                  <a:rPr lang="cs-CZ" sz="2800" dirty="0" smtClean="0">
                    <a:ea typeface="+mj-ea"/>
                    <a:cs typeface="Arial" pitchFamily="34" charset="0"/>
                  </a:rPr>
                  <a:t>. Vypočítejte povrch a objem kužele.</a:t>
                </a:r>
                <a:endParaRPr lang="cs-CZ" sz="2800" dirty="0">
                  <a:ea typeface="+mj-ea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510" y="544116"/>
                <a:ext cx="8620272" cy="1241296"/>
              </a:xfrm>
              <a:prstGeom prst="rect">
                <a:avLst/>
              </a:prstGeom>
              <a:blipFill rotWithShape="1">
                <a:blip r:embed="rId2"/>
                <a:stretch>
                  <a:fillRect l="-1413" t="-4412" b="-245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849" y="2508505"/>
            <a:ext cx="3345081" cy="3728807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Nadpis 1"/>
              <p:cNvSpPr txBox="1">
                <a:spLocks/>
              </p:cNvSpPr>
              <p:nvPr/>
            </p:nvSpPr>
            <p:spPr>
              <a:xfrm>
                <a:off x="4802854" y="3356992"/>
                <a:ext cx="1548172" cy="50405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𝑂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=2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𝜋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𝑟</m:t>
                      </m:r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2854" y="3356992"/>
                <a:ext cx="1548172" cy="50405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Nadpis 1"/>
          <p:cNvSpPr txBox="1">
            <a:spLocks/>
          </p:cNvSpPr>
          <p:nvPr/>
        </p:nvSpPr>
        <p:spPr>
          <a:xfrm>
            <a:off x="3547952" y="2118126"/>
            <a:ext cx="5577598" cy="950833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dirty="0" smtClean="0">
                <a:ea typeface="+mj-ea"/>
                <a:cs typeface="Arial" pitchFamily="34" charset="0"/>
              </a:rPr>
              <a:t>Z obvodu podstavy si vypočítáme její </a:t>
            </a:r>
            <a:r>
              <a:rPr lang="cs-CZ" sz="2800" dirty="0" smtClean="0">
                <a:ea typeface="+mj-ea"/>
                <a:cs typeface="Arial" pitchFamily="34" charset="0"/>
              </a:rPr>
              <a:t>poloměr.</a:t>
            </a:r>
            <a:endParaRPr lang="cs-CZ" sz="2800" dirty="0">
              <a:ea typeface="+mj-ea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Nadpis 1"/>
              <p:cNvSpPr txBox="1">
                <a:spLocks/>
              </p:cNvSpPr>
              <p:nvPr/>
            </p:nvSpPr>
            <p:spPr>
              <a:xfrm>
                <a:off x="4222303" y="3900106"/>
                <a:ext cx="2114447" cy="50405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kumimoji="0" lang="cs-CZ" sz="2800" b="0" i="1" strike="noStrike" kern="1200" cap="none" spc="0" normalizeH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41,47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=2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𝜋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𝑟</m:t>
                      </m:r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22303" y="3900106"/>
                <a:ext cx="2114447" cy="50405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Nadpis 1"/>
              <p:cNvSpPr txBox="1">
                <a:spLocks/>
              </p:cNvSpPr>
              <p:nvPr/>
            </p:nvSpPr>
            <p:spPr>
              <a:xfrm>
                <a:off x="4222302" y="4549816"/>
                <a:ext cx="2114447" cy="50405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kumimoji="0" lang="cs-CZ" sz="2800" b="0" i="1" strike="noStrike" kern="1200" cap="none" spc="0" normalizeH="0" noProof="0" dirty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kumimoji="0" lang="cs-CZ" sz="2800" b="0" i="1" strike="noStrike" kern="1200" cap="none" spc="0" normalizeH="0" noProof="0" dirty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41,47</m:t>
                          </m:r>
                        </m:num>
                        <m:den>
                          <m:r>
                            <a:rPr kumimoji="0" lang="cs-CZ" sz="2800" b="0" i="1" strike="noStrike" kern="1200" cap="none" spc="0" normalizeH="0" noProof="0" dirty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2</m:t>
                          </m:r>
                          <m:r>
                            <a:rPr kumimoji="0" lang="cs-CZ" sz="2800" b="0" i="1" strike="noStrike" kern="1200" cap="none" spc="0" normalizeH="0" noProof="0" dirty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𝜋</m:t>
                          </m:r>
                        </m:den>
                      </m:f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=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𝑟</m:t>
                      </m:r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22302" y="4549816"/>
                <a:ext cx="2114447" cy="504056"/>
              </a:xfrm>
              <a:prstGeom prst="rect">
                <a:avLst/>
              </a:prstGeom>
              <a:blipFill rotWithShape="1">
                <a:blip r:embed="rId6"/>
                <a:stretch>
                  <a:fillRect b="-686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Nadpis 1"/>
              <p:cNvSpPr txBox="1">
                <a:spLocks/>
              </p:cNvSpPr>
              <p:nvPr/>
            </p:nvSpPr>
            <p:spPr>
              <a:xfrm>
                <a:off x="4932040" y="5501259"/>
                <a:ext cx="2114447" cy="50405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𝑟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=6,6 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𝑐𝑚</m:t>
                      </m:r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2040" y="5501259"/>
                <a:ext cx="2114447" cy="50405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29131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  <p:bldP spid="12" grpId="0"/>
      <p:bldP spid="13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2</a:t>
            </a:r>
            <a:endParaRPr lang="cs-CZ" sz="3000" b="1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99979" y="620688"/>
            <a:ext cx="9036496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30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Nadpis 1"/>
              <p:cNvSpPr txBox="1">
                <a:spLocks/>
              </p:cNvSpPr>
              <p:nvPr/>
            </p:nvSpPr>
            <p:spPr>
              <a:xfrm>
                <a:off x="467544" y="836711"/>
                <a:ext cx="8280920" cy="950833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dirty="0" smtClean="0">
                    <a:ea typeface="+mj-ea"/>
                    <a:cs typeface="Arial" pitchFamily="34" charset="0"/>
                  </a:rPr>
                  <a:t>Pomocí goniometrických funkcí dopočítáme výšku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ea typeface="+mj-ea"/>
                        <a:cs typeface="Arial" pitchFamily="34" charset="0"/>
                      </a:rPr>
                      <m:t>𝑣</m:t>
                    </m:r>
                  </m:oMath>
                </a14:m>
                <a:r>
                  <a:rPr lang="cs-CZ" sz="2800" dirty="0" smtClean="0">
                    <a:ea typeface="+mj-ea"/>
                    <a:cs typeface="Arial" pitchFamily="34" charset="0"/>
                  </a:rPr>
                  <a:t> a stranu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ea typeface="+mj-ea"/>
                        <a:cs typeface="Arial" pitchFamily="34" charset="0"/>
                      </a:rPr>
                      <m:t>𝑠</m:t>
                    </m:r>
                  </m:oMath>
                </a14:m>
                <a:r>
                  <a:rPr lang="cs-CZ" sz="2800" dirty="0" smtClean="0">
                    <a:ea typeface="+mj-ea"/>
                    <a:cs typeface="Arial" pitchFamily="34" charset="0"/>
                  </a:rPr>
                  <a:t>.</a:t>
                </a:r>
                <a:endParaRPr lang="cs-CZ" sz="2800" dirty="0">
                  <a:ea typeface="+mj-ea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836711"/>
                <a:ext cx="8280920" cy="950833"/>
              </a:xfrm>
              <a:prstGeom prst="rect">
                <a:avLst/>
              </a:prstGeom>
              <a:blipFill rotWithShape="1">
                <a:blip r:embed="rId2"/>
                <a:stretch>
                  <a:fillRect l="-1546" t="-5769" b="-179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049" y="2758956"/>
            <a:ext cx="3345081" cy="3728807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Nadpis 1"/>
              <p:cNvSpPr txBox="1">
                <a:spLocks/>
              </p:cNvSpPr>
              <p:nvPr/>
            </p:nvSpPr>
            <p:spPr>
              <a:xfrm>
                <a:off x="1979712" y="1787545"/>
                <a:ext cx="1548172" cy="50405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unc>
                        <m:funcPr>
                          <m:ctrlP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kumimoji="0" lang="cs-CZ" sz="2800" b="0" i="0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tan</m:t>
                          </m:r>
                        </m:fName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60</m:t>
                          </m:r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°</m:t>
                          </m:r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=</m:t>
                          </m:r>
                          <m:f>
                            <m:fPr>
                              <m:ctrlPr>
                                <a:rPr kumimoji="0" lang="cs-CZ" sz="2800" b="0" i="1" strike="noStrike" kern="1200" cap="none" spc="0" normalizeH="0" noProof="0" smtClean="0">
                                  <a:ln>
                                    <a:noFill/>
                                  </a:ln>
                                  <a:effectLst/>
                                  <a:uLnTx/>
                                  <a:uFillTx/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kumimoji="0" lang="cs-CZ" sz="2800" b="0" i="1" strike="noStrike" kern="1200" cap="none" spc="0" normalizeH="0" noProof="0" smtClean="0">
                                  <a:ln>
                                    <a:noFill/>
                                  </a:ln>
                                  <a:effectLst/>
                                  <a:uLnTx/>
                                  <a:uFillTx/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𝑣</m:t>
                              </m:r>
                            </m:num>
                            <m:den>
                              <m:r>
                                <a:rPr kumimoji="0" lang="cs-CZ" sz="2800" b="0" i="1" strike="noStrike" kern="1200" cap="none" spc="0" normalizeH="0" noProof="0" smtClean="0">
                                  <a:ln>
                                    <a:noFill/>
                                  </a:ln>
                                  <a:effectLst/>
                                  <a:uLnTx/>
                                  <a:uFillTx/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𝑟</m:t>
                              </m:r>
                            </m:den>
                          </m:f>
                        </m:e>
                      </m:func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9712" y="1787545"/>
                <a:ext cx="1548172" cy="504056"/>
              </a:xfrm>
              <a:prstGeom prst="rect">
                <a:avLst/>
              </a:prstGeom>
              <a:blipFill rotWithShape="1">
                <a:blip r:embed="rId4"/>
                <a:stretch>
                  <a:fillRect r="-18504" b="-542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Nadpis 1"/>
              <p:cNvSpPr txBox="1">
                <a:spLocks/>
              </p:cNvSpPr>
              <p:nvPr/>
            </p:nvSpPr>
            <p:spPr>
              <a:xfrm>
                <a:off x="2843808" y="2506928"/>
                <a:ext cx="2559575" cy="50405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𝑣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=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𝑟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func>
                        <m:funcPr>
                          <m:ctrlP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kumimoji="0" lang="cs-CZ" sz="2800" b="0" i="0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tan</m:t>
                          </m:r>
                        </m:fName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60°</m:t>
                          </m:r>
                        </m:e>
                      </m:func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2506928"/>
                <a:ext cx="2559575" cy="50405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Nadpis 1"/>
              <p:cNvSpPr txBox="1">
                <a:spLocks/>
              </p:cNvSpPr>
              <p:nvPr/>
            </p:nvSpPr>
            <p:spPr>
              <a:xfrm>
                <a:off x="2843808" y="3197358"/>
                <a:ext cx="2949138" cy="50405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𝑣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=6,6∙1,732</m:t>
                      </m:r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3197358"/>
                <a:ext cx="2949138" cy="50405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Nadpis 1"/>
              <p:cNvSpPr txBox="1">
                <a:spLocks/>
              </p:cNvSpPr>
              <p:nvPr/>
            </p:nvSpPr>
            <p:spPr>
              <a:xfrm>
                <a:off x="2855105" y="3904553"/>
                <a:ext cx="2949138" cy="50405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𝑣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=11,43 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𝑐𝑚</m:t>
                      </m:r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55105" y="3904553"/>
                <a:ext cx="2949138" cy="50405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Nadpis 1"/>
              <p:cNvSpPr txBox="1">
                <a:spLocks/>
              </p:cNvSpPr>
              <p:nvPr/>
            </p:nvSpPr>
            <p:spPr>
              <a:xfrm>
                <a:off x="6012160" y="1773399"/>
                <a:ext cx="1548172" cy="50405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unc>
                        <m:funcPr>
                          <m:ctrlPr>
                            <a:rPr kumimoji="0" lang="cs-CZ" sz="280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kumimoji="0" lang="cs-CZ" sz="2800" i="0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cos</m:t>
                          </m:r>
                        </m:fName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60</m:t>
                          </m:r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°=</m:t>
                          </m:r>
                          <m:f>
                            <m:fPr>
                              <m:ctrlPr>
                                <a:rPr kumimoji="0" lang="cs-CZ" sz="2800" b="0" i="1" strike="noStrike" kern="1200" cap="none" spc="0" normalizeH="0" noProof="0" smtClean="0">
                                  <a:ln>
                                    <a:noFill/>
                                  </a:ln>
                                  <a:effectLst/>
                                  <a:uLnTx/>
                                  <a:uFillTx/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kumimoji="0" lang="cs-CZ" sz="2800" b="0" i="1" strike="noStrike" kern="1200" cap="none" spc="0" normalizeH="0" noProof="0" smtClean="0">
                                  <a:ln>
                                    <a:noFill/>
                                  </a:ln>
                                  <a:effectLst/>
                                  <a:uLnTx/>
                                  <a:uFillTx/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𝑟</m:t>
                              </m:r>
                            </m:num>
                            <m:den>
                              <m:r>
                                <a:rPr kumimoji="0" lang="cs-CZ" sz="2800" b="0" i="1" strike="noStrike" kern="1200" cap="none" spc="0" normalizeH="0" noProof="0" smtClean="0">
                                  <a:ln>
                                    <a:noFill/>
                                  </a:ln>
                                  <a:effectLst/>
                                  <a:uLnTx/>
                                  <a:uFillTx/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𝑠</m:t>
                              </m:r>
                            </m:den>
                          </m:f>
                        </m:e>
                      </m:func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2160" y="1773399"/>
                <a:ext cx="1548172" cy="504056"/>
              </a:xfrm>
              <a:prstGeom prst="rect">
                <a:avLst/>
              </a:prstGeom>
              <a:blipFill rotWithShape="1">
                <a:blip r:embed="rId8"/>
                <a:stretch>
                  <a:fillRect r="-17717" b="-530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Nadpis 1"/>
              <p:cNvSpPr txBox="1">
                <a:spLocks/>
              </p:cNvSpPr>
              <p:nvPr/>
            </p:nvSpPr>
            <p:spPr>
              <a:xfrm>
                <a:off x="5580112" y="2501392"/>
                <a:ext cx="1548172" cy="50405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unc>
                        <m:funcPr>
                          <m:ctrlPr>
                            <a:rPr kumimoji="0" lang="cs-CZ" sz="280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kumimoji="0" lang="cs-CZ" sz="2800" b="0" i="0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s</m:t>
                          </m:r>
                          <m:r>
                            <a:rPr lang="cs-CZ" sz="2800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</m:t>
                          </m:r>
                          <m:r>
                            <m:rPr>
                              <m:sty m:val="p"/>
                            </m:rPr>
                            <a:rPr kumimoji="0" lang="cs-CZ" sz="2800" i="0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cos</m:t>
                          </m:r>
                        </m:fName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60</m:t>
                          </m:r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°=</m:t>
                          </m:r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𝑟</m:t>
                          </m:r>
                        </m:e>
                      </m:func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0112" y="2501392"/>
                <a:ext cx="1548172" cy="504056"/>
              </a:xfrm>
              <a:prstGeom prst="rect">
                <a:avLst/>
              </a:prstGeom>
              <a:blipFill rotWithShape="1">
                <a:blip r:embed="rId9"/>
                <a:stretch>
                  <a:fillRect r="-421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Nadpis 1"/>
              <p:cNvSpPr txBox="1">
                <a:spLocks/>
              </p:cNvSpPr>
              <p:nvPr/>
            </p:nvSpPr>
            <p:spPr>
              <a:xfrm>
                <a:off x="6920730" y="3136760"/>
                <a:ext cx="1548172" cy="50405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unc>
                        <m:funcPr>
                          <m:ctrlPr>
                            <a:rPr kumimoji="0" lang="cs-CZ" sz="280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kumimoji="0" lang="cs-CZ" sz="2800" b="0" i="0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s</m:t>
                          </m:r>
                        </m:fName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=</m:t>
                          </m:r>
                          <m:f>
                            <m:fPr>
                              <m:ctrlPr>
                                <a:rPr kumimoji="0" lang="cs-CZ" sz="2800" b="0" i="1" strike="noStrike" kern="1200" cap="none" spc="0" normalizeH="0" noProof="0" smtClean="0">
                                  <a:ln>
                                    <a:noFill/>
                                  </a:ln>
                                  <a:effectLst/>
                                  <a:uLnTx/>
                                  <a:uFillTx/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kumimoji="0" lang="cs-CZ" sz="2800" b="0" i="1" strike="noStrike" kern="1200" cap="none" spc="0" normalizeH="0" noProof="0" smtClean="0">
                                  <a:ln>
                                    <a:noFill/>
                                  </a:ln>
                                  <a:effectLst/>
                                  <a:uLnTx/>
                                  <a:uFillTx/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𝑟</m:t>
                              </m:r>
                            </m:num>
                            <m:den>
                              <m:func>
                                <m:funcPr>
                                  <m:ctrlPr>
                                    <a:rPr kumimoji="0" lang="cs-CZ" sz="2800" b="0" i="1" strike="noStrike" kern="1200" cap="none" spc="0" normalizeH="0" noProof="0" smtClean="0">
                                      <a:ln>
                                        <a:noFill/>
                                      </a:ln>
                                      <a:effectLst/>
                                      <a:uLnTx/>
                                      <a:uFillTx/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kumimoji="0" lang="cs-CZ" sz="2800" b="0" i="0" strike="noStrike" kern="1200" cap="none" spc="0" normalizeH="0" noProof="0" smtClean="0">
                                      <a:ln>
                                        <a:noFill/>
                                      </a:ln>
                                      <a:effectLst/>
                                      <a:uLnTx/>
                                      <a:uFillTx/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cos</m:t>
                                  </m:r>
                                </m:fName>
                                <m:e>
                                  <m:r>
                                    <a:rPr kumimoji="0" lang="cs-CZ" sz="2800" b="0" i="1" strike="noStrike" kern="1200" cap="none" spc="0" normalizeH="0" noProof="0" smtClean="0">
                                      <a:ln>
                                        <a:noFill/>
                                      </a:ln>
                                      <a:effectLst/>
                                      <a:uLnTx/>
                                      <a:uFillTx/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60°</m:t>
                                  </m:r>
                                </m:e>
                              </m:func>
                            </m:den>
                          </m:f>
                        </m:e>
                      </m:func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20730" y="3136760"/>
                <a:ext cx="1548172" cy="504056"/>
              </a:xfrm>
              <a:prstGeom prst="rect">
                <a:avLst/>
              </a:prstGeom>
              <a:blipFill rotWithShape="1">
                <a:blip r:embed="rId10"/>
                <a:stretch>
                  <a:fillRect r="-16142" b="-548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Nadpis 1"/>
              <p:cNvSpPr txBox="1">
                <a:spLocks/>
              </p:cNvSpPr>
              <p:nvPr/>
            </p:nvSpPr>
            <p:spPr>
              <a:xfrm>
                <a:off x="6920730" y="4156581"/>
                <a:ext cx="1548172" cy="50405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unc>
                        <m:funcPr>
                          <m:ctrlPr>
                            <a:rPr kumimoji="0" lang="cs-CZ" sz="280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kumimoji="0" lang="cs-CZ" sz="2800" b="0" i="0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s</m:t>
                          </m:r>
                        </m:fName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=</m:t>
                          </m:r>
                          <m:f>
                            <m:fPr>
                              <m:ctrlPr>
                                <a:rPr kumimoji="0" lang="cs-CZ" sz="2800" b="0" i="1" strike="noStrike" kern="1200" cap="none" spc="0" normalizeH="0" noProof="0" smtClean="0">
                                  <a:ln>
                                    <a:noFill/>
                                  </a:ln>
                                  <a:effectLst/>
                                  <a:uLnTx/>
                                  <a:uFillTx/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kumimoji="0" lang="cs-CZ" sz="2800" b="0" i="1" strike="noStrike" kern="1200" cap="none" spc="0" normalizeH="0" noProof="0" smtClean="0">
                                  <a:ln>
                                    <a:noFill/>
                                  </a:ln>
                                  <a:effectLst/>
                                  <a:uLnTx/>
                                  <a:uFillTx/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6,6</m:t>
                              </m:r>
                            </m:num>
                            <m:den>
                              <m:r>
                                <a:rPr kumimoji="0" lang="cs-CZ" sz="2800" b="0" i="1" strike="noStrike" kern="1200" cap="none" spc="0" normalizeH="0" noProof="0" smtClean="0">
                                  <a:ln>
                                    <a:noFill/>
                                  </a:ln>
                                  <a:effectLst/>
                                  <a:uLnTx/>
                                  <a:uFillTx/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0,5</m:t>
                              </m:r>
                            </m:den>
                          </m:f>
                        </m:e>
                      </m:func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20730" y="4156581"/>
                <a:ext cx="1548172" cy="504056"/>
              </a:xfrm>
              <a:prstGeom prst="rect">
                <a:avLst/>
              </a:prstGeom>
              <a:blipFill rotWithShape="1">
                <a:blip r:embed="rId11"/>
                <a:stretch>
                  <a:fillRect b="-771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Nadpis 1"/>
              <p:cNvSpPr txBox="1">
                <a:spLocks/>
              </p:cNvSpPr>
              <p:nvPr/>
            </p:nvSpPr>
            <p:spPr>
              <a:xfrm>
                <a:off x="6917330" y="5229200"/>
                <a:ext cx="1548172" cy="50405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unc>
                        <m:funcPr>
                          <m:ctrlPr>
                            <a:rPr kumimoji="0" lang="cs-CZ" sz="280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kumimoji="0" lang="cs-CZ" sz="2800" b="0" i="0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s</m:t>
                          </m:r>
                        </m:fName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=13,2 </m:t>
                          </m:r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𝑐𝑚</m:t>
                          </m:r>
                        </m:e>
                      </m:func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17330" y="5229200"/>
                <a:ext cx="1548172" cy="504056"/>
              </a:xfrm>
              <a:prstGeom prst="rect">
                <a:avLst/>
              </a:prstGeom>
              <a:blipFill rotWithShape="1">
                <a:blip r:embed="rId12"/>
                <a:stretch>
                  <a:fillRect r="-232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75025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60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80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2</a:t>
            </a:r>
            <a:endParaRPr lang="cs-CZ" sz="3000" b="1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99979" y="620688"/>
            <a:ext cx="9036496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30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333032" y="260648"/>
            <a:ext cx="1192947" cy="475416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dirty="0" smtClean="0">
                <a:ea typeface="+mj-ea"/>
                <a:cs typeface="Arial" pitchFamily="34" charset="0"/>
              </a:rPr>
              <a:t>Objem</a:t>
            </a:r>
            <a:endParaRPr lang="cs-CZ" sz="2800" b="1" dirty="0">
              <a:ea typeface="+mj-ea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049" y="2758956"/>
            <a:ext cx="3345081" cy="3728806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9" name="Nadpis 1"/>
              <p:cNvSpPr txBox="1">
                <a:spLocks/>
              </p:cNvSpPr>
              <p:nvPr/>
            </p:nvSpPr>
            <p:spPr>
              <a:xfrm>
                <a:off x="4746961" y="130240"/>
                <a:ext cx="3220976" cy="98089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𝑉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1</m:t>
                          </m:r>
                        </m:num>
                        <m:den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3</m:t>
                          </m:r>
                        </m:den>
                      </m:f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𝜋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sSup>
                        <m:sSupPr>
                          <m:ctrlP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𝑟</m:t>
                          </m:r>
                        </m:e>
                        <m:sup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𝑣</m:t>
                      </m:r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46961" y="130240"/>
                <a:ext cx="3220976" cy="98089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Nadpis 1"/>
          <p:cNvSpPr txBox="1">
            <a:spLocks/>
          </p:cNvSpPr>
          <p:nvPr/>
        </p:nvSpPr>
        <p:spPr>
          <a:xfrm>
            <a:off x="3333030" y="3198936"/>
            <a:ext cx="1192947" cy="475416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dirty="0">
                <a:ea typeface="+mj-ea"/>
                <a:cs typeface="Arial" pitchFamily="34" charset="0"/>
              </a:rPr>
              <a:t>P</a:t>
            </a:r>
            <a:r>
              <a:rPr lang="cs-CZ" sz="2800" b="1" dirty="0" smtClean="0">
                <a:ea typeface="+mj-ea"/>
                <a:cs typeface="Arial" pitchFamily="34" charset="0"/>
              </a:rPr>
              <a:t>ovrch</a:t>
            </a:r>
            <a:endParaRPr lang="cs-CZ" sz="2800" b="1" dirty="0">
              <a:ea typeface="+mj-ea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Nadpis 1"/>
              <p:cNvSpPr txBox="1">
                <a:spLocks/>
              </p:cNvSpPr>
              <p:nvPr/>
            </p:nvSpPr>
            <p:spPr>
              <a:xfrm>
                <a:off x="4746961" y="1054339"/>
                <a:ext cx="4001503" cy="98089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𝑉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1</m:t>
                          </m:r>
                        </m:num>
                        <m:den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3</m:t>
                          </m:r>
                        </m:den>
                      </m:f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𝜋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sSup>
                        <m:sSupPr>
                          <m:ctrlP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6,6</m:t>
                          </m:r>
                        </m:e>
                        <m:sup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∙11,43</m:t>
                      </m:r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46961" y="1054339"/>
                <a:ext cx="4001503" cy="98089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Nadpis 1"/>
              <p:cNvSpPr txBox="1">
                <a:spLocks/>
              </p:cNvSpPr>
              <p:nvPr/>
            </p:nvSpPr>
            <p:spPr>
              <a:xfrm>
                <a:off x="4746961" y="2268508"/>
                <a:ext cx="2993391" cy="65643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kumimoji="0" lang="cs-CZ" sz="2800" b="0" i="1" u="dbl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𝑉</m:t>
                      </m:r>
                      <m:r>
                        <a:rPr kumimoji="0" lang="cs-CZ" sz="2800" b="0" i="1" u="dbl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=521,39 </m:t>
                      </m:r>
                      <m:sSup>
                        <m:sSupPr>
                          <m:ctrlPr>
                            <a:rPr kumimoji="0" lang="cs-CZ" sz="2800" b="0" i="1" u="dbl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kumimoji="0" lang="cs-CZ" sz="2800" b="0" i="1" u="dbl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𝑐𝑚</m:t>
                          </m:r>
                        </m:e>
                        <m:sup>
                          <m:r>
                            <a:rPr kumimoji="0" lang="cs-CZ" sz="2800" b="0" i="1" u="dbl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kumimoji="0" lang="cs-CZ" sz="2800" i="1" u="dbl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46961" y="2268508"/>
                <a:ext cx="2993391" cy="65643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Nadpis 1"/>
              <p:cNvSpPr txBox="1">
                <a:spLocks/>
              </p:cNvSpPr>
              <p:nvPr/>
            </p:nvSpPr>
            <p:spPr>
              <a:xfrm>
                <a:off x="4634881" y="3198936"/>
                <a:ext cx="3333056" cy="576352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𝑆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=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𝜋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sSup>
                        <m:sSupPr>
                          <m:ctrlP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𝑟</m:t>
                          </m:r>
                        </m:e>
                        <m:sup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+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𝜋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𝑟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𝑠</m:t>
                      </m:r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4881" y="3198936"/>
                <a:ext cx="3333056" cy="57635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Nadpis 1"/>
              <p:cNvSpPr txBox="1">
                <a:spLocks/>
              </p:cNvSpPr>
              <p:nvPr/>
            </p:nvSpPr>
            <p:spPr>
              <a:xfrm>
                <a:off x="4634880" y="3861048"/>
                <a:ext cx="4401616" cy="576352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𝑆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=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𝜋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sSup>
                        <m:sSupPr>
                          <m:ctrlP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6,6</m:t>
                          </m:r>
                        </m:e>
                        <m:sup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+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𝜋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∙6,6∙13,2</m:t>
                      </m:r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4880" y="3861048"/>
                <a:ext cx="4401616" cy="57635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Nadpis 1"/>
              <p:cNvSpPr txBox="1">
                <a:spLocks/>
              </p:cNvSpPr>
              <p:nvPr/>
            </p:nvSpPr>
            <p:spPr>
              <a:xfrm>
                <a:off x="4635852" y="4581128"/>
                <a:ext cx="2993391" cy="65643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kumimoji="0" lang="cs-CZ" sz="2800" b="0" i="1" u="dbl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𝑆</m:t>
                      </m:r>
                      <m:r>
                        <a:rPr kumimoji="0" lang="cs-CZ" sz="2800" b="0" i="1" u="dbl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=410,55 </m:t>
                      </m:r>
                      <m:sSup>
                        <m:sSupPr>
                          <m:ctrlPr>
                            <a:rPr kumimoji="0" lang="cs-CZ" sz="2800" b="0" i="1" u="dbl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kumimoji="0" lang="cs-CZ" sz="2800" b="0" i="1" u="dbl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𝑐𝑚</m:t>
                          </m:r>
                        </m:e>
                        <m:sup>
                          <m:r>
                            <a:rPr kumimoji="0" lang="cs-CZ" sz="2800" b="0" i="1" u="dbl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kumimoji="0" lang="cs-CZ" sz="2800" i="1" u="dbl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5852" y="4581128"/>
                <a:ext cx="2993391" cy="65643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26393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6" grpId="0"/>
      <p:bldP spid="17" grpId="0"/>
      <p:bldP spid="18" grpId="0"/>
      <p:bldP spid="19" grpId="0"/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</a:t>
            </a:r>
            <a:r>
              <a:rPr lang="cs-CZ" sz="3000" b="1" dirty="0"/>
              <a:t>3</a:t>
            </a: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99979" y="620688"/>
            <a:ext cx="9036496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3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Nadpis 1"/>
              <p:cNvSpPr txBox="1">
                <a:spLocks/>
              </p:cNvSpPr>
              <p:nvPr/>
            </p:nvSpPr>
            <p:spPr>
              <a:xfrm>
                <a:off x="477767" y="688132"/>
                <a:ext cx="8280920" cy="950833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dirty="0" smtClean="0">
                    <a:ea typeface="+mj-ea"/>
                    <a:cs typeface="Arial" pitchFamily="34" charset="0"/>
                  </a:rPr>
                  <a:t>Z válce s poloměrem podstavy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ea typeface="+mj-ea"/>
                        <a:cs typeface="Arial" pitchFamily="34" charset="0"/>
                      </a:rPr>
                      <m:t>𝑟</m:t>
                    </m:r>
                    <m:r>
                      <a:rPr lang="cs-CZ" sz="2800" b="0" i="1" smtClean="0">
                        <a:latin typeface="Cambria Math"/>
                        <a:ea typeface="+mj-ea"/>
                        <a:cs typeface="Arial" pitchFamily="34" charset="0"/>
                      </a:rPr>
                      <m:t>=10,5 </m:t>
                    </m:r>
                    <m:r>
                      <a:rPr lang="cs-CZ" sz="2800" b="0" i="1" smtClean="0">
                        <a:latin typeface="Cambria Math"/>
                        <a:ea typeface="+mj-ea"/>
                        <a:cs typeface="Arial" pitchFamily="34" charset="0"/>
                      </a:rPr>
                      <m:t>𝑐𝑚</m:t>
                    </m:r>
                  </m:oMath>
                </a14:m>
                <a:r>
                  <a:rPr lang="cs-CZ" sz="2800" dirty="0" smtClean="0">
                    <a:ea typeface="+mj-ea"/>
                    <a:cs typeface="Arial" pitchFamily="34" charset="0"/>
                  </a:rPr>
                  <a:t> a výškou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ea typeface="+mj-ea"/>
                        <a:cs typeface="Arial" pitchFamily="34" charset="0"/>
                      </a:rPr>
                      <m:t>𝑣</m:t>
                    </m:r>
                    <m:r>
                      <a:rPr lang="cs-CZ" sz="2800" b="0" i="1" smtClean="0">
                        <a:latin typeface="Cambria Math"/>
                        <a:ea typeface="+mj-ea"/>
                        <a:cs typeface="Arial" pitchFamily="34" charset="0"/>
                      </a:rPr>
                      <m:t>=14 </m:t>
                    </m:r>
                    <m:r>
                      <a:rPr lang="cs-CZ" sz="2800" b="0" i="1" smtClean="0">
                        <a:latin typeface="Cambria Math"/>
                        <a:ea typeface="+mj-ea"/>
                        <a:cs typeface="Arial" pitchFamily="34" charset="0"/>
                      </a:rPr>
                      <m:t>𝑐𝑚</m:t>
                    </m:r>
                  </m:oMath>
                </a14:m>
                <a:r>
                  <a:rPr lang="cs-CZ" sz="2800" dirty="0" smtClean="0">
                    <a:ea typeface="+mj-ea"/>
                    <a:cs typeface="Arial" pitchFamily="34" charset="0"/>
                  </a:rPr>
                  <a:t> je vysoustružen kužel s co největším objemem. Kolik procent válce připadne na odpad při soustružení?</a:t>
                </a:r>
                <a:endParaRPr lang="cs-CZ" sz="2800" dirty="0">
                  <a:ea typeface="+mj-ea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7767" y="688132"/>
                <a:ext cx="8280920" cy="950833"/>
              </a:xfrm>
              <a:prstGeom prst="rect">
                <a:avLst/>
              </a:prstGeom>
              <a:blipFill rotWithShape="1">
                <a:blip r:embed="rId2"/>
                <a:stretch>
                  <a:fillRect l="-1472" t="-5769" b="-1076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564904"/>
            <a:ext cx="3672408" cy="410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8131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</a:t>
            </a:r>
            <a:r>
              <a:rPr lang="cs-CZ" sz="3000" b="1" dirty="0"/>
              <a:t>3</a:t>
            </a: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99979" y="620688"/>
            <a:ext cx="9036496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3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44787"/>
            <a:ext cx="3341245" cy="503695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3273606" y="157898"/>
            <a:ext cx="2186227" cy="475416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dirty="0" smtClean="0">
                <a:ea typeface="+mj-ea"/>
                <a:cs typeface="Arial" pitchFamily="34" charset="0"/>
              </a:rPr>
              <a:t>Objem válce</a:t>
            </a:r>
            <a:endParaRPr lang="cs-CZ" sz="2800" b="1" dirty="0">
              <a:ea typeface="+mj-ea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Nadpis 1"/>
              <p:cNvSpPr txBox="1">
                <a:spLocks/>
              </p:cNvSpPr>
              <p:nvPr/>
            </p:nvSpPr>
            <p:spPr>
              <a:xfrm>
                <a:off x="4746961" y="692642"/>
                <a:ext cx="3220976" cy="557892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𝑉</m:t>
                          </m:r>
                        </m:e>
                        <m:sub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𝑣</m:t>
                          </m:r>
                        </m:sub>
                      </m:sSub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=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𝜋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sSup>
                        <m:sSupPr>
                          <m:ctrlP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𝑟</m:t>
                          </m:r>
                        </m:e>
                        <m:sup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𝑣</m:t>
                      </m:r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46961" y="692642"/>
                <a:ext cx="3220976" cy="55789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Nadpis 1"/>
              <p:cNvSpPr txBox="1">
                <a:spLocks/>
              </p:cNvSpPr>
              <p:nvPr/>
            </p:nvSpPr>
            <p:spPr>
              <a:xfrm>
                <a:off x="4746961" y="1414642"/>
                <a:ext cx="4001503" cy="646469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𝑉</m:t>
                          </m:r>
                        </m:e>
                        <m:sub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𝑣</m:t>
                          </m:r>
                        </m:sub>
                      </m:sSub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=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𝜋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sSup>
                        <m:sSupPr>
                          <m:ctrlP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10,5</m:t>
                          </m:r>
                        </m:e>
                        <m:sup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∙14</m:t>
                      </m:r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46961" y="1414642"/>
                <a:ext cx="4001503" cy="64646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Nadpis 1"/>
              <p:cNvSpPr txBox="1">
                <a:spLocks/>
              </p:cNvSpPr>
              <p:nvPr/>
            </p:nvSpPr>
            <p:spPr>
              <a:xfrm>
                <a:off x="4748087" y="2136490"/>
                <a:ext cx="3589017" cy="65643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𝑉</m:t>
                          </m:r>
                        </m:e>
                        <m:sub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𝑣</m:t>
                          </m:r>
                        </m:sub>
                      </m:sSub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=4 849,05 </m:t>
                      </m:r>
                      <m:sSup>
                        <m:sSupPr>
                          <m:ctrlP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𝑐𝑚</m:t>
                          </m:r>
                        </m:e>
                        <m:sup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48087" y="2136490"/>
                <a:ext cx="3589017" cy="65643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Nadpis 1"/>
          <p:cNvSpPr txBox="1">
            <a:spLocks/>
          </p:cNvSpPr>
          <p:nvPr/>
        </p:nvSpPr>
        <p:spPr>
          <a:xfrm>
            <a:off x="3334158" y="2850758"/>
            <a:ext cx="4478202" cy="475416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dirty="0" smtClean="0">
                <a:ea typeface="+mj-ea"/>
                <a:cs typeface="Arial" pitchFamily="34" charset="0"/>
              </a:rPr>
              <a:t>Objem kužele</a:t>
            </a:r>
            <a:endParaRPr lang="cs-CZ" sz="2800" b="1" dirty="0">
              <a:ea typeface="+mj-ea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Nadpis 1"/>
              <p:cNvSpPr txBox="1">
                <a:spLocks/>
              </p:cNvSpPr>
              <p:nvPr/>
            </p:nvSpPr>
            <p:spPr>
              <a:xfrm>
                <a:off x="4748087" y="3284984"/>
                <a:ext cx="3220976" cy="98089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𝑉</m:t>
                          </m:r>
                        </m:e>
                        <m:sub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𝑘</m:t>
                          </m:r>
                        </m:sub>
                      </m:sSub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1</m:t>
                          </m:r>
                        </m:num>
                        <m:den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3</m:t>
                          </m:r>
                        </m:den>
                      </m:f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𝜋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sSup>
                        <m:sSupPr>
                          <m:ctrlP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𝑟</m:t>
                          </m:r>
                        </m:e>
                        <m:sup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𝑣</m:t>
                      </m:r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48087" y="3284984"/>
                <a:ext cx="3220976" cy="98089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Nadpis 1"/>
              <p:cNvSpPr txBox="1">
                <a:spLocks/>
              </p:cNvSpPr>
              <p:nvPr/>
            </p:nvSpPr>
            <p:spPr>
              <a:xfrm>
                <a:off x="4748087" y="4209083"/>
                <a:ext cx="4001503" cy="98089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𝑉</m:t>
                          </m:r>
                        </m:e>
                        <m:sub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𝑘</m:t>
                          </m:r>
                        </m:sub>
                      </m:sSub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1</m:t>
                          </m:r>
                        </m:num>
                        <m:den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3</m:t>
                          </m:r>
                        </m:den>
                      </m:f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𝜋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sSup>
                        <m:sSupPr>
                          <m:ctrlP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10,5</m:t>
                          </m:r>
                        </m:e>
                        <m:sup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∙14</m:t>
                      </m:r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48087" y="4209083"/>
                <a:ext cx="4001503" cy="98089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Nadpis 1"/>
              <p:cNvSpPr txBox="1">
                <a:spLocks/>
              </p:cNvSpPr>
              <p:nvPr/>
            </p:nvSpPr>
            <p:spPr>
              <a:xfrm>
                <a:off x="4849801" y="5189979"/>
                <a:ext cx="3487303" cy="65643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𝑉</m:t>
                          </m:r>
                        </m:e>
                        <m:sub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𝑘</m:t>
                          </m:r>
                        </m:sub>
                      </m:sSub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=1 616,35 </m:t>
                      </m:r>
                      <m:sSup>
                        <m:sSupPr>
                          <m:ctrlP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𝑐𝑚</m:t>
                          </m:r>
                        </m:e>
                        <m:sup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9801" y="5189979"/>
                <a:ext cx="3487303" cy="65643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91666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1" grpId="0"/>
      <p:bldP spid="12" grpId="0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</a:t>
            </a:r>
            <a:r>
              <a:rPr lang="cs-CZ" sz="3000" b="1" dirty="0"/>
              <a:t>3</a:t>
            </a: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99979" y="620688"/>
            <a:ext cx="9036496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3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1" y="1016350"/>
            <a:ext cx="3341245" cy="503695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1776910" y="164674"/>
            <a:ext cx="2810562" cy="475416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dirty="0" smtClean="0">
                <a:ea typeface="+mj-ea"/>
                <a:cs typeface="Arial" pitchFamily="34" charset="0"/>
              </a:rPr>
              <a:t>Objem odpadu</a:t>
            </a:r>
            <a:endParaRPr lang="cs-CZ" sz="2800" b="1" dirty="0">
              <a:ea typeface="+mj-ea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Nadpis 1"/>
              <p:cNvSpPr txBox="1">
                <a:spLocks/>
              </p:cNvSpPr>
              <p:nvPr/>
            </p:nvSpPr>
            <p:spPr>
              <a:xfrm>
                <a:off x="4491568" y="1309358"/>
                <a:ext cx="3496321" cy="65643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𝑉</m:t>
                          </m:r>
                        </m:e>
                        <m:sub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𝑜</m:t>
                          </m:r>
                        </m:sub>
                      </m:sSub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=3 232, 7</m:t>
                      </m:r>
                      <m:sSup>
                        <m:sSupPr>
                          <m:ctrlP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𝑐𝑚</m:t>
                          </m:r>
                        </m:e>
                        <m:sup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1568" y="1309358"/>
                <a:ext cx="3496321" cy="65643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Nadpis 1"/>
              <p:cNvSpPr txBox="1">
                <a:spLocks/>
              </p:cNvSpPr>
              <p:nvPr/>
            </p:nvSpPr>
            <p:spPr>
              <a:xfrm>
                <a:off x="3743383" y="2060848"/>
                <a:ext cx="3610631" cy="65643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100% 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⋯⋯4 849,05</m:t>
                      </m:r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43383" y="2060848"/>
                <a:ext cx="3610631" cy="65643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Nadpis 1"/>
              <p:cNvSpPr txBox="1">
                <a:spLocks/>
              </p:cNvSpPr>
              <p:nvPr/>
            </p:nvSpPr>
            <p:spPr>
              <a:xfrm>
                <a:off x="4464144" y="155576"/>
                <a:ext cx="3872960" cy="65643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𝑉</m:t>
                          </m:r>
                        </m:e>
                        <m:sub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𝑜</m:t>
                          </m:r>
                        </m:sub>
                      </m:sSub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𝑉</m:t>
                          </m:r>
                        </m:e>
                        <m:sub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𝑣</m:t>
                          </m:r>
                        </m:sub>
                      </m:sSub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−</m:t>
                      </m:r>
                      <m:sSub>
                        <m:sSubPr>
                          <m:ctrlP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𝑉</m:t>
                          </m:r>
                        </m:e>
                        <m:sub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𝑘</m:t>
                          </m:r>
                        </m:sub>
                      </m:sSub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64144" y="155576"/>
                <a:ext cx="3872960" cy="65643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Nadpis 1"/>
              <p:cNvSpPr txBox="1">
                <a:spLocks/>
              </p:cNvSpPr>
              <p:nvPr/>
            </p:nvSpPr>
            <p:spPr>
              <a:xfrm>
                <a:off x="4491568" y="688132"/>
                <a:ext cx="4220459" cy="65643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𝑉</m:t>
                          </m:r>
                        </m:e>
                        <m:sub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𝑜</m:t>
                          </m:r>
                        </m:sub>
                      </m:sSub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=4 849,05−1 616,35</m:t>
                      </m:r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1568" y="688132"/>
                <a:ext cx="4220459" cy="65643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Nadpis 1"/>
              <p:cNvSpPr txBox="1">
                <a:spLocks/>
              </p:cNvSpPr>
              <p:nvPr/>
            </p:nvSpPr>
            <p:spPr>
              <a:xfrm>
                <a:off x="4021692" y="2700556"/>
                <a:ext cx="3610631" cy="65643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𝑥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 % ⋯⋯3 232,7</m:t>
                      </m:r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21692" y="2700556"/>
                <a:ext cx="3610631" cy="65643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6"/>
          <p:cNvCxnSpPr/>
          <p:nvPr/>
        </p:nvCxnSpPr>
        <p:spPr>
          <a:xfrm>
            <a:off x="3985642" y="3212976"/>
            <a:ext cx="3384376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Nadpis 1"/>
              <p:cNvSpPr txBox="1">
                <a:spLocks/>
              </p:cNvSpPr>
              <p:nvPr/>
            </p:nvSpPr>
            <p:spPr>
              <a:xfrm>
                <a:off x="3985642" y="3356992"/>
                <a:ext cx="3610631" cy="65643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𝑥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3232,7</m:t>
                          </m:r>
                        </m:num>
                        <m:den>
                          <m:r>
                            <a:rPr kumimoji="0" lang="cs-CZ" sz="2800" b="0" i="1" strike="noStrike" kern="1200" cap="none" spc="0" normalizeH="0" noProof="0" smtClean="0">
                              <a:ln>
                                <a:noFill/>
                              </a:ln>
                              <a:effectLst/>
                              <a:uLnTx/>
                              <a:uFillTx/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4849,05</m:t>
                          </m:r>
                        </m:den>
                      </m:f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Cambria Math"/>
                          <a:cs typeface="Times New Roman" pitchFamily="18" charset="0"/>
                        </a:rPr>
                        <m:t>∙100%</m:t>
                      </m:r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85642" y="3356992"/>
                <a:ext cx="3610631" cy="656436"/>
              </a:xfrm>
              <a:prstGeom prst="rect">
                <a:avLst/>
              </a:prstGeom>
              <a:blipFill rotWithShape="1">
                <a:blip r:embed="rId8"/>
                <a:stretch>
                  <a:fillRect b="-373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Nadpis 1"/>
              <p:cNvSpPr txBox="1">
                <a:spLocks/>
              </p:cNvSpPr>
              <p:nvPr/>
            </p:nvSpPr>
            <p:spPr>
              <a:xfrm>
                <a:off x="3985641" y="4509120"/>
                <a:ext cx="3610631" cy="65643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𝑥</m:t>
                      </m:r>
                      <m:r>
                        <a:rPr kumimoji="0" lang="cs-CZ" sz="2800" b="0" i="1" strike="noStrike" kern="1200" cap="none" spc="0" normalizeH="0" noProof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Cambria Math"/>
                          <a:ea typeface="+mj-ea"/>
                          <a:cs typeface="Times New Roman" pitchFamily="18" charset="0"/>
                        </a:rPr>
                        <m:t>=66,67%</m:t>
                      </m:r>
                    </m:oMath>
                  </m:oMathPara>
                </a14:m>
                <a:endParaRPr kumimoji="0" lang="cs-CZ" sz="2800" i="1" strike="noStrike" kern="1200" cap="none" spc="0" normalizeH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85641" y="4509120"/>
                <a:ext cx="3610631" cy="65643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Nadpis 1"/>
              <p:cNvSpPr txBox="1">
                <a:spLocks/>
              </p:cNvSpPr>
              <p:nvPr/>
            </p:nvSpPr>
            <p:spPr>
              <a:xfrm>
                <a:off x="444852" y="6084601"/>
                <a:ext cx="7892252" cy="475416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dirty="0" smtClean="0">
                    <a:ea typeface="+mj-ea"/>
                    <a:cs typeface="Arial" pitchFamily="34" charset="0"/>
                  </a:rPr>
                  <a:t>Na odpad připadne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latin typeface="Cambria Math"/>
                        <a:ea typeface="+mj-ea"/>
                        <a:cs typeface="Arial" pitchFamily="34" charset="0"/>
                      </a:rPr>
                      <m:t>66, 67% </m:t>
                    </m:r>
                  </m:oMath>
                </a14:m>
                <a:r>
                  <a:rPr lang="cs-CZ" sz="2800" dirty="0" smtClean="0">
                    <a:ea typeface="+mj-ea"/>
                    <a:cs typeface="Arial" pitchFamily="34" charset="0"/>
                  </a:rPr>
                  <a:t>procent válce.</a:t>
                </a:r>
                <a:endParaRPr lang="cs-CZ" sz="2800" dirty="0">
                  <a:ea typeface="+mj-ea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4852" y="6084601"/>
                <a:ext cx="7892252" cy="475416"/>
              </a:xfrm>
              <a:prstGeom prst="rect">
                <a:avLst/>
              </a:prstGeom>
              <a:blipFill rotWithShape="1">
                <a:blip r:embed="rId11"/>
                <a:stretch>
                  <a:fillRect l="-1622" t="-11538" b="-461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79428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3" grpId="0"/>
      <p:bldP spid="14" grpId="0"/>
      <p:bldP spid="16" grpId="0"/>
      <p:bldP spid="11" grpId="0"/>
      <p:bldP spid="15" grpId="0"/>
      <p:bldP spid="18" grpId="0"/>
      <p:bldP spid="1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15586" y="260648"/>
            <a:ext cx="8136904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latin typeface="Cambria Math"/>
                <a:ea typeface="Cambria Math"/>
                <a:cs typeface="Times New Roman" pitchFamily="18" charset="0"/>
              </a:rPr>
              <a:t>Zdroje: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515586" y="1061120"/>
            <a:ext cx="8136904" cy="648072"/>
          </a:xfrm>
          <a:prstGeom prst="rect">
            <a:avLst/>
          </a:prstGeom>
        </p:spPr>
        <p:txBody>
          <a:bodyPr/>
          <a:lstStyle/>
          <a:p>
            <a:pPr lvl="0">
              <a:spcBef>
                <a:spcPct val="0"/>
              </a:spcBef>
              <a:defRPr/>
            </a:pPr>
            <a:r>
              <a:rPr lang="cs-CZ" sz="3600" dirty="0" smtClean="0"/>
              <a:t>Veškerý text je dílem autora materiálu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5125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2973</TotalTime>
  <Words>669</Words>
  <Application>Microsoft Office PowerPoint</Application>
  <PresentationFormat>Předvádění na obrazovce (4:3)</PresentationFormat>
  <Paragraphs>90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BANKOVNÍ PRODUKTY</dc:title>
  <dc:creator>dostalkovaveronika</dc:creator>
  <cp:lastModifiedBy>Tomas</cp:lastModifiedBy>
  <cp:revision>296</cp:revision>
  <dcterms:created xsi:type="dcterms:W3CDTF">2012-06-26T05:52:08Z</dcterms:created>
  <dcterms:modified xsi:type="dcterms:W3CDTF">2013-06-23T13:16:20Z</dcterms:modified>
</cp:coreProperties>
</file>