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4"/>
  </p:notesMasterIdLst>
  <p:sldIdLst>
    <p:sldId id="278" r:id="rId2"/>
    <p:sldId id="277" r:id="rId3"/>
    <p:sldId id="279" r:id="rId4"/>
    <p:sldId id="306" r:id="rId5"/>
    <p:sldId id="311" r:id="rId6"/>
    <p:sldId id="312" r:id="rId7"/>
    <p:sldId id="293" r:id="rId8"/>
    <p:sldId id="309" r:id="rId9"/>
    <p:sldId id="310" r:id="rId10"/>
    <p:sldId id="307" r:id="rId11"/>
    <p:sldId id="308" r:id="rId12"/>
    <p:sldId id="29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27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0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5" Type="http://schemas.openxmlformats.org/officeDocument/2006/relationships/image" Target="../media/image50.png"/><Relationship Id="rId4" Type="http://schemas.openxmlformats.org/officeDocument/2006/relationships/image" Target="../media/image4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13" Type="http://schemas.openxmlformats.org/officeDocument/2006/relationships/image" Target="../media/image18.png"/><Relationship Id="rId3" Type="http://schemas.openxmlformats.org/officeDocument/2006/relationships/image" Target="../media/image80.png"/><Relationship Id="rId7" Type="http://schemas.openxmlformats.org/officeDocument/2006/relationships/image" Target="../media/image120.png"/><Relationship Id="rId12" Type="http://schemas.openxmlformats.org/officeDocument/2006/relationships/image" Target="../media/image17.png"/><Relationship Id="rId2" Type="http://schemas.openxmlformats.org/officeDocument/2006/relationships/image" Target="../media/image4.JPG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0.png"/><Relationship Id="rId11" Type="http://schemas.openxmlformats.org/officeDocument/2006/relationships/image" Target="../media/image16.png"/><Relationship Id="rId5" Type="http://schemas.openxmlformats.org/officeDocument/2006/relationships/image" Target="../media/image100.png"/><Relationship Id="rId15" Type="http://schemas.openxmlformats.org/officeDocument/2006/relationships/image" Target="../media/image20.png"/><Relationship Id="rId10" Type="http://schemas.openxmlformats.org/officeDocument/2006/relationships/image" Target="../media/image150.png"/><Relationship Id="rId4" Type="http://schemas.openxmlformats.org/officeDocument/2006/relationships/image" Target="../media/image90.png"/><Relationship Id="rId9" Type="http://schemas.openxmlformats.org/officeDocument/2006/relationships/image" Target="../media/image140.png"/><Relationship Id="rId1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80.png"/><Relationship Id="rId7" Type="http://schemas.openxmlformats.org/officeDocument/2006/relationships/image" Target="../media/image120.png"/><Relationship Id="rId12" Type="http://schemas.openxmlformats.org/officeDocument/2006/relationships/image" Target="../media/image26.png"/><Relationship Id="rId2" Type="http://schemas.openxmlformats.org/officeDocument/2006/relationships/image" Target="../media/image4.JPG"/><Relationship Id="rId16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0.png"/><Relationship Id="rId11" Type="http://schemas.openxmlformats.org/officeDocument/2006/relationships/image" Target="../media/image25.png"/><Relationship Id="rId5" Type="http://schemas.openxmlformats.org/officeDocument/2006/relationships/image" Target="../media/image100.png"/><Relationship Id="rId15" Type="http://schemas.openxmlformats.org/officeDocument/2006/relationships/image" Target="../media/image29.png"/><Relationship Id="rId10" Type="http://schemas.openxmlformats.org/officeDocument/2006/relationships/image" Target="../media/image24.png"/><Relationship Id="rId4" Type="http://schemas.openxmlformats.org/officeDocument/2006/relationships/image" Target="../media/image90.png"/><Relationship Id="rId9" Type="http://schemas.openxmlformats.org/officeDocument/2006/relationships/image" Target="../media/image23.png"/><Relationship Id="rId1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0.png"/><Relationship Id="rId7" Type="http://schemas.openxmlformats.org/officeDocument/2006/relationships/image" Target="../media/image34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70367493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Povrch a objem koule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Povrchy a objemy těles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Duben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Povrchy a objemy těles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se základními geometrickými tělesy a jejich vlastnostmi.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</a:t>
            </a:r>
            <a:r>
              <a:rPr lang="cs-CZ" sz="2800" dirty="0" smtClean="0">
                <a:latin typeface="Arial" charset="0"/>
                <a:cs typeface="Arial" charset="0"/>
              </a:rPr>
              <a:t>samostudiu.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obsahuje řešené příklady na povrch a objem koule. 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206084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Povrch a objem </a:t>
            </a:r>
            <a:r>
              <a:rPr lang="cs-CZ" sz="8800" b="1" noProof="0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koule</a:t>
            </a:r>
            <a:endParaRPr kumimoji="0" lang="cs-CZ" sz="8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52379" y="7730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Jak se změní objem a povrch koule, jestliže se její poloměr zvětší třikrát?</a:t>
            </a:r>
            <a:endParaRPr lang="cs-CZ" sz="3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935089"/>
            <a:ext cx="1488537" cy="14401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387802"/>
            <a:ext cx="4197152" cy="406074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125115" y="4077072"/>
                <a:ext cx="2226826" cy="55726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=3</m:t>
                      </m:r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5115" y="4077072"/>
                <a:ext cx="2226826" cy="55726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75025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58375" y="764704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Objem</a:t>
            </a:r>
            <a:endParaRPr lang="cs-CZ" sz="3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4676623" y="116632"/>
                <a:ext cx="2226826" cy="55726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=3</m:t>
                      </m:r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6623" y="116632"/>
                <a:ext cx="2226826" cy="55726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899592" y="1220778"/>
                <a:ext cx="2964208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1220778"/>
                <a:ext cx="2964208" cy="571500"/>
              </a:xfrm>
              <a:prstGeom prst="rect">
                <a:avLst/>
              </a:prstGeom>
              <a:blipFill rotWithShape="1">
                <a:blip r:embed="rId3"/>
                <a:stretch>
                  <a:fillRect b="-585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4552168" y="1199034"/>
                <a:ext cx="2964208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2168" y="1199034"/>
                <a:ext cx="2964208" cy="571500"/>
              </a:xfrm>
              <a:prstGeom prst="rect">
                <a:avLst/>
              </a:prstGeom>
              <a:blipFill rotWithShape="1">
                <a:blip r:embed="rId4"/>
                <a:stretch>
                  <a:fillRect b="-591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4539582" y="2348880"/>
                <a:ext cx="3558038" cy="936104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  <m:sSub>
                                <m:sSubPr>
                                  <m:ctrlPr>
                                    <a:rPr lang="cs-CZ" sz="30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000" b="0" i="1" smtClean="0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cs-CZ" sz="3000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9582" y="2348880"/>
                <a:ext cx="3558038" cy="93610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4652392" y="3356992"/>
                <a:ext cx="3231976" cy="100811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∙27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2392" y="3356992"/>
                <a:ext cx="3231976" cy="100811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323528" y="4365104"/>
                <a:ext cx="381642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 xmlns:m="http://schemas.openxmlformats.org/officeDocument/2006/math">
                    <m:f>
                      <m:fPr>
                        <m:ctrlPr>
                          <a:rPr lang="cs-CZ" sz="30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000" b="0" i="1" smtClean="0">
                                <a:latin typeface="Cambria Math"/>
                              </a:rPr>
                              <m:t>𝑉</m:t>
                            </m:r>
                          </m:e>
                          <m:sub>
                            <m:r>
                              <a:rPr lang="cs-CZ" sz="3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000" b="0" i="1" smtClean="0">
                                <a:latin typeface="Cambria Math"/>
                              </a:rPr>
                              <m:t>𝑉</m:t>
                            </m:r>
                          </m:e>
                          <m:sub>
                            <m:r>
                              <a:rPr lang="cs-CZ" sz="3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cs-CZ" sz="3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000" b="0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sz="30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i="1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sz="3000" i="1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sz="3000" i="1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3000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sz="3000" i="1">
                            <a:latin typeface="Cambria Math"/>
                            <a:ea typeface="Cambria Math"/>
                          </a:rPr>
                          <m:t>∙27</m:t>
                        </m:r>
                        <m:sSup>
                          <m:sSupPr>
                            <m:ctrlPr>
                              <a:rPr lang="cs-CZ" sz="3000" i="1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3000" i="1">
                                    <a:latin typeface="Cambria Math"/>
                                    <a:ea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3000" i="1">
                                    <a:latin typeface="Cambria Math"/>
                                    <a:ea typeface="Cambria Math"/>
                                  </a:rPr>
                                  <m:t>𝑟</m:t>
                                </m:r>
                              </m:e>
                              <m:sub>
                                <m:r>
                                  <a:rPr lang="cs-CZ" sz="3000" i="1">
                                    <a:latin typeface="Cambria Math"/>
                                    <a:ea typeface="Cambria Math"/>
                                  </a:rPr>
                                  <m:t>1</m:t>
                                </m:r>
                              </m:sub>
                            </m:sSub>
                          </m:e>
                          <m:sup>
                            <m:r>
                              <a:rPr lang="cs-CZ" sz="3000" i="1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sup>
                        </m:sSup>
                      </m:num>
                      <m:den>
                        <m:f>
                          <m:fPr>
                            <m:ctrlPr>
                              <a:rPr lang="cs-CZ" sz="30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i="1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sz="3000" i="1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sz="3000" i="1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3000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sz="3000" i="1">
                            <a:latin typeface="Cambria Math"/>
                            <a:ea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3000" i="1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3000" i="1">
                                    <a:latin typeface="Cambria Math"/>
                                    <a:ea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3000" i="1">
                                    <a:latin typeface="Cambria Math"/>
                                    <a:ea typeface="Cambria Math"/>
                                  </a:rPr>
                                  <m:t>𝑟</m:t>
                                </m:r>
                              </m:e>
                              <m:sub>
                                <m:r>
                                  <a:rPr lang="cs-CZ" sz="3000" i="1">
                                    <a:latin typeface="Cambria Math"/>
                                    <a:ea typeface="Cambria Math"/>
                                  </a:rPr>
                                  <m:t>1</m:t>
                                </m:r>
                              </m:sub>
                            </m:sSub>
                          </m:e>
                          <m:sup>
                            <m:r>
                              <a:rPr lang="cs-CZ" sz="3000" i="1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  <m:r>
                      <a:rPr lang="cs-CZ" sz="3000" b="0" i="1" smtClean="0">
                        <a:latin typeface="Cambria Math"/>
                      </a:rPr>
                      <m:t>=27</m:t>
                    </m:r>
                  </m:oMath>
                </a14:m>
                <a:r>
                  <a:rPr lang="cs-CZ" sz="3000" dirty="0" smtClean="0"/>
                  <a:t> </a:t>
                </a:r>
                <a:endParaRPr lang="cs-CZ" sz="3000" dirty="0"/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4365104"/>
                <a:ext cx="3816424" cy="571500"/>
              </a:xfrm>
              <a:prstGeom prst="rect">
                <a:avLst/>
              </a:prstGeom>
              <a:blipFill rotWithShape="1">
                <a:blip r:embed="rId7"/>
                <a:stretch>
                  <a:fillRect b="-84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Nadpis 1"/>
          <p:cNvSpPr txBox="1">
            <a:spLocks/>
          </p:cNvSpPr>
          <p:nvPr/>
        </p:nvSpPr>
        <p:spPr>
          <a:xfrm>
            <a:off x="4059477" y="5630934"/>
            <a:ext cx="4518248" cy="79208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Objem se zvětší 27 </a:t>
            </a:r>
            <a:r>
              <a:rPr lang="cs-CZ" sz="3000" b="1" dirty="0" smtClean="0"/>
              <a:t>krát.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3200814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58375" y="764704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Povrch</a:t>
            </a:r>
            <a:endParaRPr lang="cs-CZ" sz="3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4676623" y="116632"/>
                <a:ext cx="2226826" cy="55726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=3</m:t>
                      </m:r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6623" y="116632"/>
                <a:ext cx="2226826" cy="55726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899592" y="1220778"/>
                <a:ext cx="2964208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=4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1220778"/>
                <a:ext cx="2964208" cy="5715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4552168" y="1199034"/>
                <a:ext cx="2964208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=4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2168" y="1199034"/>
                <a:ext cx="2964208" cy="5715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4539582" y="2348880"/>
                <a:ext cx="3558038" cy="936104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=4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  <m:sSub>
                                <m:sSubPr>
                                  <m:ctrlPr>
                                    <a:rPr lang="cs-CZ" sz="30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000" b="0" i="1" smtClean="0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cs-CZ" sz="3000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9582" y="2348880"/>
                <a:ext cx="3558038" cy="93610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4652392" y="3356992"/>
                <a:ext cx="3231976" cy="100811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=4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∙9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2392" y="3356992"/>
                <a:ext cx="3231976" cy="100811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323528" y="4365104"/>
                <a:ext cx="381642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 xmlns:m="http://schemas.openxmlformats.org/officeDocument/2006/math">
                    <m:f>
                      <m:fPr>
                        <m:ctrlPr>
                          <a:rPr lang="cs-CZ" sz="30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000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000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cs-CZ" sz="3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0" i="1" smtClean="0">
                            <a:latin typeface="Cambria Math"/>
                          </a:rPr>
                          <m:t>4</m:t>
                        </m:r>
                        <m:r>
                          <a:rPr lang="cs-CZ" sz="3000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sz="3000" i="1">
                            <a:latin typeface="Cambria Math"/>
                            <a:ea typeface="Cambria Math"/>
                          </a:rPr>
                          <m:t>∙9</m:t>
                        </m:r>
                        <m:sSup>
                          <m:sSupPr>
                            <m:ctrlPr>
                              <a:rPr lang="cs-CZ" sz="3000" i="1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3000" i="1">
                                    <a:latin typeface="Cambria Math"/>
                                    <a:ea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3000" i="1">
                                    <a:latin typeface="Cambria Math"/>
                                    <a:ea typeface="Cambria Math"/>
                                  </a:rPr>
                                  <m:t>𝑟</m:t>
                                </m:r>
                              </m:e>
                              <m:sub>
                                <m:r>
                                  <a:rPr lang="cs-CZ" sz="3000" i="1">
                                    <a:latin typeface="Cambria Math"/>
                                    <a:ea typeface="Cambria Math"/>
                                  </a:rPr>
                                  <m:t>1</m:t>
                                </m:r>
                              </m:sub>
                            </m:sSub>
                          </m:e>
                          <m:sup>
                            <m:r>
                              <a:rPr lang="cs-CZ" sz="3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sz="3000" b="0" i="1" smtClean="0">
                            <a:latin typeface="Cambria Math"/>
                          </a:rPr>
                          <m:t>4</m:t>
                        </m:r>
                        <m:r>
                          <a:rPr lang="cs-CZ" sz="3000" i="1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3000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sz="3000" i="1">
                            <a:latin typeface="Cambria Math"/>
                            <a:ea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3000" i="1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3000" i="1">
                                    <a:latin typeface="Cambria Math"/>
                                    <a:ea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3000" i="1">
                                    <a:latin typeface="Cambria Math"/>
                                    <a:ea typeface="Cambria Math"/>
                                  </a:rPr>
                                  <m:t>𝑟</m:t>
                                </m:r>
                              </m:e>
                              <m:sub>
                                <m:r>
                                  <a:rPr lang="cs-CZ" sz="3000" i="1">
                                    <a:latin typeface="Cambria Math"/>
                                    <a:ea typeface="Cambria Math"/>
                                  </a:rPr>
                                  <m:t>1</m:t>
                                </m:r>
                              </m:sub>
                            </m:sSub>
                          </m:e>
                          <m:sup>
                            <m:r>
                              <a:rPr lang="cs-CZ" sz="3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cs-CZ" sz="3000" b="0" i="1" smtClean="0">
                        <a:latin typeface="Cambria Math"/>
                      </a:rPr>
                      <m:t>=9</m:t>
                    </m:r>
                  </m:oMath>
                </a14:m>
                <a:r>
                  <a:rPr lang="cs-CZ" sz="3000" dirty="0" smtClean="0"/>
                  <a:t> </a:t>
                </a:r>
                <a:endParaRPr lang="cs-CZ" sz="3000" dirty="0"/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4365104"/>
                <a:ext cx="3816424" cy="571500"/>
              </a:xfrm>
              <a:prstGeom prst="rect">
                <a:avLst/>
              </a:prstGeom>
              <a:blipFill rotWithShape="1">
                <a:blip r:embed="rId7"/>
                <a:stretch>
                  <a:fillRect b="-425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Nadpis 1"/>
          <p:cNvSpPr txBox="1">
            <a:spLocks/>
          </p:cNvSpPr>
          <p:nvPr/>
        </p:nvSpPr>
        <p:spPr>
          <a:xfrm>
            <a:off x="4059477" y="5630934"/>
            <a:ext cx="4518248" cy="79208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Povrch se zvětší 9 </a:t>
            </a:r>
            <a:r>
              <a:rPr lang="cs-CZ" sz="3000" b="1" dirty="0" smtClean="0"/>
              <a:t>krát.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8688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52379" y="7730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Do koule o průměru 15 cm je vepsána krychle. Kolik procent objemu koule činí objem krychle?</a:t>
            </a:r>
            <a:endParaRPr lang="cs-CZ" sz="3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379" y="1700808"/>
            <a:ext cx="4914900" cy="4524375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 flipV="1">
            <a:off x="1475656" y="2636912"/>
            <a:ext cx="2746648" cy="2736304"/>
          </a:xfrm>
          <a:prstGeom prst="line">
            <a:avLst/>
          </a:prstGeom>
          <a:ln w="476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475656" y="4653136"/>
            <a:ext cx="2746648" cy="720080"/>
          </a:xfrm>
          <a:prstGeom prst="line">
            <a:avLst/>
          </a:prstGeom>
          <a:ln w="4762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222304" y="2636912"/>
            <a:ext cx="0" cy="2016224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180633" y="3520996"/>
                <a:ext cx="5568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0633" y="3520996"/>
                <a:ext cx="556849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848980" y="4849996"/>
                <a:ext cx="5568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𝑢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8980" y="4849996"/>
                <a:ext cx="556849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431404" y="3645024"/>
                <a:ext cx="5568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1404" y="3645024"/>
                <a:ext cx="55684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292131" y="5301208"/>
                <a:ext cx="5568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2131" y="5301208"/>
                <a:ext cx="556849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665455" y="4815954"/>
                <a:ext cx="5568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5455" y="4815954"/>
                <a:ext cx="556849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50019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99979" y="93855"/>
            <a:ext cx="4914900" cy="4524375"/>
            <a:chOff x="252379" y="1700808"/>
            <a:chExt cx="4914900" cy="452437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2379" y="1700808"/>
              <a:ext cx="4914900" cy="4524375"/>
            </a:xfrm>
            <a:prstGeom prst="rect">
              <a:avLst/>
            </a:prstGeom>
          </p:spPr>
        </p:pic>
        <p:cxnSp>
          <p:nvCxnSpPr>
            <p:cNvPr id="9" name="Přímá spojnice 8"/>
            <p:cNvCxnSpPr/>
            <p:nvPr/>
          </p:nvCxnSpPr>
          <p:spPr>
            <a:xfrm flipV="1">
              <a:off x="1475656" y="2636912"/>
              <a:ext cx="2746648" cy="2736304"/>
            </a:xfrm>
            <a:prstGeom prst="line">
              <a:avLst/>
            </a:prstGeom>
            <a:ln w="4762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V="1">
              <a:off x="1475656" y="4653136"/>
              <a:ext cx="2746648" cy="720080"/>
            </a:xfrm>
            <a:prstGeom prst="line">
              <a:avLst/>
            </a:prstGeom>
            <a:ln w="4762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4222304" y="2636912"/>
              <a:ext cx="0" cy="2016224"/>
            </a:xfrm>
            <a:prstGeom prst="line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TextovéPole 13"/>
                <p:cNvSpPr txBox="1"/>
                <p:nvPr/>
              </p:nvSpPr>
              <p:spPr>
                <a:xfrm>
                  <a:off x="4180633" y="3520996"/>
                  <a:ext cx="5568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i="1" dirty="0" smtClean="0">
                            <a:latin typeface="Cambria Math"/>
                          </a:rPr>
                          <m:t>𝑎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 xmlns="">
            <p:sp>
              <p:nvSpPr>
                <p:cNvPr id="14" name="TextovéPole 1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180633" y="3520996"/>
                  <a:ext cx="556849" cy="52322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TextovéPole 14"/>
                <p:cNvSpPr txBox="1"/>
                <p:nvPr/>
              </p:nvSpPr>
              <p:spPr>
                <a:xfrm>
                  <a:off x="2848980" y="4849996"/>
                  <a:ext cx="5568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latin typeface="Cambria Math"/>
                          </a:rPr>
                          <m:t>𝑢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 xmlns="">
            <p:sp>
              <p:nvSpPr>
                <p:cNvPr id="15" name="TextovéPole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848980" y="4849996"/>
                  <a:ext cx="556849" cy="52322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ovéPole 15"/>
                <p:cNvSpPr txBox="1"/>
                <p:nvPr/>
              </p:nvSpPr>
              <p:spPr>
                <a:xfrm>
                  <a:off x="2431404" y="3645024"/>
                  <a:ext cx="5568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latin typeface="Cambria Math"/>
                          </a:rPr>
                          <m:t>𝑑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 xmlns="">
            <p:sp>
              <p:nvSpPr>
                <p:cNvPr id="16" name="TextovéPole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31404" y="3645024"/>
                  <a:ext cx="556849" cy="523220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7" name="TextovéPole 16"/>
                <p:cNvSpPr txBox="1"/>
                <p:nvPr/>
              </p:nvSpPr>
              <p:spPr>
                <a:xfrm>
                  <a:off x="2292131" y="5301208"/>
                  <a:ext cx="5568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i="1" dirty="0" smtClean="0">
                            <a:latin typeface="Cambria Math"/>
                          </a:rPr>
                          <m:t>𝑎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 xmlns="">
            <p:sp>
              <p:nvSpPr>
                <p:cNvPr id="17" name="TextovéPole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92131" y="5301208"/>
                  <a:ext cx="556849" cy="523220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ovéPole 17"/>
                <p:cNvSpPr txBox="1"/>
                <p:nvPr/>
              </p:nvSpPr>
              <p:spPr>
                <a:xfrm>
                  <a:off x="3665455" y="4815954"/>
                  <a:ext cx="5568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i="1" dirty="0" smtClean="0">
                            <a:latin typeface="Cambria Math"/>
                          </a:rPr>
                          <m:t>𝑎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 xmlns="">
            <p:sp>
              <p:nvSpPr>
                <p:cNvPr id="18" name="TextovéPole 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665455" y="4815954"/>
                  <a:ext cx="556849" cy="52322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9" name="Nadpis 1"/>
          <p:cNvSpPr txBox="1">
            <a:spLocks/>
          </p:cNvSpPr>
          <p:nvPr/>
        </p:nvSpPr>
        <p:spPr>
          <a:xfrm>
            <a:off x="4749962" y="2103660"/>
            <a:ext cx="4346261" cy="10751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V podstavě máme další pravoúhlý trojúhelník</a:t>
            </a:r>
            <a:endParaRPr lang="cs-CZ" sz="3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Nadpis 1"/>
              <p:cNvSpPr txBox="1">
                <a:spLocks/>
              </p:cNvSpPr>
              <p:nvPr/>
            </p:nvSpPr>
            <p:spPr>
              <a:xfrm>
                <a:off x="5110167" y="3195439"/>
                <a:ext cx="257053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𝑢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0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b="0" dirty="0" smtClean="0"/>
              </a:p>
            </p:txBody>
          </p:sp>
        </mc:Choice>
        <mc:Fallback xmlns="">
          <p:sp>
            <p:nvSpPr>
              <p:cNvPr id="2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0167" y="3195439"/>
                <a:ext cx="2570534" cy="57150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Nadpis 1"/>
              <p:cNvSpPr txBox="1">
                <a:spLocks/>
              </p:cNvSpPr>
              <p:nvPr/>
            </p:nvSpPr>
            <p:spPr>
              <a:xfrm>
                <a:off x="5090259" y="3705273"/>
                <a:ext cx="257053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𝑢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30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b="0" dirty="0" smtClean="0"/>
              </a:p>
            </p:txBody>
          </p:sp>
        </mc:Choice>
        <mc:Fallback xmlns="">
          <p:sp>
            <p:nvSpPr>
              <p:cNvPr id="2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0259" y="3705273"/>
                <a:ext cx="2570534" cy="57150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Nadpis 1"/>
              <p:cNvSpPr txBox="1">
                <a:spLocks/>
              </p:cNvSpPr>
              <p:nvPr/>
            </p:nvSpPr>
            <p:spPr>
              <a:xfrm>
                <a:off x="5252002" y="1618391"/>
                <a:ext cx="2506674" cy="55726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𝑢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2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2002" y="1618391"/>
                <a:ext cx="2506674" cy="55726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Nadpis 1"/>
              <p:cNvSpPr txBox="1">
                <a:spLocks/>
              </p:cNvSpPr>
              <p:nvPr/>
            </p:nvSpPr>
            <p:spPr>
              <a:xfrm>
                <a:off x="5110167" y="4503503"/>
                <a:ext cx="2824622" cy="55726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30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2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0167" y="4503503"/>
                <a:ext cx="2824622" cy="55726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Nadpis 1"/>
              <p:cNvSpPr txBox="1">
                <a:spLocks/>
              </p:cNvSpPr>
              <p:nvPr/>
            </p:nvSpPr>
            <p:spPr>
              <a:xfrm>
                <a:off x="5110167" y="5062949"/>
                <a:ext cx="2824622" cy="55726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30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2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0167" y="5062949"/>
                <a:ext cx="2824622" cy="55726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Nadpis 1"/>
              <p:cNvSpPr txBox="1">
                <a:spLocks/>
              </p:cNvSpPr>
              <p:nvPr/>
            </p:nvSpPr>
            <p:spPr>
              <a:xfrm>
                <a:off x="4963215" y="5620211"/>
                <a:ext cx="2824622" cy="55726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15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30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2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3215" y="5620211"/>
                <a:ext cx="2824622" cy="55726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Nadpis 1"/>
              <p:cNvSpPr txBox="1">
                <a:spLocks/>
              </p:cNvSpPr>
              <p:nvPr/>
            </p:nvSpPr>
            <p:spPr>
              <a:xfrm>
                <a:off x="5110167" y="6177473"/>
                <a:ext cx="2824622" cy="55726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000" b="0" dirty="0" smtClean="0"/>
                  <a:t>225</a:t>
                </a:r>
                <a14:m>
                  <m:oMath xmlns:m="http://schemas.openxmlformats.org/officeDocument/2006/math">
                    <m:r>
                      <a:rPr lang="cs-CZ" sz="30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3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000" b="0" i="1" smtClean="0">
                            <a:latin typeface="Cambria Math"/>
                          </a:rPr>
                          <m:t>3</m:t>
                        </m:r>
                        <m:r>
                          <a:rPr lang="cs-CZ" sz="30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30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3000" dirty="0"/>
              </a:p>
            </p:txBody>
          </p:sp>
        </mc:Choice>
        <mc:Fallback xmlns="">
          <p:sp>
            <p:nvSpPr>
              <p:cNvPr id="2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0167" y="6177473"/>
                <a:ext cx="2824622" cy="557262"/>
              </a:xfrm>
              <a:prstGeom prst="rect">
                <a:avLst/>
              </a:prstGeom>
              <a:blipFill rotWithShape="1">
                <a:blip r:embed="rId14"/>
                <a:stretch>
                  <a:fillRect l="-4957" t="-13043" b="-326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Nadpis 1"/>
              <p:cNvSpPr txBox="1">
                <a:spLocks/>
              </p:cNvSpPr>
              <p:nvPr/>
            </p:nvSpPr>
            <p:spPr>
              <a:xfrm>
                <a:off x="1841118" y="4780938"/>
                <a:ext cx="1412311" cy="55726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000" dirty="0"/>
                  <a:t>7</a:t>
                </a:r>
                <a:r>
                  <a:rPr lang="cs-CZ" sz="3000" dirty="0" smtClean="0"/>
                  <a:t>5</a:t>
                </a:r>
                <a14:m>
                  <m:oMath xmlns:m="http://schemas.openxmlformats.org/officeDocument/2006/math">
                    <m:r>
                      <a:rPr lang="cs-CZ" sz="30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3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0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30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3000" dirty="0"/>
              </a:p>
            </p:txBody>
          </p:sp>
        </mc:Choice>
        <mc:Fallback xmlns="">
          <p:sp>
            <p:nvSpPr>
              <p:cNvPr id="2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1118" y="4780938"/>
                <a:ext cx="1412311" cy="557262"/>
              </a:xfrm>
              <a:prstGeom prst="rect">
                <a:avLst/>
              </a:prstGeom>
              <a:blipFill rotWithShape="1">
                <a:blip r:embed="rId15"/>
                <a:stretch>
                  <a:fillRect l="-9914" t="-13043" b="-326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Nadpis 1"/>
              <p:cNvSpPr txBox="1">
                <a:spLocks/>
              </p:cNvSpPr>
              <p:nvPr/>
            </p:nvSpPr>
            <p:spPr>
              <a:xfrm>
                <a:off x="1897048" y="5342039"/>
                <a:ext cx="2824622" cy="55726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𝑎</m:t>
                      </m:r>
                      <m:r>
                        <a:rPr lang="cs-CZ" sz="3000" b="0" i="1" smtClean="0">
                          <a:latin typeface="Cambria Math"/>
                        </a:rPr>
                        <m:t>=8,66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2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7048" y="5342039"/>
                <a:ext cx="2824622" cy="55726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4525691" y="129832"/>
            <a:ext cx="4346261" cy="10751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V barevném trojúhelníku aplikujeme Pythagorovu </a:t>
            </a:r>
            <a:r>
              <a:rPr lang="cs-CZ" sz="3000" dirty="0" smtClean="0"/>
              <a:t>větu.</a:t>
            </a:r>
            <a:endParaRPr lang="cs-CZ" sz="30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5940152" y="1340768"/>
            <a:ext cx="2643427" cy="2936005"/>
            <a:chOff x="5940152" y="1340768"/>
            <a:chExt cx="2643427" cy="2936005"/>
          </a:xfrm>
        </p:grpSpPr>
        <p:sp>
          <p:nvSpPr>
            <p:cNvPr id="4" name="Ovál 3"/>
            <p:cNvSpPr/>
            <p:nvPr/>
          </p:nvSpPr>
          <p:spPr>
            <a:xfrm>
              <a:off x="5940152" y="3694255"/>
              <a:ext cx="936104" cy="582518"/>
            </a:xfrm>
            <a:prstGeom prst="ellipse">
              <a:avLst/>
            </a:prstGeom>
            <a:noFill/>
            <a:ln w="317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louk 9"/>
            <p:cNvSpPr/>
            <p:nvPr/>
          </p:nvSpPr>
          <p:spPr>
            <a:xfrm>
              <a:off x="5965060" y="1340768"/>
              <a:ext cx="2618519" cy="2648499"/>
            </a:xfrm>
            <a:prstGeom prst="arc">
              <a:avLst>
                <a:gd name="adj1" fmla="val 14110298"/>
                <a:gd name="adj2" fmla="val 6489641"/>
              </a:avLst>
            </a:prstGeom>
            <a:ln w="31750">
              <a:solidFill>
                <a:srgbClr val="FF0000"/>
              </a:solidFill>
              <a:headEnd type="stealth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69049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99978" y="93856"/>
            <a:ext cx="4328005" cy="4016722"/>
            <a:chOff x="252379" y="1700808"/>
            <a:chExt cx="4914900" cy="452437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2379" y="1700808"/>
              <a:ext cx="4914900" cy="4524375"/>
            </a:xfrm>
            <a:prstGeom prst="rect">
              <a:avLst/>
            </a:prstGeom>
          </p:spPr>
        </p:pic>
        <p:cxnSp>
          <p:nvCxnSpPr>
            <p:cNvPr id="9" name="Přímá spojnice 8"/>
            <p:cNvCxnSpPr/>
            <p:nvPr/>
          </p:nvCxnSpPr>
          <p:spPr>
            <a:xfrm flipV="1">
              <a:off x="1475656" y="2636912"/>
              <a:ext cx="2746648" cy="2736304"/>
            </a:xfrm>
            <a:prstGeom prst="line">
              <a:avLst/>
            </a:prstGeom>
            <a:ln w="4762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V="1">
              <a:off x="1475656" y="4653136"/>
              <a:ext cx="2746648" cy="720080"/>
            </a:xfrm>
            <a:prstGeom prst="line">
              <a:avLst/>
            </a:prstGeom>
            <a:ln w="4762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4222304" y="2636912"/>
              <a:ext cx="0" cy="2016224"/>
            </a:xfrm>
            <a:prstGeom prst="line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TextovéPole 13"/>
                <p:cNvSpPr txBox="1"/>
                <p:nvPr/>
              </p:nvSpPr>
              <p:spPr>
                <a:xfrm>
                  <a:off x="4180633" y="3520996"/>
                  <a:ext cx="5568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i="1" dirty="0" smtClean="0">
                            <a:latin typeface="Cambria Math"/>
                          </a:rPr>
                          <m:t>𝑎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 xmlns="">
            <p:sp>
              <p:nvSpPr>
                <p:cNvPr id="14" name="TextovéPole 1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180633" y="3520996"/>
                  <a:ext cx="556849" cy="52322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TextovéPole 14"/>
                <p:cNvSpPr txBox="1"/>
                <p:nvPr/>
              </p:nvSpPr>
              <p:spPr>
                <a:xfrm>
                  <a:off x="2848980" y="4849996"/>
                  <a:ext cx="5568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latin typeface="Cambria Math"/>
                          </a:rPr>
                          <m:t>𝑢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 xmlns="">
            <p:sp>
              <p:nvSpPr>
                <p:cNvPr id="15" name="TextovéPole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848980" y="4849996"/>
                  <a:ext cx="556849" cy="52322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ovéPole 15"/>
                <p:cNvSpPr txBox="1"/>
                <p:nvPr/>
              </p:nvSpPr>
              <p:spPr>
                <a:xfrm>
                  <a:off x="2431404" y="3645024"/>
                  <a:ext cx="5568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latin typeface="Cambria Math"/>
                          </a:rPr>
                          <m:t>𝑑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 xmlns="">
            <p:sp>
              <p:nvSpPr>
                <p:cNvPr id="16" name="TextovéPole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31404" y="3645024"/>
                  <a:ext cx="556849" cy="523220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7" name="TextovéPole 16"/>
                <p:cNvSpPr txBox="1"/>
                <p:nvPr/>
              </p:nvSpPr>
              <p:spPr>
                <a:xfrm>
                  <a:off x="2292131" y="5301208"/>
                  <a:ext cx="5568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i="1" dirty="0" smtClean="0">
                            <a:latin typeface="Cambria Math"/>
                          </a:rPr>
                          <m:t>𝑎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 xmlns="">
            <p:sp>
              <p:nvSpPr>
                <p:cNvPr id="17" name="TextovéPole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92131" y="5301208"/>
                  <a:ext cx="556849" cy="523220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ovéPole 17"/>
                <p:cNvSpPr txBox="1"/>
                <p:nvPr/>
              </p:nvSpPr>
              <p:spPr>
                <a:xfrm>
                  <a:off x="3665455" y="4815954"/>
                  <a:ext cx="5568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i="1" dirty="0" smtClean="0">
                            <a:latin typeface="Cambria Math"/>
                          </a:rPr>
                          <m:t>𝑎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 xmlns="">
            <p:sp>
              <p:nvSpPr>
                <p:cNvPr id="18" name="TextovéPole 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665455" y="4815954"/>
                  <a:ext cx="556849" cy="52322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9" name="Nadpis 1"/>
          <p:cNvSpPr txBox="1">
            <a:spLocks/>
          </p:cNvSpPr>
          <p:nvPr/>
        </p:nvSpPr>
        <p:spPr>
          <a:xfrm>
            <a:off x="4585082" y="3573016"/>
            <a:ext cx="2558343" cy="53756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Objem krychle</a:t>
            </a:r>
            <a:endParaRPr lang="cs-CZ" sz="3000" b="1" dirty="0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4525692" y="129832"/>
            <a:ext cx="2397400" cy="53756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Objem koule</a:t>
            </a:r>
            <a:endParaRPr lang="cs-CZ" sz="3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Nadpis 1"/>
              <p:cNvSpPr txBox="1">
                <a:spLocks/>
              </p:cNvSpPr>
              <p:nvPr/>
            </p:nvSpPr>
            <p:spPr>
              <a:xfrm>
                <a:off x="5262821" y="744209"/>
                <a:ext cx="257053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3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2821" y="744209"/>
                <a:ext cx="2570534" cy="571500"/>
              </a:xfrm>
              <a:prstGeom prst="rect">
                <a:avLst/>
              </a:prstGeom>
              <a:blipFill rotWithShape="1">
                <a:blip r:embed="rId8"/>
                <a:stretch>
                  <a:fillRect b="-585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Nadpis 1"/>
              <p:cNvSpPr txBox="1">
                <a:spLocks/>
              </p:cNvSpPr>
              <p:nvPr/>
            </p:nvSpPr>
            <p:spPr>
              <a:xfrm>
                <a:off x="5245971" y="1770551"/>
                <a:ext cx="297301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7,5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3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5971" y="1770551"/>
                <a:ext cx="2973016" cy="571500"/>
              </a:xfrm>
              <a:prstGeom prst="rect">
                <a:avLst/>
              </a:prstGeom>
              <a:blipFill rotWithShape="1">
                <a:blip r:embed="rId9"/>
                <a:stretch>
                  <a:fillRect b="-585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Nadpis 1"/>
              <p:cNvSpPr txBox="1">
                <a:spLocks/>
              </p:cNvSpPr>
              <p:nvPr/>
            </p:nvSpPr>
            <p:spPr>
              <a:xfrm>
                <a:off x="5430754" y="2801129"/>
                <a:ext cx="3168352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=1 767,15 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3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0754" y="2801129"/>
                <a:ext cx="3168352" cy="57150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Nadpis 1"/>
              <p:cNvSpPr txBox="1">
                <a:spLocks/>
              </p:cNvSpPr>
              <p:nvPr/>
            </p:nvSpPr>
            <p:spPr>
              <a:xfrm>
                <a:off x="5553479" y="4067511"/>
                <a:ext cx="1368152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3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3479" y="4067511"/>
                <a:ext cx="1368152" cy="57150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Nadpis 1"/>
              <p:cNvSpPr txBox="1">
                <a:spLocks/>
              </p:cNvSpPr>
              <p:nvPr/>
            </p:nvSpPr>
            <p:spPr>
              <a:xfrm>
                <a:off x="5548575" y="4615768"/>
                <a:ext cx="2932710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649,46 </m:t>
                          </m:r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3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8575" y="4615768"/>
                <a:ext cx="2932710" cy="57150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Nadpis 1"/>
              <p:cNvSpPr txBox="1">
                <a:spLocks/>
              </p:cNvSpPr>
              <p:nvPr/>
            </p:nvSpPr>
            <p:spPr>
              <a:xfrm>
                <a:off x="493106" y="4067511"/>
                <a:ext cx="1368152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100%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⋯⋯1 767,15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3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106" y="4067511"/>
                <a:ext cx="1368152" cy="571500"/>
              </a:xfrm>
              <a:prstGeom prst="rect">
                <a:avLst/>
              </a:prstGeom>
              <a:blipFill rotWithShape="1">
                <a:blip r:embed="rId13"/>
                <a:stretch>
                  <a:fillRect r="-1433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Nadpis 1"/>
              <p:cNvSpPr txBox="1">
                <a:spLocks/>
              </p:cNvSpPr>
              <p:nvPr/>
            </p:nvSpPr>
            <p:spPr>
              <a:xfrm>
                <a:off x="625648" y="4615768"/>
                <a:ext cx="1368152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3000" i="1" smtClean="0">
                          <a:latin typeface="Cambria Math"/>
                        </a:rPr>
                        <m:t>x</m:t>
                      </m:r>
                      <m:r>
                        <a:rPr lang="cs-CZ" sz="3000" b="0" i="1" smtClean="0">
                          <a:latin typeface="Cambria Math"/>
                        </a:rPr>
                        <m:t>%   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⋯⋯ 649,46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3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648" y="4615768"/>
                <a:ext cx="1368152" cy="571500"/>
              </a:xfrm>
              <a:prstGeom prst="rect">
                <a:avLst/>
              </a:prstGeom>
              <a:blipFill rotWithShape="1">
                <a:blip r:embed="rId14"/>
                <a:stretch>
                  <a:fillRect r="-1138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395536" y="5085184"/>
            <a:ext cx="3653973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Nadpis 1"/>
              <p:cNvSpPr txBox="1">
                <a:spLocks/>
              </p:cNvSpPr>
              <p:nvPr/>
            </p:nvSpPr>
            <p:spPr>
              <a:xfrm>
                <a:off x="493106" y="5187268"/>
                <a:ext cx="4654958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 xmlns:m="http://schemas.openxmlformats.org/officeDocument/2006/math">
                    <m:r>
                      <a:rPr lang="cs-CZ" sz="3000" b="0" i="1" smtClean="0">
                        <a:latin typeface="Cambria Math"/>
                      </a:rPr>
                      <m:t>𝑥</m:t>
                    </m:r>
                    <m:r>
                      <a:rPr lang="cs-CZ" sz="3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0" i="1" smtClean="0">
                            <a:latin typeface="Cambria Math"/>
                          </a:rPr>
                          <m:t>649,46</m:t>
                        </m:r>
                      </m:num>
                      <m:den>
                        <m:r>
                          <a:rPr lang="cs-CZ" sz="3000" b="0" i="1" smtClean="0">
                            <a:latin typeface="Cambria Math"/>
                          </a:rPr>
                          <m:t>1 767,15</m:t>
                        </m:r>
                      </m:den>
                    </m:f>
                    <m:r>
                      <a:rPr lang="cs-CZ" sz="3000" b="0" i="1" smtClean="0">
                        <a:latin typeface="Cambria Math"/>
                        <a:ea typeface="Cambria Math"/>
                      </a:rPr>
                      <m:t>∙100%</m:t>
                    </m:r>
                  </m:oMath>
                </a14:m>
                <a:r>
                  <a:rPr lang="cs-CZ" sz="3000" dirty="0" smtClean="0"/>
                  <a:t> </a:t>
                </a:r>
                <a:endParaRPr lang="cs-CZ" sz="3000" dirty="0"/>
              </a:p>
            </p:txBody>
          </p:sp>
        </mc:Choice>
        <mc:Fallback xmlns="">
          <p:sp>
            <p:nvSpPr>
              <p:cNvPr id="3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106" y="5187268"/>
                <a:ext cx="4654958" cy="571500"/>
              </a:xfrm>
              <a:prstGeom prst="rect">
                <a:avLst/>
              </a:prstGeom>
              <a:blipFill rotWithShape="1">
                <a:blip r:embed="rId15"/>
                <a:stretch>
                  <a:fillRect b="-287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Nadpis 1"/>
              <p:cNvSpPr txBox="1">
                <a:spLocks/>
              </p:cNvSpPr>
              <p:nvPr/>
            </p:nvSpPr>
            <p:spPr>
              <a:xfrm>
                <a:off x="532671" y="6093296"/>
                <a:ext cx="228791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3000" i="1" smtClean="0">
                          <a:latin typeface="Cambria Math"/>
                        </a:rPr>
                        <m:t>x</m:t>
                      </m:r>
                      <m:r>
                        <a:rPr lang="cs-CZ" sz="3000" b="0" i="1" smtClean="0">
                          <a:latin typeface="Cambria Math"/>
                        </a:rPr>
                        <m:t>=36,75%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3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671" y="6093296"/>
                <a:ext cx="2287914" cy="57150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Nadpis 1"/>
          <p:cNvSpPr txBox="1">
            <a:spLocks/>
          </p:cNvSpPr>
          <p:nvPr/>
        </p:nvSpPr>
        <p:spPr>
          <a:xfrm>
            <a:off x="4461019" y="5373216"/>
            <a:ext cx="4138087" cy="122413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Objem krychle tvoří 36,75% objemu </a:t>
            </a:r>
            <a:r>
              <a:rPr lang="cs-CZ" sz="3000" dirty="0" smtClean="0"/>
              <a:t>koule.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1189279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</a:t>
            </a:r>
            <a:r>
              <a:rPr lang="cs-CZ" sz="3000" b="1" dirty="0"/>
              <a:t>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000" dirty="0" smtClean="0"/>
                  <a:t>Pavla pekla cukroví na vánoce. Z těsta vytvořila kouli o průměru </a:t>
                </a:r>
                <a14:m>
                  <m:oMath xmlns:m="http://schemas.openxmlformats.org/officeDocument/2006/math">
                    <m:r>
                      <a:rPr lang="cs-CZ" sz="3000" i="1">
                        <a:latin typeface="Cambria Math"/>
                      </a:rPr>
                      <m:t>8</m:t>
                    </m:r>
                    <m:r>
                      <a:rPr lang="cs-CZ" sz="3000" b="0" i="1" smtClean="0">
                        <a:latin typeface="Cambria Math"/>
                      </a:rPr>
                      <m:t> </m:t>
                    </m:r>
                    <m:r>
                      <a:rPr lang="cs-CZ" sz="3000" b="0" i="1" smtClean="0">
                        <a:latin typeface="Cambria Math"/>
                      </a:rPr>
                      <m:t>𝑐𝑚</m:t>
                    </m:r>
                    <m:r>
                      <a:rPr lang="cs-CZ" sz="3000" b="0" i="1" smtClean="0">
                        <a:latin typeface="Cambria Math"/>
                      </a:rPr>
                      <m:t>.</m:t>
                    </m:r>
                  </m:oMath>
                </a14:m>
                <a:r>
                  <a:rPr lang="cs-CZ" sz="3000" dirty="0" smtClean="0"/>
                  <a:t> Kolik by </a:t>
                </a:r>
                <a:r>
                  <a:rPr lang="cs-CZ" sz="3000" dirty="0"/>
                  <a:t>mohla z </a:t>
                </a:r>
                <a:r>
                  <a:rPr lang="cs-CZ" sz="3000" dirty="0" smtClean="0"/>
                  <a:t>těsta </a:t>
                </a:r>
                <a:r>
                  <a:rPr lang="cs-CZ" sz="3000" dirty="0"/>
                  <a:t>vykrájet </a:t>
                </a:r>
                <a:r>
                  <a:rPr lang="cs-CZ" sz="3000" dirty="0" smtClean="0"/>
                  <a:t>maximálně koleček </a:t>
                </a:r>
                <a:r>
                  <a:rPr lang="cs-CZ" sz="3000" dirty="0"/>
                  <a:t>o </a:t>
                </a:r>
                <a:r>
                  <a:rPr lang="cs-CZ" sz="3000" dirty="0" smtClean="0"/>
                  <a:t>průměru </a:t>
                </a:r>
                <a:r>
                  <a:rPr lang="cs-CZ" sz="3000" dirty="0"/>
                  <a:t>3</a:t>
                </a:r>
                <a:r>
                  <a:rPr lang="cs-CZ" sz="3000" dirty="0" smtClean="0"/>
                  <a:t> </a:t>
                </a:r>
                <a:r>
                  <a:rPr lang="cs-CZ" sz="3000" dirty="0"/>
                  <a:t>cm a </a:t>
                </a:r>
                <a:r>
                  <a:rPr lang="cs-CZ" sz="3000" dirty="0" smtClean="0"/>
                  <a:t>tloušťce </a:t>
                </a:r>
                <a:r>
                  <a:rPr lang="cs-CZ" sz="3000" dirty="0"/>
                  <a:t>5</a:t>
                </a:r>
                <a:r>
                  <a:rPr lang="cs-CZ" sz="3000" dirty="0" smtClean="0"/>
                  <a:t> </a:t>
                </a:r>
                <a:r>
                  <a:rPr lang="cs-CZ" sz="3000" dirty="0"/>
                  <a:t>mm?</a:t>
                </a:r>
              </a:p>
            </p:txBody>
          </p:sp>
        </mc:Choice>
        <mc:Fallback xmlns=""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  <a:blipFill rotWithShape="1">
                <a:blip r:embed="rId2"/>
                <a:stretch>
                  <a:fillRect l="-1551" t="-12766" r="-2495" b="-189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1"/>
          <p:cNvSpPr txBox="1">
            <a:spLocks/>
          </p:cNvSpPr>
          <p:nvPr/>
        </p:nvSpPr>
        <p:spPr>
          <a:xfrm>
            <a:off x="122879" y="2202592"/>
            <a:ext cx="2570534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Objem koule:</a:t>
            </a:r>
            <a:endParaRPr lang="cs-CZ" sz="3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2692287" y="2132856"/>
                <a:ext cx="257053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2287" y="2132856"/>
                <a:ext cx="2570534" cy="571500"/>
              </a:xfrm>
              <a:prstGeom prst="rect">
                <a:avLst/>
              </a:prstGeom>
              <a:blipFill rotWithShape="1">
                <a:blip r:embed="rId3"/>
                <a:stretch>
                  <a:fillRect b="-574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2699792" y="3068960"/>
                <a:ext cx="257053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3068960"/>
                <a:ext cx="2570534" cy="571500"/>
              </a:xfrm>
              <a:prstGeom prst="rect">
                <a:avLst/>
              </a:prstGeom>
              <a:blipFill rotWithShape="1">
                <a:blip r:embed="rId4"/>
                <a:stretch>
                  <a:fillRect b="-585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2614589" y="4005064"/>
                <a:ext cx="308488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=268,08 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4589" y="4005064"/>
                <a:ext cx="3084884" cy="5715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Nadpis 1"/>
          <p:cNvSpPr txBox="1">
            <a:spLocks/>
          </p:cNvSpPr>
          <p:nvPr/>
        </p:nvSpPr>
        <p:spPr>
          <a:xfrm>
            <a:off x="273696" y="4727426"/>
            <a:ext cx="2570534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Objem kolečka:</a:t>
            </a:r>
            <a:endParaRPr lang="cs-CZ" sz="3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2914184" y="4741098"/>
                <a:ext cx="257053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4184" y="4741098"/>
                <a:ext cx="2570534" cy="5715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2865964" y="5445224"/>
                <a:ext cx="3003115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1,5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∙0,5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5964" y="5445224"/>
                <a:ext cx="3003115" cy="57150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2937034" y="6165304"/>
                <a:ext cx="3003115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=3,53 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7034" y="6165304"/>
                <a:ext cx="3003115" cy="57150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46917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</a:t>
            </a:r>
            <a:r>
              <a:rPr lang="cs-CZ" sz="3000" b="1" dirty="0"/>
              <a:t>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000" dirty="0" smtClean="0"/>
                  <a:t>Pavla pekla cukroví na vánoce. Z těsta vytvořila kouli o průměru </a:t>
                </a:r>
                <a14:m>
                  <m:oMath xmlns:m="http://schemas.openxmlformats.org/officeDocument/2006/math">
                    <m:r>
                      <a:rPr lang="cs-CZ" sz="3000" b="0" i="1" smtClean="0">
                        <a:latin typeface="Cambria Math"/>
                      </a:rPr>
                      <m:t>10 </m:t>
                    </m:r>
                    <m:r>
                      <a:rPr lang="cs-CZ" sz="3000" b="0" i="1" smtClean="0">
                        <a:latin typeface="Cambria Math"/>
                      </a:rPr>
                      <m:t>𝑐𝑚</m:t>
                    </m:r>
                    <m:r>
                      <a:rPr lang="cs-CZ" sz="3000" b="0" i="1" smtClean="0">
                        <a:latin typeface="Cambria Math"/>
                      </a:rPr>
                      <m:t>.</m:t>
                    </m:r>
                  </m:oMath>
                </a14:m>
                <a:r>
                  <a:rPr lang="cs-CZ" sz="3000" dirty="0" smtClean="0"/>
                  <a:t> Kolik by </a:t>
                </a:r>
                <a:r>
                  <a:rPr lang="cs-CZ" sz="3000" dirty="0"/>
                  <a:t>mohla z </a:t>
                </a:r>
                <a:r>
                  <a:rPr lang="cs-CZ" sz="3000" dirty="0" smtClean="0"/>
                  <a:t>těsta </a:t>
                </a:r>
                <a:r>
                  <a:rPr lang="cs-CZ" sz="3000" dirty="0"/>
                  <a:t>vykrájet </a:t>
                </a:r>
                <a:r>
                  <a:rPr lang="cs-CZ" sz="3000" dirty="0" smtClean="0"/>
                  <a:t>maximálně koleček </a:t>
                </a:r>
                <a:r>
                  <a:rPr lang="cs-CZ" sz="3000" dirty="0"/>
                  <a:t>o </a:t>
                </a:r>
                <a:r>
                  <a:rPr lang="cs-CZ" sz="3000" dirty="0" smtClean="0"/>
                  <a:t>průměru </a:t>
                </a:r>
                <a:r>
                  <a:rPr lang="cs-CZ" sz="3000" dirty="0"/>
                  <a:t>3</a:t>
                </a:r>
                <a:r>
                  <a:rPr lang="cs-CZ" sz="3000" dirty="0" smtClean="0"/>
                  <a:t> </a:t>
                </a:r>
                <a:r>
                  <a:rPr lang="cs-CZ" sz="3000" dirty="0"/>
                  <a:t>cm a </a:t>
                </a:r>
                <a:r>
                  <a:rPr lang="cs-CZ" sz="3000" dirty="0" smtClean="0"/>
                  <a:t>tloušťce </a:t>
                </a:r>
                <a:r>
                  <a:rPr lang="cs-CZ" sz="3000" dirty="0"/>
                  <a:t>5</a:t>
                </a:r>
                <a:r>
                  <a:rPr lang="cs-CZ" sz="3000" dirty="0" smtClean="0"/>
                  <a:t> </a:t>
                </a:r>
                <a:r>
                  <a:rPr lang="cs-CZ" sz="3000" dirty="0"/>
                  <a:t>mm?</a:t>
                </a:r>
              </a:p>
            </p:txBody>
          </p:sp>
        </mc:Choice>
        <mc:Fallback xmlns=""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  <a:blipFill rotWithShape="1">
                <a:blip r:embed="rId2"/>
                <a:stretch>
                  <a:fillRect l="-1551" t="-12766" b="-189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1"/>
          <p:cNvSpPr txBox="1">
            <a:spLocks/>
          </p:cNvSpPr>
          <p:nvPr/>
        </p:nvSpPr>
        <p:spPr>
          <a:xfrm>
            <a:off x="122879" y="3140968"/>
            <a:ext cx="2570534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Počet koleček:</a:t>
            </a:r>
            <a:endParaRPr lang="cs-CZ" sz="3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2844230" y="2924944"/>
                <a:ext cx="3095922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268,08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3,53</m:t>
                          </m:r>
                        </m:den>
                      </m:f>
                      <m:r>
                        <a:rPr lang="cs-CZ" sz="3000" b="0" i="0" smtClean="0">
                          <a:latin typeface="Cambria Math"/>
                        </a:rPr>
                        <m:t>=75,94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4230" y="2924944"/>
                <a:ext cx="3095922" cy="571500"/>
              </a:xfrm>
              <a:prstGeom prst="rect">
                <a:avLst/>
              </a:prstGeom>
              <a:blipFill rotWithShape="1">
                <a:blip r:embed="rId3"/>
                <a:stretch>
                  <a:fillRect b="-670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Nadpis 1"/>
          <p:cNvSpPr txBox="1">
            <a:spLocks/>
          </p:cNvSpPr>
          <p:nvPr/>
        </p:nvSpPr>
        <p:spPr>
          <a:xfrm>
            <a:off x="273696" y="4727426"/>
            <a:ext cx="8258744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Z těsta by se dalo vykrájet maximálně 75 koleček.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96419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Použitá literatura: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1558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ČIHÁK, Jaromír; ČIHÁK, Jan. </a:t>
            </a:r>
            <a:r>
              <a:rPr lang="cs-CZ" sz="3600" i="1" dirty="0" smtClean="0"/>
              <a:t>Sbírka </a:t>
            </a:r>
            <a:r>
              <a:rPr lang="cs-CZ" sz="3600" i="1" dirty="0"/>
              <a:t>úloh z matematiky</a:t>
            </a:r>
            <a:r>
              <a:rPr lang="cs-CZ" sz="3600" dirty="0"/>
              <a:t> [online]. [cit. </a:t>
            </a:r>
            <a:r>
              <a:rPr lang="cs-CZ" sz="3600" dirty="0" smtClean="0"/>
              <a:t>24.4.2013</a:t>
            </a:r>
            <a:r>
              <a:rPr lang="cs-CZ" sz="3600" dirty="0"/>
              <a:t>]. Dostupný na WWW: http://cihak.webz.cz/Soubory/sbirka_matematiky_Cihak_bez_vysledku.pdf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12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2734</TotalTime>
  <Words>762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uzivatel</cp:lastModifiedBy>
  <cp:revision>290</cp:revision>
  <dcterms:created xsi:type="dcterms:W3CDTF">2012-06-26T05:52:08Z</dcterms:created>
  <dcterms:modified xsi:type="dcterms:W3CDTF">2013-06-24T11:12:51Z</dcterms:modified>
</cp:coreProperties>
</file>