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20"/>
  </p:notesMasterIdLst>
  <p:sldIdLst>
    <p:sldId id="278" r:id="rId2"/>
    <p:sldId id="277" r:id="rId3"/>
    <p:sldId id="279" r:id="rId4"/>
    <p:sldId id="280" r:id="rId5"/>
    <p:sldId id="294" r:id="rId6"/>
    <p:sldId id="295" r:id="rId7"/>
    <p:sldId id="296" r:id="rId8"/>
    <p:sldId id="293" r:id="rId9"/>
    <p:sldId id="298" r:id="rId10"/>
    <p:sldId id="297" r:id="rId11"/>
    <p:sldId id="299" r:id="rId12"/>
    <p:sldId id="300" r:id="rId13"/>
    <p:sldId id="303" r:id="rId14"/>
    <p:sldId id="304" r:id="rId15"/>
    <p:sldId id="305" r:id="rId16"/>
    <p:sldId id="301" r:id="rId17"/>
    <p:sldId id="302" r:id="rId18"/>
    <p:sldId id="29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A9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74E371-9844-4D4C-8E4F-09D86A1EE472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35FEC4-51BA-475F-BC0A-98088F5B3A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273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7" Type="http://schemas.openxmlformats.org/officeDocument/2006/relationships/image" Target="../media/image1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5.jpg"/><Relationship Id="rId7" Type="http://schemas.openxmlformats.org/officeDocument/2006/relationships/image" Target="../media/image26.png"/><Relationship Id="rId2" Type="http://schemas.openxmlformats.org/officeDocument/2006/relationships/image" Target="../media/image2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0.png"/><Relationship Id="rId10" Type="http://schemas.openxmlformats.org/officeDocument/2006/relationships/image" Target="../media/image29.png"/><Relationship Id="rId4" Type="http://schemas.openxmlformats.org/officeDocument/2006/relationships/image" Target="../media/image230.png"/><Relationship Id="rId9" Type="http://schemas.openxmlformats.org/officeDocument/2006/relationships/image" Target="../media/image28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30.png"/><Relationship Id="rId7" Type="http://schemas.openxmlformats.org/officeDocument/2006/relationships/image" Target="../media/image300.pn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0.png"/><Relationship Id="rId5" Type="http://schemas.openxmlformats.org/officeDocument/2006/relationships/image" Target="../media/image240.png"/><Relationship Id="rId10" Type="http://schemas.openxmlformats.org/officeDocument/2006/relationships/image" Target="../media/image33.png"/><Relationship Id="rId4" Type="http://schemas.openxmlformats.org/officeDocument/2006/relationships/image" Target="../media/image230.png"/><Relationship Id="rId9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3108986220"/>
              </p:ext>
            </p:extLst>
          </p:nvPr>
        </p:nvGraphicFramePr>
        <p:xfrm>
          <a:off x="928662" y="1214422"/>
          <a:ext cx="7278502" cy="4352926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Komolá tělesa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18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Povrchy a objemy těles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Květen 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Povrchy a objemy těles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je seznámit žáky se základními geometrickými tělesy a jejich vlastnostmi. Sada j</a:t>
            </a:r>
            <a:r>
              <a:rPr lang="cs-CZ" sz="2800" dirty="0" smtClean="0">
                <a:latin typeface="Arial" charset="0"/>
                <a:cs typeface="Arial" charset="0"/>
              </a:rPr>
              <a:t>e vhodná pro přímou výuku i k </a:t>
            </a:r>
            <a:r>
              <a:rPr lang="cs-CZ" sz="2800" dirty="0" smtClean="0">
                <a:latin typeface="Arial" charset="0"/>
                <a:cs typeface="Arial" charset="0"/>
              </a:rPr>
              <a:t>samostudiu.</a:t>
            </a:r>
            <a:endParaRPr lang="cs-CZ" sz="28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jsou určeny pro žáky 1. ročníku nástavbového studia oboru Podnikání.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</a:t>
            </a:r>
            <a:r>
              <a:rPr lang="en-US" sz="2800" dirty="0" smtClean="0">
                <a:latin typeface="Arial" charset="0"/>
                <a:cs typeface="Arial" charset="0"/>
              </a:rPr>
              <a:t>je </a:t>
            </a:r>
            <a:r>
              <a:rPr lang="cs-CZ" sz="2800" dirty="0" smtClean="0">
                <a:latin typeface="Arial" charset="0"/>
                <a:cs typeface="Arial" charset="0"/>
              </a:rPr>
              <a:t>zaměřena na seznámení se ze základními komolými tělesy (kužel, jehlan) a jejich vlastnostmi. </a:t>
            </a:r>
            <a:endParaRPr lang="cs-CZ" sz="2800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95536" y="134076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3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Komolá tělesa</a:t>
            </a:r>
            <a:endParaRPr kumimoji="0" lang="cs-CZ" sz="13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KOMOLÝ JEHLAN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58301" y="91784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Je </a:t>
            </a: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to část jehlanu, která leží mezi dvěma rovnoběžnými rovinami.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081" y="2068617"/>
            <a:ext cx="4887007" cy="45154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KOMOLÝ JEHLAN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58301" y="91784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Je </a:t>
            </a: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to část jehlanu, která leží mezi dvěma rovnoběžnými rovinami.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081" y="2068617"/>
            <a:ext cx="4887007" cy="451548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581" y="2060848"/>
            <a:ext cx="4896534" cy="4515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050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KOMOLÝ JEHLAN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58301" y="91784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Je </a:t>
            </a: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to část jehlanu, která leží mezi dvěma rovnoběžnými rovinami.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081" y="2068617"/>
            <a:ext cx="4887007" cy="451548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344" y="2060848"/>
            <a:ext cx="4887007" cy="4515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283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KOMOLÝ JEHLAN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58301" y="91784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Je </a:t>
            </a: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to část jehlanu, která leží mezi dvěma rovnoběžnými rovinami.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081" y="2068617"/>
            <a:ext cx="4887007" cy="451548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107" y="2060848"/>
            <a:ext cx="4877481" cy="4515481"/>
          </a:xfrm>
          <a:prstGeom prst="rect">
            <a:avLst/>
          </a:prstGeom>
        </p:spPr>
      </p:pic>
      <p:sp>
        <p:nvSpPr>
          <p:cNvPr id="24" name="Nadpis 1"/>
          <p:cNvSpPr txBox="1">
            <a:spLocks/>
          </p:cNvSpPr>
          <p:nvPr/>
        </p:nvSpPr>
        <p:spPr>
          <a:xfrm>
            <a:off x="395536" y="2068617"/>
            <a:ext cx="8531388" cy="1296144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Je to jehlan s „uříznutým vrškem.“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5788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KOMOLÝ JEHLAN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58301" y="893668"/>
            <a:ext cx="4429723" cy="638944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Objem komolého jehlanu: 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3419872" y="1540090"/>
                <a:ext cx="5472608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𝑉</m:t>
                    </m:r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3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32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𝑣</m:t>
                    </m:r>
                    <m:d>
                      <m:dPr>
                        <m:ctrlP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  <m:rad>
                          <m:radPr>
                            <m:degHide m:val="on"/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radPr>
                          <m:deg/>
                          <m:e>
                            <m:sSub>
                              <m:sSubPr>
                                <m:ctrlP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𝑆</m:t>
                                </m:r>
                              </m:e>
                              <m:sub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∙</m:t>
                            </m:r>
                            <m:sSub>
                              <m:sSubPr>
                                <m:ctrlP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𝑆</m:t>
                                </m:r>
                              </m:e>
                              <m:sub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</m:sub>
                            </m:sSub>
                          </m:e>
                        </m:rad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1540090"/>
                <a:ext cx="5472608" cy="638944"/>
              </a:xfrm>
              <a:prstGeom prst="rect">
                <a:avLst/>
              </a:prstGeom>
              <a:blipFill rotWithShape="1">
                <a:blip r:embed="rId2"/>
                <a:stretch>
                  <a:fillRect b="-163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3" y="3429000"/>
            <a:ext cx="4782685" cy="315880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4156168" y="2492896"/>
                <a:ext cx="4752528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sSub>
                      <m:sSubPr>
                        <m:ctrlPr>
                          <a:rPr kumimoji="0" lang="cs-CZ" sz="320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𝑆</m:t>
                        </m:r>
                      </m:e>
                      <m:sub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…..Obsah dolní</a:t>
                </a:r>
                <a:r>
                  <a:rPr kumimoji="0" lang="cs-CZ" sz="320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 podstavy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6168" y="2492896"/>
                <a:ext cx="4752528" cy="638944"/>
              </a:xfrm>
              <a:prstGeom prst="rect">
                <a:avLst/>
              </a:prstGeom>
              <a:blipFill rotWithShape="1">
                <a:blip r:embed="rId4"/>
                <a:stretch>
                  <a:fillRect t="-13333" r="-2567" b="-209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4156168" y="3212976"/>
                <a:ext cx="4752528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sSub>
                      <m:sSubPr>
                        <m:ctrlPr>
                          <a:rPr kumimoji="0" lang="cs-CZ" sz="320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𝑆</m:t>
                        </m:r>
                      </m:e>
                      <m:sub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…..Obsah horní</a:t>
                </a:r>
                <a:r>
                  <a:rPr kumimoji="0" lang="cs-CZ" sz="320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 podstavy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6168" y="3212976"/>
                <a:ext cx="4752528" cy="638944"/>
              </a:xfrm>
              <a:prstGeom prst="rect">
                <a:avLst/>
              </a:prstGeom>
              <a:blipFill rotWithShape="1">
                <a:blip r:embed="rId5"/>
                <a:stretch>
                  <a:fillRect t="-13333" r="-3209" b="-209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4211960" y="4004320"/>
                <a:ext cx="4752528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kumimoji="0" lang="cs-CZ" sz="32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𝑣</m:t>
                    </m:r>
                  </m:oMath>
                </a14:m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…..výška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4004320"/>
                <a:ext cx="4752528" cy="638944"/>
              </a:xfrm>
              <a:prstGeom prst="rect">
                <a:avLst/>
              </a:prstGeom>
              <a:blipFill rotWithShape="1">
                <a:blip r:embed="rId6"/>
                <a:stretch>
                  <a:fillRect t="-13333" b="-209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2191816" y="4509120"/>
                <a:ext cx="468559" cy="57606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3200" b="0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𝑣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1816" y="4509120"/>
                <a:ext cx="468559" cy="5760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56364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KOMOLÝ JEHLAN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58301" y="893668"/>
            <a:ext cx="4645747" cy="638944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Povrch komolého jehlanu: 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4890188" y="893668"/>
                <a:ext cx="3878964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+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+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𝑝𝑙</m:t>
                          </m:r>
                        </m:sub>
                      </m:sSub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0188" y="893668"/>
                <a:ext cx="3878964" cy="63894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3" y="3429000"/>
            <a:ext cx="4782685" cy="315880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4139952" y="1853952"/>
                <a:ext cx="4752528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sSub>
                      <m:sSubPr>
                        <m:ctrlPr>
                          <a:rPr kumimoji="0" lang="cs-CZ" sz="320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𝑆</m:t>
                        </m:r>
                      </m:e>
                      <m:sub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…..Obsah dolní</a:t>
                </a:r>
                <a:r>
                  <a:rPr kumimoji="0" lang="cs-CZ" sz="320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 podstavy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1853952"/>
                <a:ext cx="4752528" cy="638944"/>
              </a:xfrm>
              <a:prstGeom prst="rect">
                <a:avLst/>
              </a:prstGeom>
              <a:blipFill rotWithShape="1">
                <a:blip r:embed="rId4"/>
                <a:stretch>
                  <a:fillRect t="-13333" r="-2564" b="-209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4283968" y="2565244"/>
                <a:ext cx="4752528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sSub>
                      <m:sSubPr>
                        <m:ctrlPr>
                          <a:rPr kumimoji="0" lang="cs-CZ" sz="320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𝑆</m:t>
                        </m:r>
                      </m:e>
                      <m:sub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…..Obsah horní</a:t>
                </a:r>
                <a:r>
                  <a:rPr kumimoji="0" lang="cs-CZ" sz="320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 podstavy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2565244"/>
                <a:ext cx="4752528" cy="638944"/>
              </a:xfrm>
              <a:prstGeom prst="rect">
                <a:avLst/>
              </a:prstGeom>
              <a:blipFill rotWithShape="1">
                <a:blip r:embed="rId5"/>
                <a:stretch>
                  <a:fillRect t="-13333" r="-3209" b="-209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4299359" y="3356992"/>
                <a:ext cx="4752528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sSub>
                      <m:sSubPr>
                        <m:ctrlPr>
                          <a:rPr kumimoji="0" lang="cs-CZ" sz="320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𝑆</m:t>
                        </m:r>
                      </m:e>
                      <m:sub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𝑝𝑙</m:t>
                        </m:r>
                      </m:sub>
                    </m:sSub>
                  </m:oMath>
                </a14:m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…..Obsah pláště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9359" y="3356992"/>
                <a:ext cx="4752528" cy="638944"/>
              </a:xfrm>
              <a:prstGeom prst="rect">
                <a:avLst/>
              </a:prstGeom>
              <a:blipFill rotWithShape="1">
                <a:blip r:embed="rId6"/>
                <a:stretch>
                  <a:fillRect t="-13333" b="-209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84309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solidFill>
                  <a:srgbClr val="FF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Pravidelný čtyřboký </a:t>
            </a:r>
            <a:r>
              <a:rPr lang="cs-CZ" sz="3600" b="1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komolý jehlan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543702" y="1567574"/>
            <a:ext cx="1549403" cy="638944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Objem: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3419872" y="1540090"/>
                <a:ext cx="5472608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𝑉</m:t>
                    </m:r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3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32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𝑣</m:t>
                    </m:r>
                    <m:d>
                      <m:dPr>
                        <m:ctrlP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  <m:rad>
                          <m:radPr>
                            <m:degHide m:val="on"/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radPr>
                          <m:deg/>
                          <m:e>
                            <m:sSub>
                              <m:sSubPr>
                                <m:ctrlP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𝑆</m:t>
                                </m:r>
                              </m:e>
                              <m:sub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∙</m:t>
                            </m:r>
                            <m:sSub>
                              <m:sSubPr>
                                <m:ctrlP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𝑆</m:t>
                                </m:r>
                              </m:e>
                              <m:sub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</m:sub>
                            </m:sSub>
                          </m:e>
                        </m:rad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1540090"/>
                <a:ext cx="5472608" cy="638944"/>
              </a:xfrm>
              <a:prstGeom prst="rect">
                <a:avLst/>
              </a:prstGeom>
              <a:blipFill rotWithShape="1">
                <a:blip r:embed="rId2"/>
                <a:stretch>
                  <a:fillRect b="-163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2" y="3429000"/>
            <a:ext cx="4782685" cy="315880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2191816" y="4509120"/>
                <a:ext cx="468559" cy="57606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3200" b="0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𝑣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1816" y="4509120"/>
                <a:ext cx="468559" cy="5760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3419872" y="2331434"/>
                <a:ext cx="5472608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𝑉</m:t>
                    </m:r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3</m:t>
                        </m:r>
                      </m:den>
                    </m:f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𝑣</m:t>
                    </m:r>
                    <m:d>
                      <m:dPr>
                        <m:ctrlP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cs-CZ" sz="3200" b="0" i="1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cs-CZ" sz="3200" b="0" i="1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𝑎</m:t>
                                </m:r>
                              </m:e>
                              <m:sub>
                                <m:r>
                                  <a:rPr lang="cs-CZ" sz="3200" b="0" i="1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1</m:t>
                                </m:r>
                              </m:sub>
                            </m:sSub>
                          </m:e>
                          <m:sup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𝑎</m:t>
                            </m:r>
                          </m:e>
                          <m:sub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∙</m:t>
                        </m:r>
                        <m:sSub>
                          <m:sSubPr>
                            <m:ctrlP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𝑎</m:t>
                            </m:r>
                          </m:e>
                          <m:sub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cs-CZ" sz="3200" b="0" i="1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cs-CZ" sz="3200" b="0" i="1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𝑎</m:t>
                                </m:r>
                              </m:e>
                              <m:sub>
                                <m:r>
                                  <a:rPr lang="cs-CZ" sz="3200" b="0" i="1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</m:sub>
                            </m:sSub>
                          </m:e>
                          <m:sup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</m:e>
                    </m:d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2331434"/>
                <a:ext cx="5472608" cy="638944"/>
              </a:xfrm>
              <a:prstGeom prst="rect">
                <a:avLst/>
              </a:prstGeom>
              <a:blipFill rotWithShape="1">
                <a:blip r:embed="rId5"/>
                <a:stretch>
                  <a:fillRect b="-161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2426095" y="3140968"/>
                <a:ext cx="633737" cy="57606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cs-CZ" sz="320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3200" b="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kumimoji="0" lang="cs-CZ" sz="3200" b="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6095" y="3140968"/>
                <a:ext cx="633737" cy="5760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Nadpis 1"/>
              <p:cNvSpPr txBox="1">
                <a:spLocks/>
              </p:cNvSpPr>
              <p:nvPr/>
            </p:nvSpPr>
            <p:spPr>
              <a:xfrm>
                <a:off x="4099665" y="5661248"/>
                <a:ext cx="633737" cy="57606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cs-CZ" sz="320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3200" b="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kumimoji="0" lang="cs-CZ" sz="3200" b="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9665" y="5661248"/>
                <a:ext cx="633737" cy="5760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40499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solidFill>
                  <a:srgbClr val="FF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Pravidelný čtyřboký </a:t>
            </a:r>
            <a:r>
              <a:rPr lang="cs-CZ" sz="3600" b="1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komolý jehlan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1207220"/>
            <a:ext cx="1549403" cy="638944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Povrch: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2" y="3429000"/>
            <a:ext cx="4782685" cy="315880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2191816" y="4509120"/>
                <a:ext cx="468559" cy="57606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3200" b="0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𝑣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1816" y="4509120"/>
                <a:ext cx="468559" cy="5760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2426095" y="3140968"/>
                <a:ext cx="633737" cy="57606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cs-CZ" sz="320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3200" b="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kumimoji="0" lang="cs-CZ" sz="3200" b="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6095" y="3140968"/>
                <a:ext cx="633737" cy="5760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Nadpis 1"/>
              <p:cNvSpPr txBox="1">
                <a:spLocks/>
              </p:cNvSpPr>
              <p:nvPr/>
            </p:nvSpPr>
            <p:spPr>
              <a:xfrm>
                <a:off x="4099665" y="5661248"/>
                <a:ext cx="633737" cy="57606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cs-CZ" sz="320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3200" b="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kumimoji="0" lang="cs-CZ" sz="3200" b="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9665" y="5661248"/>
                <a:ext cx="633737" cy="5760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2153883" y="1209483"/>
                <a:ext cx="5472608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+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+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𝑝𝑙</m:t>
                          </m:r>
                        </m:sub>
                      </m:sSub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3883" y="1209483"/>
                <a:ext cx="5472608" cy="63894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2153883" y="1848427"/>
                <a:ext cx="6033596" cy="638944"/>
              </a:xfrm>
              <a:prstGeom prst="rect">
                <a:avLst/>
              </a:prstGeom>
            </p:spPr>
            <p:txBody>
              <a:bodyPr/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solidFill>
                            <a:srgbClr val="FF0000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lang="cs-CZ" sz="3200" b="0" i="1" smtClean="0">
                          <a:solidFill>
                            <a:srgbClr val="FF0000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2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32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  <m:sup>
                          <m: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solidFill>
                            <a:srgbClr val="FF0000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+</m:t>
                      </m:r>
                      <m:sSup>
                        <m:sSupPr>
                          <m:ctrlP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2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32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2</m:t>
                              </m:r>
                            </m:sub>
                          </m:sSub>
                        </m:e>
                        <m:sup>
                          <m: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solidFill>
                            <a:srgbClr val="FF0000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+4</m:t>
                      </m:r>
                      <m:r>
                        <a:rPr lang="cs-CZ" sz="3200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f>
                        <m:fPr>
                          <m:ctrlP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32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sz="32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32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3200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sSub>
                        <m:sSubPr>
                          <m:ctrlP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𝑠</m:t>
                          </m:r>
                        </m:sub>
                      </m:sSub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3883" y="1848427"/>
                <a:ext cx="6033596" cy="638944"/>
              </a:xfrm>
              <a:prstGeom prst="rect">
                <a:avLst/>
              </a:prstGeom>
              <a:blipFill rotWithShape="1">
                <a:blip r:embed="rId7"/>
                <a:stretch>
                  <a:fillRect b="-45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3419872" y="4077072"/>
            <a:ext cx="996661" cy="158417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Nadpis 1"/>
              <p:cNvSpPr txBox="1">
                <a:spLocks/>
              </p:cNvSpPr>
              <p:nvPr/>
            </p:nvSpPr>
            <p:spPr>
              <a:xfrm>
                <a:off x="3284465" y="4293096"/>
                <a:ext cx="633737" cy="57606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cs-CZ" sz="320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3200" b="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𝑣</m:t>
                          </m:r>
                        </m:e>
                        <m:sub>
                          <m:r>
                            <a:rPr kumimoji="0" lang="cs-CZ" sz="3200" b="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𝑠</m:t>
                          </m:r>
                        </m:sub>
                      </m:sSub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4465" y="4293096"/>
                <a:ext cx="633737" cy="5760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83287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KOMOLÝ KUŽEL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58301" y="91784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Je </a:t>
            </a: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to část kužele, která leží mezi dvěma rovnoběžnými rovinami.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358" y="2068617"/>
            <a:ext cx="3736452" cy="4515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520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KOMOLÝ KUŽEL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58301" y="91784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Je </a:t>
            </a: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to část kužele, která leží mezi dvěma rovnoběžnými rovinami.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358" y="2072224"/>
            <a:ext cx="3736452" cy="4508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8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KOMOLÝ KUŽEL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58301" y="91784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Je </a:t>
            </a: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to část kužele, která leží mezi dvěma rovnoběžnými rovinami.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343" y="2072224"/>
            <a:ext cx="3730482" cy="4508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734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KOMOLÝ KUŽEL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58301" y="91784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Je </a:t>
            </a: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to část kužele, která leží mezi dvěma rovnoběžnými rovinami.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343" y="2083027"/>
            <a:ext cx="3730482" cy="4486661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95536" y="2068617"/>
            <a:ext cx="8531388" cy="856327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Je to kužel s „uříznutým vrškem.“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5905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KOMOLÝ KUŽEL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58301" y="893668"/>
            <a:ext cx="4429723" cy="638944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Objem komolého kužele: 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1835696" y="1540090"/>
                <a:ext cx="7308304" cy="638944"/>
              </a:xfrm>
              <a:prstGeom prst="rect">
                <a:avLst/>
              </a:prstGeom>
            </p:spPr>
            <p:txBody>
              <a:bodyPr/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𝑉</m:t>
                      </m:r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3</m:t>
                          </m:r>
                        </m:den>
                      </m:f>
                      <m:r>
                        <a:rPr lang="cs-CZ" sz="32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𝑣</m:t>
                      </m:r>
                      <m:d>
                        <m:dPr>
                          <m:ctrlPr>
                            <a:rPr lang="cs-CZ" sz="320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3200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sz="3200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3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cs-CZ" sz="3200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cs-CZ" sz="3200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sz="3200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cs-CZ" sz="3200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sSub>
                            <m:sSubPr>
                              <m:ctrlPr>
                                <a:rPr lang="cs-CZ" sz="3200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cs-CZ" sz="3200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3200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sz="3200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3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cs-CZ" sz="3200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cs-CZ" sz="3200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1540090"/>
                <a:ext cx="7308304" cy="638944"/>
              </a:xfrm>
              <a:prstGeom prst="rect">
                <a:avLst/>
              </a:prstGeom>
              <a:blipFill rotWithShape="1">
                <a:blip r:embed="rId2"/>
                <a:stretch>
                  <a:fillRect b="-519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179" y="2492896"/>
            <a:ext cx="4686591" cy="379089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3995936" y="2492896"/>
                <a:ext cx="5040560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sSub>
                      <m:sSubPr>
                        <m:ctrlPr>
                          <a:rPr kumimoji="0" lang="cs-CZ" sz="320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𝑟</m:t>
                        </m:r>
                      </m:e>
                      <m:sub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…..poloměr dolní</a:t>
                </a:r>
                <a:r>
                  <a:rPr kumimoji="0" lang="cs-CZ" sz="320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 podstavy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2492896"/>
                <a:ext cx="5040560" cy="638944"/>
              </a:xfrm>
              <a:prstGeom prst="rect">
                <a:avLst/>
              </a:prstGeom>
              <a:blipFill rotWithShape="1">
                <a:blip r:embed="rId4"/>
                <a:stretch>
                  <a:fillRect t="-13333" r="-1937" b="-209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3973168" y="3212976"/>
                <a:ext cx="5056776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sSub>
                      <m:sSubPr>
                        <m:ctrlPr>
                          <a:rPr kumimoji="0" lang="cs-CZ" sz="320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𝑟</m:t>
                        </m:r>
                      </m:e>
                      <m:sub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…..poloměr horní</a:t>
                </a:r>
                <a:r>
                  <a:rPr kumimoji="0" lang="cs-CZ" sz="320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 podstavy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3168" y="3212976"/>
                <a:ext cx="5056776" cy="638944"/>
              </a:xfrm>
              <a:prstGeom prst="rect">
                <a:avLst/>
              </a:prstGeom>
              <a:blipFill rotWithShape="1">
                <a:blip r:embed="rId5"/>
                <a:stretch>
                  <a:fillRect t="-13333" r="-2171" b="-209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4016624" y="3789040"/>
                <a:ext cx="4752528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kumimoji="0" lang="cs-CZ" sz="32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𝑣</m:t>
                    </m:r>
                  </m:oMath>
                </a14:m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…..výška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6624" y="3789040"/>
                <a:ext cx="4752528" cy="638944"/>
              </a:xfrm>
              <a:prstGeom prst="rect">
                <a:avLst/>
              </a:prstGeom>
              <a:blipFill rotWithShape="1">
                <a:blip r:embed="rId6"/>
                <a:stretch>
                  <a:fillRect t="-13462" b="-22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1852813" y="3851920"/>
                <a:ext cx="468559" cy="57606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3200" b="0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𝑣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2813" y="3851920"/>
                <a:ext cx="468559" cy="5760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2573162" y="4869160"/>
                <a:ext cx="468559" cy="57606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cs-CZ" sz="320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3200" b="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𝑟</m:t>
                          </m:r>
                        </m:e>
                        <m:sub>
                          <m:r>
                            <a:rPr kumimoji="0" lang="cs-CZ" sz="3200" b="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3162" y="4869160"/>
                <a:ext cx="468559" cy="5760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Nadpis 1"/>
              <p:cNvSpPr txBox="1">
                <a:spLocks/>
              </p:cNvSpPr>
              <p:nvPr/>
            </p:nvSpPr>
            <p:spPr>
              <a:xfrm>
                <a:off x="2338882" y="2525492"/>
                <a:ext cx="468559" cy="57606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cs-CZ" sz="320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3200" b="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𝑟</m:t>
                          </m:r>
                        </m:e>
                        <m:sub>
                          <m:r>
                            <a:rPr kumimoji="0" lang="cs-CZ" sz="3200" b="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8882" y="2525492"/>
                <a:ext cx="468559" cy="5760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Nadpis 1"/>
              <p:cNvSpPr txBox="1">
                <a:spLocks/>
              </p:cNvSpPr>
              <p:nvPr/>
            </p:nvSpPr>
            <p:spPr>
              <a:xfrm>
                <a:off x="3275856" y="3789040"/>
                <a:ext cx="468559" cy="57606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3200" b="0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𝑠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3789040"/>
                <a:ext cx="468559" cy="57606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82563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20888"/>
            <a:ext cx="4784089" cy="3869754"/>
          </a:xfrm>
          <a:prstGeom prst="rect">
            <a:avLst/>
          </a:prstGeom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KOMOLÝ KUŽEL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58301" y="893668"/>
            <a:ext cx="4429723" cy="638944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Povrch komolého kužele: 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1835696" y="1540090"/>
                <a:ext cx="7308304" cy="638944"/>
              </a:xfrm>
              <a:prstGeom prst="rect">
                <a:avLst/>
              </a:prstGeom>
            </p:spPr>
            <p:txBody>
              <a:bodyPr/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∙</m:t>
                              </m:r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  <m:sup>
                          <m:r>
                            <a:rPr lang="cs-CZ" sz="32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3200" b="0" i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3200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r>
                        <a:rPr lang="cs-CZ" sz="320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sSup>
                        <m:sSupPr>
                          <m:ctrlPr>
                            <a:rPr lang="cs-CZ" sz="32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200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3200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b>
                          </m:sSub>
                        </m:e>
                        <m:sup>
                          <m:r>
                            <a:rPr lang="cs-CZ" sz="32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3200" b="0" i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el-GR" sz="32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π</m:t>
                      </m:r>
                      <m:r>
                        <a:rPr lang="el-GR" sz="32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d>
                        <m:dPr>
                          <m:ctrlPr>
                            <a:rPr lang="el-GR" sz="32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l-GR" sz="32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sz="32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  <m:r>
                        <a:rPr lang="el-GR" sz="32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𝑠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1540090"/>
                <a:ext cx="7308304" cy="63894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3995936" y="2492896"/>
                <a:ext cx="5040560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sSub>
                      <m:sSubPr>
                        <m:ctrlPr>
                          <a:rPr kumimoji="0" lang="cs-CZ" sz="320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𝑟</m:t>
                        </m:r>
                      </m:e>
                      <m:sub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…..poloměr dolní</a:t>
                </a:r>
                <a:r>
                  <a:rPr kumimoji="0" lang="cs-CZ" sz="320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 podstavy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2492896"/>
                <a:ext cx="5040560" cy="638944"/>
              </a:xfrm>
              <a:prstGeom prst="rect">
                <a:avLst/>
              </a:prstGeom>
              <a:blipFill rotWithShape="1">
                <a:blip r:embed="rId4"/>
                <a:stretch>
                  <a:fillRect t="-13333" r="-1937" b="-209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3973168" y="3212976"/>
                <a:ext cx="5056776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sSub>
                      <m:sSubPr>
                        <m:ctrlPr>
                          <a:rPr kumimoji="0" lang="cs-CZ" sz="320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𝑟</m:t>
                        </m:r>
                      </m:e>
                      <m:sub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…..poloměr horní</a:t>
                </a:r>
                <a:r>
                  <a:rPr kumimoji="0" lang="cs-CZ" sz="320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 podstavy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3168" y="3212976"/>
                <a:ext cx="5056776" cy="638944"/>
              </a:xfrm>
              <a:prstGeom prst="rect">
                <a:avLst/>
              </a:prstGeom>
              <a:blipFill rotWithShape="1">
                <a:blip r:embed="rId5"/>
                <a:stretch>
                  <a:fillRect t="-13333" r="-2171" b="-209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4016624" y="3789040"/>
                <a:ext cx="4752528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kumimoji="0" lang="cs-CZ" sz="32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𝑠</m:t>
                    </m:r>
                  </m:oMath>
                </a14:m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…..délka stěny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6624" y="3789040"/>
                <a:ext cx="4752528" cy="638944"/>
              </a:xfrm>
              <a:prstGeom prst="rect">
                <a:avLst/>
              </a:prstGeom>
              <a:blipFill rotWithShape="1">
                <a:blip r:embed="rId6"/>
                <a:stretch>
                  <a:fillRect t="-13462" b="-22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2031507" y="3782762"/>
                <a:ext cx="468559" cy="57606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3200" b="0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𝑣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1507" y="3782762"/>
                <a:ext cx="468559" cy="5760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2751856" y="4800002"/>
                <a:ext cx="468559" cy="57606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cs-CZ" sz="320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3200" b="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𝑟</m:t>
                          </m:r>
                        </m:e>
                        <m:sub>
                          <m:r>
                            <a:rPr kumimoji="0" lang="cs-CZ" sz="3200" b="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1856" y="4800002"/>
                <a:ext cx="468559" cy="5760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2517576" y="2456334"/>
                <a:ext cx="468559" cy="57606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cs-CZ" sz="320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3200" b="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𝑟</m:t>
                          </m:r>
                        </m:e>
                        <m:sub>
                          <m:r>
                            <a:rPr kumimoji="0" lang="cs-CZ" sz="3200" b="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7576" y="2456334"/>
                <a:ext cx="468559" cy="5760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Nadpis 1"/>
              <p:cNvSpPr txBox="1">
                <a:spLocks/>
              </p:cNvSpPr>
              <p:nvPr/>
            </p:nvSpPr>
            <p:spPr>
              <a:xfrm>
                <a:off x="3454550" y="3719882"/>
                <a:ext cx="468559" cy="57606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3200" b="0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𝑠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4550" y="3719882"/>
                <a:ext cx="468559" cy="57606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80959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5125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1925</TotalTime>
  <Words>594</Words>
  <Application>Microsoft Office PowerPoint</Application>
  <PresentationFormat>Předvádění na obrazovce (4:3)</PresentationFormat>
  <Paragraphs>88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Tomas</cp:lastModifiedBy>
  <cp:revision>220</cp:revision>
  <dcterms:created xsi:type="dcterms:W3CDTF">2012-06-26T05:52:08Z</dcterms:created>
  <dcterms:modified xsi:type="dcterms:W3CDTF">2013-06-23T21:36:20Z</dcterms:modified>
</cp:coreProperties>
</file>