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24"/>
  </p:notesMasterIdLst>
  <p:sldIdLst>
    <p:sldId id="278" r:id="rId2"/>
    <p:sldId id="277" r:id="rId3"/>
    <p:sldId id="279" r:id="rId4"/>
    <p:sldId id="295" r:id="rId5"/>
    <p:sldId id="294" r:id="rId6"/>
    <p:sldId id="293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  <p:sldId id="29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0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E371-9844-4D4C-8E4F-09D86A1EE472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35FEC4-51BA-475F-BC0A-98088F5B3A5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527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2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10" Type="http://schemas.openxmlformats.org/officeDocument/2006/relationships/image" Target="../media/image52.png"/><Relationship Id="rId4" Type="http://schemas.openxmlformats.org/officeDocument/2006/relationships/image" Target="../media/image46.png"/><Relationship Id="rId9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4.png"/><Relationship Id="rId7" Type="http://schemas.openxmlformats.org/officeDocument/2006/relationships/image" Target="../media/image57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4" Type="http://schemas.openxmlformats.org/officeDocument/2006/relationships/image" Target="../media/image46.png"/><Relationship Id="rId9" Type="http://schemas.openxmlformats.org/officeDocument/2006/relationships/image" Target="../media/image5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1.png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xmlns="" val="868429735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 a objem komolého jehlanu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Povrchy a objemy těles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Květen 2013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xmlns="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Povrchy a objemy těles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je seznámit žáky se základními geometrickými tělesy a jejich vlastnostmi. Sada j</a:t>
            </a:r>
            <a:r>
              <a:rPr lang="cs-CZ" sz="2800" dirty="0" smtClean="0">
                <a:latin typeface="Arial" charset="0"/>
                <a:cs typeface="Arial" charset="0"/>
              </a:rPr>
              <a:t>e vhodná pro přímou výuku i k samostudiu.</a:t>
            </a:r>
            <a:endParaRPr lang="cs-CZ" sz="2800" dirty="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jsou určeny pro žáky 1. ročníku nástavbového studia oboru Podnikání.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řešené příklady na povrch a objem komolého jehlanu. </a:t>
            </a:r>
            <a:endParaRPr lang="cs-CZ" sz="2800" u="sng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7504" y="2060848"/>
            <a:ext cx="8928992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Povrch a objem komolého </a:t>
            </a:r>
            <a:r>
              <a:rPr lang="cs-CZ" sz="8800" b="1" dirty="0" smtClean="0">
                <a:solidFill>
                  <a:srgbClr val="0070C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jehlanu</a:t>
            </a:r>
            <a:endParaRPr kumimoji="0" lang="cs-CZ" sz="8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834" y="2420887"/>
            <a:ext cx="5829092" cy="4035525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200" dirty="0" smtClean="0"/>
                  <a:t>Vypočítejte objem a povrch pravidelného čtyřbokého komolého jehlanu, jsou-li délky podstavných hran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=36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=10,8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200" dirty="0" smtClean="0"/>
                  <a:t> a výška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𝑣</m:t>
                    </m:r>
                    <m:r>
                      <a:rPr lang="cs-CZ" sz="3200" b="0" i="1" smtClean="0">
                        <a:latin typeface="Cambria Math"/>
                      </a:rPr>
                      <m:t>=16,8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0" smtClean="0">
                        <a:latin typeface="Cambria Math"/>
                      </a:rPr>
                      <m:t>.</m:t>
                    </m:r>
                  </m:oMath>
                </a14:m>
                <a:endParaRPr lang="cs-CZ" sz="3000" dirty="0"/>
              </a:p>
            </p:txBody>
          </p:sp>
        </mc:Choice>
        <mc:Fallback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86" t="-13830" r="-1416" b="-20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2592320" y="5744606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92320" y="5744606"/>
                <a:ext cx="492496" cy="57150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318618" y="3437002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𝑎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8618" y="3437002"/>
                <a:ext cx="492496" cy="5715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652497" y="3818746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2497" y="3818746"/>
                <a:ext cx="492496" cy="57150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2681572" y="4152899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𝑣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1572" y="4152899"/>
                <a:ext cx="492496" cy="57150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4222304" y="3212976"/>
            <a:ext cx="1141784" cy="23042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231568" y="5510316"/>
            <a:ext cx="410445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2222225" y="3127256"/>
            <a:ext cx="2000079" cy="7200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231568" y="3163260"/>
            <a:ext cx="990657" cy="234705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107504" y="2276872"/>
            <a:ext cx="8784976" cy="0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48047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200" dirty="0" smtClean="0"/>
                  <a:t>Vypočítejte objem a povrch pravidelného čtyřbokého komolého jehlanu, jsou-li délky podstavných hran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=36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=10,8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200" dirty="0" smtClean="0"/>
                  <a:t> a výška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𝑣</m:t>
                    </m:r>
                    <m:r>
                      <a:rPr lang="cs-CZ" sz="3200" b="0" i="1" smtClean="0">
                        <a:latin typeface="Cambria Math"/>
                      </a:rPr>
                      <m:t>=16,8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0" smtClean="0">
                        <a:latin typeface="Cambria Math"/>
                      </a:rPr>
                      <m:t>.</m:t>
                    </m:r>
                  </m:oMath>
                </a14:m>
                <a:endParaRPr lang="cs-CZ" sz="3000" dirty="0"/>
              </a:p>
            </p:txBody>
          </p:sp>
        </mc:Choice>
        <mc:Fallback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86" t="-13830" r="-1416" b="-20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Nadpis 1"/>
          <p:cNvSpPr txBox="1">
            <a:spLocks/>
          </p:cNvSpPr>
          <p:nvPr/>
        </p:nvSpPr>
        <p:spPr>
          <a:xfrm>
            <a:off x="2456252" y="5676076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36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2123728" y="2326030"/>
                <a:ext cx="1832802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10,8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3728" y="2326030"/>
                <a:ext cx="1832802" cy="57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232588" y="3758123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2588" y="3758123"/>
                <a:ext cx="492496" cy="57150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 rot="16200000">
                <a:off x="3174068" y="4013392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0" i="1" smtClean="0">
                          <a:latin typeface="Cambria Math"/>
                        </a:rPr>
                        <m:t>16,8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3174068" y="4013392"/>
                <a:ext cx="492496" cy="5715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t="-604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Lichoběžník 3"/>
          <p:cNvSpPr/>
          <p:nvPr/>
        </p:nvSpPr>
        <p:spPr>
          <a:xfrm>
            <a:off x="506257" y="2871232"/>
            <a:ext cx="4392488" cy="2891670"/>
          </a:xfrm>
          <a:prstGeom prst="trapezoid">
            <a:avLst>
              <a:gd name="adj" fmla="val 40811"/>
            </a:avLst>
          </a:prstGeom>
          <a:noFill/>
          <a:ln w="476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3718228" y="2883788"/>
            <a:ext cx="36004" cy="2891670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691680" y="2860938"/>
            <a:ext cx="72008" cy="2891670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Pravoúhlý trojúhelník 6"/>
          <p:cNvSpPr/>
          <p:nvPr/>
        </p:nvSpPr>
        <p:spPr>
          <a:xfrm>
            <a:off x="3742106" y="2860938"/>
            <a:ext cx="1192679" cy="291452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782657" y="5676076"/>
            <a:ext cx="1152128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12,6</a:t>
            </a:r>
            <a:endParaRPr lang="cs-CZ" sz="3000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Nadpis 1"/>
              <p:cNvSpPr txBox="1">
                <a:spLocks/>
              </p:cNvSpPr>
              <p:nvPr/>
            </p:nvSpPr>
            <p:spPr>
              <a:xfrm>
                <a:off x="5076056" y="2618983"/>
                <a:ext cx="3888432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16,8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12,6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2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2618983"/>
                <a:ext cx="3888432" cy="57150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Nadpis 1"/>
              <p:cNvSpPr txBox="1">
                <a:spLocks/>
              </p:cNvSpPr>
              <p:nvPr/>
            </p:nvSpPr>
            <p:spPr>
              <a:xfrm>
                <a:off x="5076056" y="3342883"/>
                <a:ext cx="406794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=282,24+158,76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2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342883"/>
                <a:ext cx="4067944" cy="57150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3" name="Nadpis 1"/>
              <p:cNvSpPr txBox="1">
                <a:spLocks/>
              </p:cNvSpPr>
              <p:nvPr/>
            </p:nvSpPr>
            <p:spPr>
              <a:xfrm>
                <a:off x="5076056" y="4062139"/>
                <a:ext cx="194421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=441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2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4062139"/>
                <a:ext cx="1944216" cy="57150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4" name="Nadpis 1"/>
              <p:cNvSpPr txBox="1">
                <a:spLocks/>
              </p:cNvSpPr>
              <p:nvPr/>
            </p:nvSpPr>
            <p:spPr>
              <a:xfrm>
                <a:off x="5165812" y="4771478"/>
                <a:ext cx="243052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=21 </m:t>
                      </m:r>
                      <m:r>
                        <a:rPr lang="cs-CZ" sz="30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2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5812" y="4771478"/>
                <a:ext cx="2430524" cy="571500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107504" y="2276872"/>
            <a:ext cx="8784976" cy="0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69736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 animBg="1"/>
      <p:bldP spid="14" grpId="0" animBg="1"/>
      <p:bldP spid="15" grpId="0" animBg="1"/>
      <p:bldP spid="7" grpId="0" animBg="1"/>
      <p:bldP spid="19" grpId="0"/>
      <p:bldP spid="20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200" dirty="0" smtClean="0"/>
                  <a:t>Vypočítejte objem a povrch pravidelného čtyřbokého komolého jehlanu, jsou-li délky podstavných hran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=36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=10,8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200" dirty="0" smtClean="0"/>
                  <a:t> a výška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𝑣</m:t>
                    </m:r>
                    <m:r>
                      <a:rPr lang="cs-CZ" sz="3200" b="0" i="1" smtClean="0">
                        <a:latin typeface="Cambria Math"/>
                      </a:rPr>
                      <m:t>=16,8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0" smtClean="0">
                        <a:latin typeface="Cambria Math"/>
                      </a:rPr>
                      <m:t>.</m:t>
                    </m:r>
                  </m:oMath>
                </a14:m>
                <a:endParaRPr lang="cs-CZ" sz="3000" dirty="0"/>
              </a:p>
            </p:txBody>
          </p:sp>
        </mc:Choice>
        <mc:Fallback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86" t="-13830" r="-1416" b="-20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8" name="Nadpis 1"/>
              <p:cNvSpPr txBox="1">
                <a:spLocks/>
              </p:cNvSpPr>
              <p:nvPr/>
            </p:nvSpPr>
            <p:spPr>
              <a:xfrm>
                <a:off x="251520" y="2331434"/>
                <a:ext cx="6408712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sub>
                            </m:sSub>
                          </m:e>
                          <m:sup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∙</m:t>
                        </m:r>
                        <m:sSub>
                          <m:sSubPr>
                            <m:ctrlP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𝑎</m:t>
                            </m:r>
                          </m:e>
                          <m:sub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𝑎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  <m:sup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2331434"/>
                <a:ext cx="6408712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6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Nadpis 1"/>
              <p:cNvSpPr txBox="1">
                <a:spLocks/>
              </p:cNvSpPr>
              <p:nvPr/>
            </p:nvSpPr>
            <p:spPr>
              <a:xfrm>
                <a:off x="268690" y="3237540"/>
                <a:ext cx="6984776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∙16,8∙</m:t>
                    </m:r>
                    <m:d>
                      <m:dPr>
                        <m:ctrlP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p>
                          <m:sSupPr>
                            <m:ctrlP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36</m:t>
                            </m:r>
                          </m:e>
                          <m:sup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+36∙10,8+</m:t>
                        </m:r>
                        <m:sSup>
                          <m:sSupPr>
                            <m:ctrlP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10,8</m:t>
                            </m:r>
                          </m:e>
                          <m:sup>
                            <m:r>
                              <a:rPr lang="cs-CZ" sz="32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e>
                    </m:d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690" y="3237540"/>
                <a:ext cx="6984776" cy="63894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0" name="Nadpis 1"/>
              <p:cNvSpPr txBox="1">
                <a:spLocks/>
              </p:cNvSpPr>
              <p:nvPr/>
            </p:nvSpPr>
            <p:spPr>
              <a:xfrm>
                <a:off x="261834" y="4131342"/>
                <a:ext cx="7848872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∙16,8∙</m:t>
                    </m:r>
                    <m:d>
                      <m:dPr>
                        <m:ctrlP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1296+388,8+116,64</m:t>
                        </m:r>
                      </m:e>
                    </m:d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834" y="4131342"/>
                <a:ext cx="7848872" cy="63894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1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1" name="Nadpis 1"/>
              <p:cNvSpPr txBox="1">
                <a:spLocks/>
              </p:cNvSpPr>
              <p:nvPr/>
            </p:nvSpPr>
            <p:spPr>
              <a:xfrm>
                <a:off x="268690" y="5013176"/>
                <a:ext cx="7848872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∙16,8∙1801,44</m:t>
                    </m:r>
                  </m:oMath>
                </a14:m>
                <a:r>
                  <a:rPr lang="cs-CZ" sz="32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8690" y="5013176"/>
                <a:ext cx="7848872" cy="63894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b="-16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Nadpis 1"/>
              <p:cNvSpPr txBox="1">
                <a:spLocks/>
              </p:cNvSpPr>
              <p:nvPr/>
            </p:nvSpPr>
            <p:spPr>
              <a:xfrm>
                <a:off x="297868" y="6019800"/>
                <a:ext cx="7848872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lang="cs-CZ" sz="3200" b="0" i="1" u="dbl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=10 088, 06 </m:t>
                      </m:r>
                      <m:sSup>
                        <m:sSupPr>
                          <m:ctrlPr>
                            <a:rPr lang="cs-CZ" sz="32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sup>
                      </m:sSup>
                    </m:oMath>
                  </m:oMathPara>
                </a14:m>
                <a:endParaRPr kumimoji="0" lang="cs-CZ" sz="3200" i="0" u="dbl" strike="noStrike" kern="1200" cap="none" spc="0" normalizeH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868" y="6019800"/>
                <a:ext cx="7848872" cy="638944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107504" y="2276872"/>
            <a:ext cx="8784976" cy="0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0019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1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:r>
                  <a:rPr lang="cs-CZ" sz="3200" dirty="0" smtClean="0"/>
                  <a:t>Vypočítejte objem a povrch pravidelného čtyřbokého komolého jehlanu, jsou-li délky podstavných hran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=36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1" smtClean="0">
                        <a:latin typeface="Cambria Math"/>
                      </a:rPr>
                      <m:t>, </m:t>
                    </m:r>
                    <m:sSub>
                      <m:sSub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=10,8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200" dirty="0" smtClean="0"/>
                  <a:t> a výška </a:t>
                </a: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𝑣</m:t>
                    </m:r>
                    <m:r>
                      <a:rPr lang="cs-CZ" sz="3200" b="0" i="1" smtClean="0">
                        <a:latin typeface="Cambria Math"/>
                      </a:rPr>
                      <m:t>=16,8 </m:t>
                    </m:r>
                    <m:r>
                      <a:rPr lang="cs-CZ" sz="3200" b="0" i="1" smtClean="0">
                        <a:latin typeface="Cambria Math"/>
                      </a:rPr>
                      <m:t>𝑐𝑚</m:t>
                    </m:r>
                    <m:r>
                      <a:rPr lang="cs-CZ" sz="3200" b="0" i="0" smtClean="0">
                        <a:latin typeface="Cambria Math"/>
                      </a:rPr>
                      <m:t>.</m:t>
                    </m:r>
                  </m:oMath>
                </a14:m>
                <a:endParaRPr lang="cs-CZ" sz="3000" dirty="0"/>
              </a:p>
            </p:txBody>
          </p:sp>
        </mc:Choice>
        <mc:Fallback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9" y="620688"/>
                <a:ext cx="9036496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686" t="-13830" r="-1416" b="-2074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2" name="Nadpis 1"/>
              <p:cNvSpPr txBox="1">
                <a:spLocks/>
              </p:cNvSpPr>
              <p:nvPr/>
            </p:nvSpPr>
            <p:spPr>
              <a:xfrm>
                <a:off x="297868" y="5700328"/>
                <a:ext cx="7848872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u="dbl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=3 378, 24 </m:t>
                      </m:r>
                      <m:sSup>
                        <m:sSupPr>
                          <m:ctrlPr>
                            <a:rPr lang="cs-CZ" sz="32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u="dbl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3200" i="0" u="dbl" strike="noStrike" kern="1200" cap="none" spc="0" normalizeH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3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868" y="5700328"/>
                <a:ext cx="7848872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107504" y="2276872"/>
            <a:ext cx="8784976" cy="0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278456" y="2487371"/>
                <a:ext cx="6033596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</m:e>
                        <m:sup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+mj-ea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e>
                        <m:sup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+4</m:t>
                      </m:r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b>
                        <m:sSubPr>
                          <m:ctrlP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456" y="2487371"/>
                <a:ext cx="6033596" cy="63894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4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297868" y="3573016"/>
                <a:ext cx="7730516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36</m:t>
                          </m:r>
                        </m:e>
                        <m:sup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10,8</m:t>
                          </m:r>
                        </m:e>
                        <m:sup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+4</m:t>
                      </m:r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36+10,8</m:t>
                          </m:r>
                        </m:num>
                        <m:den>
                          <m:r>
                            <a:rPr lang="cs-CZ" sz="32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∙21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868" y="3573016"/>
                <a:ext cx="7730516" cy="63894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504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297868" y="4797152"/>
                <a:ext cx="7730516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=1296+116,64+1965,6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868" y="4797152"/>
                <a:ext cx="7730516" cy="63894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25797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047875"/>
            <a:ext cx="6048375" cy="4810125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Nadpis 1"/>
              <p:cNvSpPr txBox="1">
                <a:spLocks/>
              </p:cNvSpPr>
              <p:nvPr/>
            </p:nvSpPr>
            <p:spPr>
              <a:xfrm>
                <a:off x="99978" y="620688"/>
                <a:ext cx="9152541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:r>
                  <a:rPr lang="cs-CZ" sz="3200" dirty="0" smtClean="0"/>
                  <a:t>Vypočtěte povrch a objem </a:t>
                </a:r>
                <a:r>
                  <a:rPr lang="cs-CZ" sz="3200" dirty="0"/>
                  <a:t>pravidelného šestibokého komolého jehlanu s boční hranou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1</m:t>
                    </m:r>
                    <m:r>
                      <a:rPr lang="cs-CZ" sz="3200" b="0" i="1" smtClean="0">
                        <a:latin typeface="Cambria Math"/>
                      </a:rPr>
                      <m:t>5</m:t>
                    </m:r>
                    <m:r>
                      <a:rPr lang="cs-CZ" sz="3200" i="1">
                        <a:latin typeface="Cambria Math"/>
                      </a:rPr>
                      <m:t> </m:t>
                    </m:r>
                    <m:r>
                      <a:rPr lang="cs-CZ" sz="3200" i="1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200" dirty="0"/>
                  <a:t>, s hranou dolní podstavy </a:t>
                </a:r>
                <a:r>
                  <a:rPr lang="cs-CZ" sz="3200" dirty="0" smtClean="0"/>
                  <a:t>20 </a:t>
                </a:r>
                <a:r>
                  <a:rPr lang="cs-CZ" sz="3200" dirty="0"/>
                  <a:t>cm a s hranou horní podstavy </a:t>
                </a:r>
                <a:r>
                  <a:rPr lang="cs-CZ" sz="3200" dirty="0" smtClean="0"/>
                  <a:t>11 cm</a:t>
                </a:r>
                <a:r>
                  <a:rPr lang="cs-CZ" sz="3200" dirty="0"/>
                  <a:t>.</a:t>
                </a:r>
              </a:p>
            </p:txBody>
          </p:sp>
        </mc:Choice>
        <mc:Fallback>
          <p:sp>
            <p:nvSpPr>
              <p:cNvPr id="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8" y="620688"/>
                <a:ext cx="9152541" cy="57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1664" t="-13830" b="-2914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7764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3214" y="801863"/>
            <a:ext cx="7380197" cy="6056137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868144" y="4160500"/>
            <a:ext cx="819603" cy="7155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15</a:t>
            </a:r>
            <a:endParaRPr lang="cs-CZ" sz="30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028089" y="6097860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/>
              <a:t>2</a:t>
            </a:r>
            <a:r>
              <a:rPr lang="cs-CZ" sz="3000" dirty="0" smtClean="0"/>
              <a:t>0</a:t>
            </a:r>
            <a:endParaRPr lang="cs-CZ" sz="3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060544" y="2132856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11</a:t>
            </a:r>
            <a:endParaRPr lang="cs-CZ" sz="30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436096" y="2608402"/>
            <a:ext cx="72008" cy="406095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4824288" y="4437112"/>
                <a:ext cx="819603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24288" y="4437112"/>
                <a:ext cx="819603" cy="57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66285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79512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707904" y="3140968"/>
            <a:ext cx="819603" cy="7155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15</a:t>
            </a:r>
            <a:endParaRPr lang="cs-CZ" sz="30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518743" y="580526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/>
              <a:t>2</a:t>
            </a:r>
            <a:r>
              <a:rPr lang="cs-CZ" sz="3000" dirty="0" smtClean="0"/>
              <a:t>0</a:t>
            </a:r>
            <a:endParaRPr lang="cs-CZ" sz="3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928544" y="184482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11</a:t>
            </a:r>
            <a:endParaRPr lang="cs-CZ" sz="3000" dirty="0"/>
          </a:p>
        </p:txBody>
      </p:sp>
      <p:sp>
        <p:nvSpPr>
          <p:cNvPr id="3" name="Lichoběžník 2"/>
          <p:cNvSpPr/>
          <p:nvPr/>
        </p:nvSpPr>
        <p:spPr>
          <a:xfrm>
            <a:off x="466138" y="2322652"/>
            <a:ext cx="3744416" cy="3384376"/>
          </a:xfrm>
          <a:prstGeom prst="trapezoid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>
            <a:off x="3347864" y="2322652"/>
            <a:ext cx="36004" cy="3384376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1" name="Nadpis 1"/>
              <p:cNvSpPr txBox="1">
                <a:spLocks/>
              </p:cNvSpPr>
              <p:nvPr/>
            </p:nvSpPr>
            <p:spPr>
              <a:xfrm>
                <a:off x="2748147" y="3462276"/>
                <a:ext cx="819603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8147" y="3462276"/>
                <a:ext cx="819603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Nadpis 1"/>
          <p:cNvSpPr txBox="1">
            <a:spLocks/>
          </p:cNvSpPr>
          <p:nvPr/>
        </p:nvSpPr>
        <p:spPr>
          <a:xfrm>
            <a:off x="3390951" y="5707028"/>
            <a:ext cx="819603" cy="7155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dirty="0" smtClean="0"/>
              <a:t>4,5</a:t>
            </a:r>
            <a:endParaRPr lang="cs-CZ" sz="3000" dirty="0"/>
          </a:p>
        </p:txBody>
      </p:sp>
      <p:sp>
        <p:nvSpPr>
          <p:cNvPr id="13" name="Pravoúhlý trojúhelník 12"/>
          <p:cNvSpPr/>
          <p:nvPr/>
        </p:nvSpPr>
        <p:spPr>
          <a:xfrm>
            <a:off x="3365866" y="2315805"/>
            <a:ext cx="862690" cy="3384376"/>
          </a:xfrm>
          <a:prstGeom prst="rtTriangle">
            <a:avLst/>
          </a:prstGeom>
          <a:gradFill>
            <a:gsLst>
              <a:gs pos="7000">
                <a:srgbClr val="FF0000"/>
              </a:gs>
              <a:gs pos="100000">
                <a:srgbClr val="FFEBFA"/>
              </a:gs>
            </a:gsLst>
            <a:lin ang="5400000" scaled="0"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644008" y="688132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4,5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15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688132"/>
                <a:ext cx="3405064" cy="57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4401836" y="1437188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+20,25=225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01836" y="1437188"/>
                <a:ext cx="3405064" cy="57150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5765107" y="2130574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=225</m:t>
                      </m:r>
                      <m:r>
                        <a:rPr lang="cs-CZ" sz="3000" b="0" i="0" smtClean="0">
                          <a:latin typeface="Cambria Math"/>
                        </a:rPr>
                        <m:t>−20,25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5107" y="2130574"/>
                <a:ext cx="3405064" cy="5715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5765107" y="2855218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𝑠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=204,75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65107" y="2855218"/>
                <a:ext cx="3405064" cy="57150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5940152" y="3462276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cs-CZ" sz="3000" b="0" i="1" smtClean="0">
                              <a:latin typeface="Cambria Math"/>
                            </a:rPr>
                            <m:t>𝑠</m:t>
                          </m:r>
                        </m:sub>
                      </m:sSub>
                      <m:r>
                        <a:rPr lang="cs-CZ" sz="3000" b="0" i="1" smtClean="0">
                          <a:latin typeface="Cambria Math"/>
                        </a:rPr>
                        <m:t>=14,31 </m:t>
                      </m:r>
                      <m:r>
                        <a:rPr lang="cs-CZ" sz="30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2" y="3462276"/>
                <a:ext cx="3405064" cy="57150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86413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941" y="2158246"/>
            <a:ext cx="6048375" cy="4589377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25945" y="609368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>
                <a:solidFill>
                  <a:srgbClr val="FF0000"/>
                </a:solidFill>
              </a:rPr>
              <a:t>2</a:t>
            </a:r>
            <a:r>
              <a:rPr lang="cs-CZ" sz="3000" b="1" dirty="0" smtClean="0">
                <a:solidFill>
                  <a:srgbClr val="FF0000"/>
                </a:solidFill>
              </a:rPr>
              <a:t>0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091928" y="328498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FF0000"/>
                </a:solidFill>
              </a:rPr>
              <a:t>11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99978" y="620688"/>
            <a:ext cx="6848285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/>
            <a:r>
              <a:rPr lang="cs-CZ" sz="3200" dirty="0" smtClean="0"/>
              <a:t>Kolik měří zelené strany trojúhelníků?</a:t>
            </a:r>
            <a:endParaRPr lang="cs-CZ" sz="32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211602" y="1213246"/>
            <a:ext cx="8752886" cy="106362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/>
            <a:r>
              <a:rPr lang="cs-CZ" sz="3200" dirty="0" smtClean="0"/>
              <a:t>Podstavou je pravidelný šestiúhelník, který tvoří 6 rovnostranných </a:t>
            </a:r>
            <a:r>
              <a:rPr lang="cs-CZ" sz="3200" dirty="0" smtClean="0"/>
              <a:t>trojúhelníků.</a:t>
            </a:r>
            <a:endParaRPr lang="cs-CZ" sz="3200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922602" y="2743589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>
                <a:solidFill>
                  <a:srgbClr val="00B050"/>
                </a:solidFill>
              </a:rPr>
              <a:t>11</a:t>
            </a:r>
            <a:endParaRPr lang="cs-CZ" sz="3000" b="1" dirty="0">
              <a:solidFill>
                <a:srgbClr val="00B050"/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178243" y="5522361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>
                <a:solidFill>
                  <a:srgbClr val="00B050"/>
                </a:solidFill>
              </a:rPr>
              <a:t>2</a:t>
            </a:r>
            <a:r>
              <a:rPr lang="cs-CZ" sz="3000" b="1" dirty="0" smtClean="0">
                <a:solidFill>
                  <a:srgbClr val="00B050"/>
                </a:solidFill>
              </a:rPr>
              <a:t>0</a:t>
            </a:r>
            <a:endParaRPr lang="cs-CZ" sz="3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123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5271" y="2158246"/>
            <a:ext cx="5687613" cy="4589377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3922602" y="2743589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178243" y="5522361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623344" y="4725144"/>
            <a:ext cx="819603" cy="7155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15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3275856" y="3853433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1" i="1" smtClean="0"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3000" b="1" dirty="0"/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3853433"/>
                <a:ext cx="492496" cy="57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25809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543317" y="2207729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23748" y="6125657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159228" y="3789040"/>
            <a:ext cx="819603" cy="7155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15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2233550" y="4112882"/>
                <a:ext cx="49249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b="1" i="1" smtClean="0">
                          <a:latin typeface="Cambria Math"/>
                        </a:rPr>
                        <m:t>𝒗</m:t>
                      </m:r>
                    </m:oMath>
                  </m:oMathPara>
                </a14:m>
                <a:endParaRPr lang="cs-CZ" sz="3000" b="1" dirty="0"/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3550" y="4112882"/>
                <a:ext cx="492496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Lichoběžník 2"/>
          <p:cNvSpPr/>
          <p:nvPr/>
        </p:nvSpPr>
        <p:spPr>
          <a:xfrm>
            <a:off x="1107908" y="2743589"/>
            <a:ext cx="2838536" cy="3310086"/>
          </a:xfrm>
          <a:custGeom>
            <a:avLst/>
            <a:gdLst>
              <a:gd name="connsiteX0" fmla="*/ 0 w 4759379"/>
              <a:gd name="connsiteY0" fmla="*/ 2808312 h 2808312"/>
              <a:gd name="connsiteX1" fmla="*/ 1257562 w 4759379"/>
              <a:gd name="connsiteY1" fmla="*/ 0 h 2808312"/>
              <a:gd name="connsiteX2" fmla="*/ 3501817 w 4759379"/>
              <a:gd name="connsiteY2" fmla="*/ 0 h 2808312"/>
              <a:gd name="connsiteX3" fmla="*/ 4759379 w 4759379"/>
              <a:gd name="connsiteY3" fmla="*/ 2808312 h 2808312"/>
              <a:gd name="connsiteX4" fmla="*/ 0 w 4759379"/>
              <a:gd name="connsiteY4" fmla="*/ 2808312 h 2808312"/>
              <a:gd name="connsiteX0" fmla="*/ 0 w 4759379"/>
              <a:gd name="connsiteY0" fmla="*/ 2808312 h 2808312"/>
              <a:gd name="connsiteX1" fmla="*/ 18421 w 4759379"/>
              <a:gd name="connsiteY1" fmla="*/ 0 h 2808312"/>
              <a:gd name="connsiteX2" fmla="*/ 3501817 w 4759379"/>
              <a:gd name="connsiteY2" fmla="*/ 0 h 2808312"/>
              <a:gd name="connsiteX3" fmla="*/ 4759379 w 4759379"/>
              <a:gd name="connsiteY3" fmla="*/ 2808312 h 2808312"/>
              <a:gd name="connsiteX4" fmla="*/ 0 w 4759379"/>
              <a:gd name="connsiteY4" fmla="*/ 2808312 h 2808312"/>
              <a:gd name="connsiteX0" fmla="*/ 0 w 4759379"/>
              <a:gd name="connsiteY0" fmla="*/ 2808312 h 2808312"/>
              <a:gd name="connsiteX1" fmla="*/ 18421 w 4759379"/>
              <a:gd name="connsiteY1" fmla="*/ 0 h 2808312"/>
              <a:gd name="connsiteX2" fmla="*/ 2544688 w 4759379"/>
              <a:gd name="connsiteY2" fmla="*/ 0 h 2808312"/>
              <a:gd name="connsiteX3" fmla="*/ 4759379 w 4759379"/>
              <a:gd name="connsiteY3" fmla="*/ 2808312 h 2808312"/>
              <a:gd name="connsiteX4" fmla="*/ 0 w 4759379"/>
              <a:gd name="connsiteY4" fmla="*/ 2808312 h 2808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59379" h="2808312">
                <a:moveTo>
                  <a:pt x="0" y="2808312"/>
                </a:moveTo>
                <a:lnTo>
                  <a:pt x="18421" y="0"/>
                </a:lnTo>
                <a:lnTo>
                  <a:pt x="2544688" y="0"/>
                </a:lnTo>
                <a:lnTo>
                  <a:pt x="4759379" y="2808312"/>
                </a:lnTo>
                <a:lnTo>
                  <a:pt x="0" y="2808312"/>
                </a:lnTo>
                <a:close/>
              </a:path>
            </a:pathLst>
          </a:custGeom>
          <a:noFill/>
          <a:ln w="539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>
            <a:stCxn id="3" idx="2"/>
          </p:cNvCxnSpPr>
          <p:nvPr/>
        </p:nvCxnSpPr>
        <p:spPr>
          <a:xfrm>
            <a:off x="2625583" y="2743589"/>
            <a:ext cx="2201" cy="3310086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Nadpis 1"/>
          <p:cNvSpPr txBox="1">
            <a:spLocks/>
          </p:cNvSpPr>
          <p:nvPr/>
        </p:nvSpPr>
        <p:spPr>
          <a:xfrm>
            <a:off x="2915816" y="5972579"/>
            <a:ext cx="819603" cy="71551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9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4644008" y="688132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9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15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688132"/>
                <a:ext cx="3405064" cy="571500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Nadpis 1"/>
              <p:cNvSpPr txBox="1">
                <a:spLocks/>
              </p:cNvSpPr>
              <p:nvPr/>
            </p:nvSpPr>
            <p:spPr>
              <a:xfrm>
                <a:off x="4642454" y="1259632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+81=225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2454" y="1259632"/>
                <a:ext cx="3405064" cy="57150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Nadpis 1"/>
              <p:cNvSpPr txBox="1">
                <a:spLocks/>
              </p:cNvSpPr>
              <p:nvPr/>
            </p:nvSpPr>
            <p:spPr>
              <a:xfrm>
                <a:off x="5508104" y="1922887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=225−81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6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08104" y="1922887"/>
                <a:ext cx="3405064" cy="5715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Nadpis 1"/>
              <p:cNvSpPr txBox="1">
                <a:spLocks/>
              </p:cNvSpPr>
              <p:nvPr/>
            </p:nvSpPr>
            <p:spPr>
              <a:xfrm>
                <a:off x="5525875" y="2662538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=144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5875" y="2662538"/>
                <a:ext cx="3405064" cy="57150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8" name="Nadpis 1"/>
              <p:cNvSpPr txBox="1">
                <a:spLocks/>
              </p:cNvSpPr>
              <p:nvPr/>
            </p:nvSpPr>
            <p:spPr>
              <a:xfrm>
                <a:off x="5731069" y="3346941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000" i="1" smtClean="0">
                          <a:latin typeface="Cambria Math"/>
                        </a:rPr>
                        <m:t>𝑣</m:t>
                      </m:r>
                      <m:r>
                        <a:rPr lang="cs-CZ" sz="3000" b="0" i="1" smtClean="0">
                          <a:latin typeface="Cambria Math"/>
                        </a:rPr>
                        <m:t>=12 </m:t>
                      </m:r>
                      <m:r>
                        <a:rPr lang="cs-CZ" sz="30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1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31069" y="3346941"/>
                <a:ext cx="3405064" cy="57150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42346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8728" y="2158246"/>
            <a:ext cx="5770800" cy="4589377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25945" y="609368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88045" y="2271725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91928" y="3850269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12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2864496" y="260648"/>
                <a:ext cx="547260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rad>
                          <m:radPr>
                            <m:degHide m:val="on"/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</m:ra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4496" y="260648"/>
                <a:ext cx="5472608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55436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99978" y="620688"/>
                <a:ext cx="6848285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:r>
                  <a:rPr lang="cs-CZ" sz="3200" dirty="0" smtClean="0"/>
                  <a:t>Obsah dolní podstavy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: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8" y="620688"/>
                <a:ext cx="6848285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224" t="-12766" b="-372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1" name="Skupina 30"/>
          <p:cNvGrpSpPr/>
          <p:nvPr/>
        </p:nvGrpSpPr>
        <p:grpSpPr>
          <a:xfrm>
            <a:off x="1259632" y="2708920"/>
            <a:ext cx="4148016" cy="3682019"/>
            <a:chOff x="1259632" y="2708920"/>
            <a:chExt cx="4148016" cy="3682019"/>
          </a:xfrm>
        </p:grpSpPr>
        <p:sp>
          <p:nvSpPr>
            <p:cNvPr id="3" name="Šestiúhelník 2"/>
            <p:cNvSpPr/>
            <p:nvPr/>
          </p:nvSpPr>
          <p:spPr>
            <a:xfrm>
              <a:off x="1259632" y="2708920"/>
              <a:ext cx="4148016" cy="3670514"/>
            </a:xfrm>
            <a:prstGeom prst="hexagon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/>
            <p:nvPr/>
          </p:nvCxnSpPr>
          <p:spPr>
            <a:xfrm flipV="1">
              <a:off x="2177259" y="2720427"/>
              <a:ext cx="2312759" cy="3670512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3" idx="1"/>
              <a:endCxn id="3" idx="4"/>
            </p:cNvCxnSpPr>
            <p:nvPr/>
          </p:nvCxnSpPr>
          <p:spPr>
            <a:xfrm flipH="1" flipV="1">
              <a:off x="2177261" y="2708921"/>
              <a:ext cx="2312759" cy="3670512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>
              <a:stCxn id="3" idx="3"/>
              <a:endCxn id="3" idx="0"/>
            </p:cNvCxnSpPr>
            <p:nvPr/>
          </p:nvCxnSpPr>
          <p:spPr>
            <a:xfrm>
              <a:off x="1259632" y="4544177"/>
              <a:ext cx="4148016" cy="0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Nadpis 1"/>
          <p:cNvSpPr txBox="1">
            <a:spLocks/>
          </p:cNvSpPr>
          <p:nvPr/>
        </p:nvSpPr>
        <p:spPr>
          <a:xfrm>
            <a:off x="2987824" y="6291841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2204744" y="4959958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839402" y="4959958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Nadpis 1"/>
              <p:cNvSpPr txBox="1">
                <a:spLocks/>
              </p:cNvSpPr>
              <p:nvPr/>
            </p:nvSpPr>
            <p:spPr>
              <a:xfrm>
                <a:off x="5004048" y="402382"/>
                <a:ext cx="2880320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=6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2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402382"/>
                <a:ext cx="2880320" cy="100811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3" name="Skupina 32"/>
          <p:cNvGrpSpPr/>
          <p:nvPr/>
        </p:nvGrpSpPr>
        <p:grpSpPr>
          <a:xfrm>
            <a:off x="3203848" y="4555683"/>
            <a:ext cx="819603" cy="1823750"/>
            <a:chOff x="3203848" y="4555683"/>
            <a:chExt cx="819603" cy="1823750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3333638" y="4555683"/>
              <a:ext cx="0" cy="1823750"/>
            </a:xfrm>
            <a:prstGeom prst="line">
              <a:avLst/>
            </a:prstGeom>
            <a:ln w="508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30" name="Nadpis 1"/>
                <p:cNvSpPr txBox="1">
                  <a:spLocks/>
                </p:cNvSpPr>
                <p:nvPr/>
              </p:nvSpPr>
              <p:spPr>
                <a:xfrm>
                  <a:off x="3203848" y="5465808"/>
                  <a:ext cx="819603" cy="571500"/>
                </a:xfrm>
                <a:prstGeom prst="rect">
                  <a:avLst/>
                </a:prstGeom>
              </p:spPr>
              <p:txBody>
                <a:bodyPr/>
                <a:lstStyle>
                  <a:lvl1pPr algn="ctr" defTabSz="914400" rtl="0" eaLnBrk="1" latinLnBrk="0" hangingPunct="1">
                    <a:spcBef>
                      <a:spcPct val="0"/>
                    </a:spcBef>
                    <a:buNone/>
                    <a:defRPr sz="4400" kern="1200">
                      <a:solidFill>
                        <a:schemeClr val="tx1"/>
                      </a:solidFill>
                      <a:latin typeface="+mj-lt"/>
                      <a:ea typeface="+mj-ea"/>
                      <a:cs typeface="+mj-cs"/>
                    </a:defRPr>
                  </a:lvl1pPr>
                </a:lstStyle>
                <a:p>
                  <a:pPr algn="l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000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3000" b="0" i="1" smtClean="0"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oMath>
                    </m:oMathPara>
                  </a14:m>
                  <a:endParaRPr lang="cs-CZ" sz="3000" dirty="0"/>
                </a:p>
              </p:txBody>
            </p:sp>
          </mc:Choice>
          <mc:Fallback>
            <p:sp>
              <p:nvSpPr>
                <p:cNvPr id="30" name="Nadpis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03848" y="5465808"/>
                  <a:ext cx="819603" cy="571500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5" name="Rovnoramenný trojúhelník 34"/>
          <p:cNvSpPr/>
          <p:nvPr/>
        </p:nvSpPr>
        <p:spPr>
          <a:xfrm>
            <a:off x="2164684" y="4544177"/>
            <a:ext cx="2325334" cy="1823750"/>
          </a:xfrm>
          <a:prstGeom prst="triangl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2301459" y="6278923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10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Nadpis 1"/>
              <p:cNvSpPr txBox="1">
                <a:spLocks/>
              </p:cNvSpPr>
              <p:nvPr/>
            </p:nvSpPr>
            <p:spPr>
              <a:xfrm>
                <a:off x="5076056" y="3429000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20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3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429000"/>
                <a:ext cx="3405064" cy="5715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Nadpis 1"/>
              <p:cNvSpPr txBox="1">
                <a:spLocks/>
              </p:cNvSpPr>
              <p:nvPr/>
            </p:nvSpPr>
            <p:spPr>
              <a:xfrm>
                <a:off x="5031772" y="4087753"/>
                <a:ext cx="3117857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+100=400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3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1772" y="4087753"/>
                <a:ext cx="3117857" cy="57150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Nadpis 1"/>
              <p:cNvSpPr txBox="1">
                <a:spLocks/>
              </p:cNvSpPr>
              <p:nvPr/>
            </p:nvSpPr>
            <p:spPr>
              <a:xfrm>
                <a:off x="6103276" y="4674208"/>
                <a:ext cx="2279009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=300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3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03276" y="4674208"/>
                <a:ext cx="2279009" cy="57150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Nadpis 1"/>
              <p:cNvSpPr txBox="1">
                <a:spLocks/>
              </p:cNvSpPr>
              <p:nvPr/>
            </p:nvSpPr>
            <p:spPr>
              <a:xfrm>
                <a:off x="6300192" y="5245708"/>
                <a:ext cx="2867309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 xmlns:m="http://schemas.openxmlformats.org/officeDocument/2006/math">
                    <m:sSub>
                      <m:sSub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3000" b="0" i="1" smtClean="0">
                            <a:latin typeface="Cambria Math"/>
                          </a:rPr>
                          <m:t>𝑎</m:t>
                        </m:r>
                      </m:sub>
                    </m:sSub>
                    <m:r>
                      <a:rPr lang="cs-CZ" sz="3000" b="0" i="1" smtClean="0">
                        <a:latin typeface="Cambria Math"/>
                      </a:rPr>
                      <m:t>=17,32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000" dirty="0" smtClean="0"/>
                  <a:t> </a:t>
                </a:r>
                <a:endParaRPr lang="cs-CZ" sz="3000" dirty="0"/>
              </a:p>
            </p:txBody>
          </p:sp>
        </mc:Choice>
        <mc:Fallback>
          <p:sp>
            <p:nvSpPr>
              <p:cNvPr id="4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5245708"/>
                <a:ext cx="2867309" cy="57150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Nadpis 1"/>
              <p:cNvSpPr txBox="1">
                <a:spLocks/>
              </p:cNvSpPr>
              <p:nvPr/>
            </p:nvSpPr>
            <p:spPr>
              <a:xfrm>
                <a:off x="5031772" y="1340768"/>
                <a:ext cx="3738592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=6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20∙17,32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4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1772" y="1340768"/>
                <a:ext cx="3738592" cy="100811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Nadpis 1"/>
              <p:cNvSpPr txBox="1">
                <a:spLocks/>
              </p:cNvSpPr>
              <p:nvPr/>
            </p:nvSpPr>
            <p:spPr>
              <a:xfrm>
                <a:off x="5004048" y="2348880"/>
                <a:ext cx="3738592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=1 039,2 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4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348880"/>
                <a:ext cx="3738592" cy="100811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45014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25" grpId="0"/>
      <p:bldP spid="26" grpId="0"/>
      <p:bldP spid="26" grpId="1"/>
      <p:bldP spid="29" grpId="0" animBg="1"/>
      <p:bldP spid="35" grpId="0" animBg="1"/>
      <p:bldP spid="36" grpId="0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99978" y="620688"/>
                <a:ext cx="6848285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:r>
                  <a:rPr lang="cs-CZ" sz="3200" dirty="0" smtClean="0"/>
                  <a:t>Obsah horní podstavy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: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978" y="620688"/>
                <a:ext cx="6848285" cy="57150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2224" t="-12766" b="-372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1" name="Skupina 30"/>
          <p:cNvGrpSpPr/>
          <p:nvPr/>
        </p:nvGrpSpPr>
        <p:grpSpPr>
          <a:xfrm>
            <a:off x="1259632" y="2708920"/>
            <a:ext cx="4148016" cy="3682019"/>
            <a:chOff x="1259632" y="2708920"/>
            <a:chExt cx="4148016" cy="3682019"/>
          </a:xfrm>
        </p:grpSpPr>
        <p:sp>
          <p:nvSpPr>
            <p:cNvPr id="3" name="Šestiúhelník 2"/>
            <p:cNvSpPr/>
            <p:nvPr/>
          </p:nvSpPr>
          <p:spPr>
            <a:xfrm>
              <a:off x="1259632" y="2708920"/>
              <a:ext cx="4148016" cy="3670514"/>
            </a:xfrm>
            <a:prstGeom prst="hexagon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/>
            <p:nvPr/>
          </p:nvCxnSpPr>
          <p:spPr>
            <a:xfrm flipV="1">
              <a:off x="2177259" y="2720427"/>
              <a:ext cx="2312759" cy="3670512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>
              <a:stCxn id="3" idx="1"/>
              <a:endCxn id="3" idx="4"/>
            </p:cNvCxnSpPr>
            <p:nvPr/>
          </p:nvCxnSpPr>
          <p:spPr>
            <a:xfrm flipH="1" flipV="1">
              <a:off x="2177261" y="2708921"/>
              <a:ext cx="2312759" cy="3670512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>
              <a:stCxn id="3" idx="3"/>
              <a:endCxn id="3" idx="0"/>
            </p:cNvCxnSpPr>
            <p:nvPr/>
          </p:nvCxnSpPr>
          <p:spPr>
            <a:xfrm>
              <a:off x="1259632" y="4544177"/>
              <a:ext cx="4148016" cy="0"/>
            </a:xfrm>
            <a:prstGeom prst="line">
              <a:avLst/>
            </a:prstGeom>
            <a:ln w="476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Nadpis 1"/>
          <p:cNvSpPr txBox="1">
            <a:spLocks/>
          </p:cNvSpPr>
          <p:nvPr/>
        </p:nvSpPr>
        <p:spPr>
          <a:xfrm>
            <a:off x="2987824" y="6291841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2204744" y="4959958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839402" y="4959958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9" name="Nadpis 1"/>
              <p:cNvSpPr txBox="1">
                <a:spLocks/>
              </p:cNvSpPr>
              <p:nvPr/>
            </p:nvSpPr>
            <p:spPr>
              <a:xfrm>
                <a:off x="5004048" y="402382"/>
                <a:ext cx="2880320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=6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sub>
                          </m:sSub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2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402382"/>
                <a:ext cx="2880320" cy="100811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3" name="Skupina 32"/>
          <p:cNvGrpSpPr/>
          <p:nvPr/>
        </p:nvGrpSpPr>
        <p:grpSpPr>
          <a:xfrm>
            <a:off x="3203848" y="4555683"/>
            <a:ext cx="819603" cy="1823750"/>
            <a:chOff x="3203848" y="4555683"/>
            <a:chExt cx="819603" cy="1823750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3333638" y="4555683"/>
              <a:ext cx="0" cy="1823750"/>
            </a:xfrm>
            <a:prstGeom prst="line">
              <a:avLst/>
            </a:prstGeom>
            <a:ln w="508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>
          <mc:Choice xmlns:a14="http://schemas.microsoft.com/office/drawing/2010/main" xmlns="" Requires="a14">
            <p:sp>
              <p:nvSpPr>
                <p:cNvPr id="30" name="Nadpis 1"/>
                <p:cNvSpPr txBox="1">
                  <a:spLocks/>
                </p:cNvSpPr>
                <p:nvPr/>
              </p:nvSpPr>
              <p:spPr>
                <a:xfrm>
                  <a:off x="3203848" y="5465808"/>
                  <a:ext cx="819603" cy="571500"/>
                </a:xfrm>
                <a:prstGeom prst="rect">
                  <a:avLst/>
                </a:prstGeom>
              </p:spPr>
              <p:txBody>
                <a:bodyPr/>
                <a:lstStyle>
                  <a:lvl1pPr algn="ctr" defTabSz="914400" rtl="0" eaLnBrk="1" latinLnBrk="0" hangingPunct="1">
                    <a:spcBef>
                      <a:spcPct val="0"/>
                    </a:spcBef>
                    <a:buNone/>
                    <a:defRPr sz="4400" kern="1200">
                      <a:solidFill>
                        <a:schemeClr val="tx1"/>
                      </a:solidFill>
                      <a:latin typeface="+mj-lt"/>
                      <a:ea typeface="+mj-ea"/>
                      <a:cs typeface="+mj-cs"/>
                    </a:defRPr>
                  </a:lvl1pPr>
                </a:lstStyle>
                <a:p>
                  <a:pPr algn="l"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sz="30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000" b="0" i="1" smtClean="0">
                                <a:latin typeface="Cambria Math"/>
                              </a:rPr>
                              <m:t>𝑣</m:t>
                            </m:r>
                          </m:e>
                          <m:sub>
                            <m:r>
                              <a:rPr lang="cs-CZ" sz="3000" b="0" i="1" smtClean="0">
                                <a:latin typeface="Cambria Math"/>
                              </a:rPr>
                              <m:t>𝑎</m:t>
                            </m:r>
                          </m:sub>
                        </m:sSub>
                      </m:oMath>
                    </m:oMathPara>
                  </a14:m>
                  <a:endParaRPr lang="cs-CZ" sz="3000" dirty="0"/>
                </a:p>
              </p:txBody>
            </p:sp>
          </mc:Choice>
          <mc:Fallback>
            <p:sp>
              <p:nvSpPr>
                <p:cNvPr id="30" name="Nadpis 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3203848" y="5465808"/>
                  <a:ext cx="819603" cy="571500"/>
                </a:xfrm>
                <a:prstGeom prst="rect">
                  <a:avLst/>
                </a:prstGeom>
                <a:blipFill rotWithShape="1">
                  <a:blip r:embed="rId4" cstate="print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35" name="Rovnoramenný trojúhelník 34"/>
          <p:cNvSpPr/>
          <p:nvPr/>
        </p:nvSpPr>
        <p:spPr>
          <a:xfrm>
            <a:off x="2164684" y="4544177"/>
            <a:ext cx="2325334" cy="1823750"/>
          </a:xfrm>
          <a:prstGeom prst="triangl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2301459" y="6278923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5,5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7" name="Nadpis 1"/>
              <p:cNvSpPr txBox="1">
                <a:spLocks/>
              </p:cNvSpPr>
              <p:nvPr/>
            </p:nvSpPr>
            <p:spPr>
              <a:xfrm>
                <a:off x="5004048" y="3429000"/>
                <a:ext cx="340506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5,5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000" b="0" i="1" smtClean="0">
                              <a:latin typeface="Cambria Math"/>
                            </a:rPr>
                            <m:t>11</m:t>
                          </m:r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37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3429000"/>
                <a:ext cx="3405064" cy="571500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8" name="Nadpis 1"/>
              <p:cNvSpPr txBox="1">
                <a:spLocks/>
              </p:cNvSpPr>
              <p:nvPr/>
            </p:nvSpPr>
            <p:spPr>
              <a:xfrm>
                <a:off x="4764428" y="4087753"/>
                <a:ext cx="3572676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+30,25=121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3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4428" y="4087753"/>
                <a:ext cx="3572676" cy="57150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39" name="Nadpis 1"/>
              <p:cNvSpPr txBox="1">
                <a:spLocks/>
              </p:cNvSpPr>
              <p:nvPr/>
            </p:nvSpPr>
            <p:spPr>
              <a:xfrm>
                <a:off x="6143940" y="4659253"/>
                <a:ext cx="2279009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000" i="1" smtClean="0">
                              <a:latin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300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000" b="0" i="1" smtClean="0">
                                  <a:latin typeface="Cambria Math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cs-CZ" sz="3000" b="0" i="1" smtClean="0">
                                  <a:latin typeface="Cambria Math"/>
                                </a:rPr>
                                <m:t>𝑎</m:t>
                              </m:r>
                            </m:sub>
                          </m:sSub>
                        </m:e>
                        <m:sup>
                          <m:r>
                            <a:rPr lang="cs-CZ" sz="3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000" b="0" i="1" smtClean="0">
                          <a:latin typeface="Cambria Math"/>
                        </a:rPr>
                        <m:t>=90,75</m:t>
                      </m:r>
                    </m:oMath>
                  </m:oMathPara>
                </a14:m>
                <a:endParaRPr lang="cs-CZ" sz="3000" dirty="0"/>
              </a:p>
            </p:txBody>
          </p:sp>
        </mc:Choice>
        <mc:Fallback>
          <p:sp>
            <p:nvSpPr>
              <p:cNvPr id="3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3940" y="4659253"/>
                <a:ext cx="2279009" cy="571500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0" name="Nadpis 1"/>
              <p:cNvSpPr txBox="1">
                <a:spLocks/>
              </p:cNvSpPr>
              <p:nvPr/>
            </p:nvSpPr>
            <p:spPr>
              <a:xfrm>
                <a:off x="6300192" y="5245708"/>
                <a:ext cx="2867309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algn="l"/>
                <a14:m>
                  <m:oMath xmlns:m="http://schemas.openxmlformats.org/officeDocument/2006/math">
                    <m:sSub>
                      <m:sSubPr>
                        <m:ctrlPr>
                          <a:rPr lang="cs-CZ" sz="3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000" b="0" i="1" smtClean="0">
                            <a:latin typeface="Cambria Math"/>
                          </a:rPr>
                          <m:t>𝑣</m:t>
                        </m:r>
                      </m:e>
                      <m:sub>
                        <m:r>
                          <a:rPr lang="cs-CZ" sz="3000" b="0" i="1" smtClean="0">
                            <a:latin typeface="Cambria Math"/>
                          </a:rPr>
                          <m:t>𝑎</m:t>
                        </m:r>
                      </m:sub>
                    </m:sSub>
                    <m:r>
                      <a:rPr lang="cs-CZ" sz="3000" b="0" i="1" smtClean="0">
                        <a:latin typeface="Cambria Math"/>
                      </a:rPr>
                      <m:t>=9,53 </m:t>
                    </m:r>
                    <m:r>
                      <a:rPr lang="cs-CZ" sz="3000" b="0" i="1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sz="3000" dirty="0" smtClean="0"/>
                  <a:t> </a:t>
                </a:r>
                <a:endParaRPr lang="cs-CZ" sz="3000" dirty="0"/>
              </a:p>
            </p:txBody>
          </p:sp>
        </mc:Choice>
        <mc:Fallback>
          <p:sp>
            <p:nvSpPr>
              <p:cNvPr id="4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5245708"/>
                <a:ext cx="2867309" cy="571500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Nadpis 1"/>
              <p:cNvSpPr txBox="1">
                <a:spLocks/>
              </p:cNvSpPr>
              <p:nvPr/>
            </p:nvSpPr>
            <p:spPr>
              <a:xfrm>
                <a:off x="5031772" y="1340768"/>
                <a:ext cx="3738592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=6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11∙9,53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41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1772" y="1340768"/>
                <a:ext cx="3738592" cy="1008112"/>
              </a:xfrm>
              <a:prstGeom prst="rect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Nadpis 1"/>
              <p:cNvSpPr txBox="1">
                <a:spLocks/>
              </p:cNvSpPr>
              <p:nvPr/>
            </p:nvSpPr>
            <p:spPr>
              <a:xfrm>
                <a:off x="5004048" y="2348880"/>
                <a:ext cx="3738592" cy="1008112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=314,49 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4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348880"/>
                <a:ext cx="3738592" cy="1008112"/>
              </a:xfrm>
              <a:prstGeom prst="rect">
                <a:avLst/>
              </a:prstGeom>
              <a:blipFill rotWithShape="1">
                <a:blip r:embed="rId10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3056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25" grpId="0"/>
      <p:bldP spid="26" grpId="0"/>
      <p:bldP spid="26" grpId="1"/>
      <p:bldP spid="29" grpId="0" animBg="1"/>
      <p:bldP spid="35" grpId="0" animBg="1"/>
      <p:bldP spid="36" grpId="0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8728" y="2158246"/>
            <a:ext cx="5770800" cy="4589377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25945" y="609368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88045" y="2271725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3091928" y="3850269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12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2864496" y="260648"/>
                <a:ext cx="547260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rad>
                          <m:radPr>
                            <m:degHide m:val="on"/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</m:ra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4496" y="260648"/>
                <a:ext cx="5472608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300613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2" name="Nadpis 1"/>
              <p:cNvSpPr txBox="1">
                <a:spLocks/>
              </p:cNvSpPr>
              <p:nvPr/>
            </p:nvSpPr>
            <p:spPr>
              <a:xfrm>
                <a:off x="2864496" y="260648"/>
                <a:ext cx="5472608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𝑣</m:t>
                    </m:r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rad>
                          <m:radPr>
                            <m:degHide m:val="on"/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sub>
                            </m:s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∙</m:t>
                            </m:r>
                            <m:sSub>
                              <m:sSubPr>
                                <m:ctrlP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sz="3200" b="0" i="1" smtClean="0">
                                    <a:latin typeface="Cambria Math"/>
                                    <a:ea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</m:sub>
                            </m:sSub>
                          </m:e>
                        </m:ra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  <m:sSub>
                          <m:sSub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𝑆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2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64496" y="260648"/>
                <a:ext cx="5472608" cy="63894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0" y="1196752"/>
                <a:ext cx="9252520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∙12∙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1039,2+</m:t>
                        </m:r>
                        <m:rad>
                          <m:radPr>
                            <m:degHide m:val="on"/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1039,2∙314,49</m:t>
                            </m:r>
                          </m:e>
                        </m:rad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+314,49</m:t>
                        </m:r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196752"/>
                <a:ext cx="9252520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61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0" y="2204864"/>
                <a:ext cx="9252520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𝑉</m:t>
                    </m:r>
                    <m:r>
                      <a:rPr lang="cs-CZ" sz="32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∙12∙</m:t>
                    </m:r>
                    <m:d>
                      <m:dPr>
                        <m:ctrlP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1039,2+569,75+314,49</m:t>
                        </m:r>
                      </m:e>
                    </m:d>
                  </m:oMath>
                </a14:m>
                <a:r>
                  <a:rPr lang="cs-CZ" sz="32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2204864"/>
                <a:ext cx="9252520" cy="63894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152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0" y="3140968"/>
                <a:ext cx="9252520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3200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12∙1 923,44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140968"/>
                <a:ext cx="9252520" cy="63894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5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0" y="4221088"/>
                <a:ext cx="9252520" cy="638944"/>
              </a:xfrm>
              <a:prstGeom prst="rect">
                <a:avLst/>
              </a:prstGeom>
            </p:spPr>
            <p:txBody>
              <a:bodyPr/>
              <a:lstStyle/>
              <a:p>
                <a:pPr lvl="0">
                  <a:spcBef>
                    <a:spcPct val="0"/>
                  </a:spcBef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𝑉</m:t>
                      </m:r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=7 693,76 </m:t>
                      </m:r>
                      <m:sSup>
                        <m:sSupPr>
                          <m:ctrlPr>
                            <a:rPr lang="cs-CZ" sz="3200" b="0" i="1" u="dbl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u="dbl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u="dbl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3200" i="0" u="dbl" strike="noStrike" kern="1200" cap="none" spc="0" normalizeH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221088"/>
                <a:ext cx="9252520" cy="63894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14621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8728" y="2158246"/>
            <a:ext cx="5770800" cy="4589377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25945" y="609368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88045" y="2271725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664898" y="3850269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1</a:t>
            </a:r>
            <a:r>
              <a:rPr lang="cs-CZ" sz="3000" b="1" dirty="0" smtClean="0"/>
              <a:t>5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2195736" y="259629"/>
                <a:ext cx="3878964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259629"/>
                <a:ext cx="3878964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10207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638720" y="2276872"/>
            <a:ext cx="5770800" cy="4372354"/>
            <a:chOff x="768728" y="2266757"/>
            <a:chExt cx="5770800" cy="4372354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68728" y="2266757"/>
              <a:ext cx="5770800" cy="4372354"/>
            </a:xfrm>
            <a:prstGeom prst="rect">
              <a:avLst/>
            </a:prstGeom>
          </p:spPr>
        </p:pic>
        <p:cxnSp>
          <p:nvCxnSpPr>
            <p:cNvPr id="7" name="Přímá spojnice 6"/>
            <p:cNvCxnSpPr/>
            <p:nvPr/>
          </p:nvCxnSpPr>
          <p:spPr>
            <a:xfrm flipV="1">
              <a:off x="2267744" y="3429000"/>
              <a:ext cx="720080" cy="3024336"/>
            </a:xfrm>
            <a:prstGeom prst="line">
              <a:avLst/>
            </a:prstGeom>
            <a:ln w="508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4031074" y="1268760"/>
                <a:ext cx="4608512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=6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20+11</m:t>
                          </m:r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r>
                        <a:rPr lang="cs-CZ" sz="3200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14,31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1074" y="1268760"/>
                <a:ext cx="4608512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504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119570" y="697260"/>
                <a:ext cx="3319894" cy="571500"/>
              </a:xfrm>
              <a:prstGeom prst="rect">
                <a:avLst/>
              </a:prstGeom>
            </p:spPr>
            <p:txBody>
              <a:bodyPr/>
              <a:lstStyle>
                <a:lvl1pPr algn="ctr" defTabSz="914400" rtl="0" eaLnBrk="1" latinLnBrk="0" hangingPunct="1">
                  <a:spcBef>
                    <a:spcPct val="0"/>
                  </a:spcBef>
                  <a:buNone/>
                  <a:defRPr sz="4400" kern="1200">
                    <a:solidFill>
                      <a:schemeClr val="tx1"/>
                    </a:solidFill>
                    <a:latin typeface="+mj-lt"/>
                    <a:ea typeface="+mj-ea"/>
                    <a:cs typeface="+mj-cs"/>
                  </a:defRPr>
                </a:lvl1pPr>
              </a:lstStyle>
              <a:p>
                <a:pPr lvl="0" algn="l"/>
                <a:r>
                  <a:rPr lang="cs-CZ" sz="3200" dirty="0" smtClean="0"/>
                  <a:t>Obsah pláště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𝑝𝑙</m:t>
                        </m:r>
                      </m:sub>
                    </m:sSub>
                    <m:r>
                      <a:rPr lang="cs-CZ" sz="3200" b="0" i="1" smtClean="0">
                        <a:latin typeface="Cambria Math"/>
                      </a:rPr>
                      <m:t>:</m:t>
                    </m:r>
                  </m:oMath>
                </a14:m>
                <a:endParaRPr lang="cs-CZ" sz="3200" dirty="0"/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570" y="697260"/>
                <a:ext cx="3319894" cy="57150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4779" t="-12766" b="-3723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Nadpis 1"/>
              <p:cNvSpPr txBox="1">
                <a:spLocks/>
              </p:cNvSpPr>
              <p:nvPr/>
            </p:nvSpPr>
            <p:spPr>
              <a:xfrm>
                <a:off x="4004320" y="212421"/>
                <a:ext cx="3878964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=6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</m:t>
                              </m:r>
                            </m:sub>
                          </m:sSub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2</m:t>
                              </m:r>
                            </m:sub>
                          </m:sSub>
                        </m:num>
                        <m:den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sz="32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∙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𝑣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3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4320" y="212421"/>
                <a:ext cx="3878964" cy="63894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b="-457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4" name="Nadpis 1"/>
              <p:cNvSpPr txBox="1">
                <a:spLocks/>
              </p:cNvSpPr>
              <p:nvPr/>
            </p:nvSpPr>
            <p:spPr>
              <a:xfrm>
                <a:off x="3977274" y="2276872"/>
                <a:ext cx="4608512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=1 416,69 </m:t>
                      </m:r>
                      <m:sSup>
                        <m:sSup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4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7274" y="2276872"/>
                <a:ext cx="4608512" cy="638944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97250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3" grpId="0" animBg="1"/>
      <p:bldP spid="1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8728" y="2158246"/>
            <a:ext cx="5770800" cy="4589377"/>
          </a:xfrm>
          <a:prstGeom prst="rect">
            <a:avLst/>
          </a:prstGeom>
        </p:spPr>
      </p:pic>
      <p:sp>
        <p:nvSpPr>
          <p:cNvPr id="2" name="Nadpis 1"/>
          <p:cNvSpPr txBox="1">
            <a:spLocks/>
          </p:cNvSpPr>
          <p:nvPr/>
        </p:nvSpPr>
        <p:spPr>
          <a:xfrm>
            <a:off x="107504" y="116632"/>
            <a:ext cx="8229600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Př. 2</a:t>
            </a:r>
            <a:endParaRPr lang="cs-CZ" sz="3000" b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25945" y="6093684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2</a:t>
            </a:r>
            <a:r>
              <a:rPr lang="cs-CZ" sz="3000" b="1" dirty="0" smtClean="0"/>
              <a:t>0</a:t>
            </a:r>
            <a:endParaRPr lang="cs-CZ" sz="3000" b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88045" y="2271725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 smtClean="0"/>
              <a:t>11</a:t>
            </a:r>
            <a:endParaRPr lang="cs-CZ" sz="3000" b="1" dirty="0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664898" y="3850269"/>
            <a:ext cx="819603" cy="5715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000" b="1" dirty="0"/>
              <a:t>1</a:t>
            </a:r>
            <a:r>
              <a:rPr lang="cs-CZ" sz="3000" b="1" dirty="0" smtClean="0"/>
              <a:t>5</a:t>
            </a:r>
            <a:endParaRPr lang="cs-CZ" sz="3000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Nadpis 1"/>
              <p:cNvSpPr txBox="1">
                <a:spLocks/>
              </p:cNvSpPr>
              <p:nvPr/>
            </p:nvSpPr>
            <p:spPr>
              <a:xfrm>
                <a:off x="2195736" y="259629"/>
                <a:ext cx="3878964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1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𝑆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𝑝𝑙</m:t>
                          </m:r>
                        </m:sub>
                      </m:sSub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8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259629"/>
                <a:ext cx="3878964" cy="638944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Nadpis 1"/>
              <p:cNvSpPr txBox="1">
                <a:spLocks/>
              </p:cNvSpPr>
              <p:nvPr/>
            </p:nvSpPr>
            <p:spPr>
              <a:xfrm>
                <a:off x="2161988" y="899303"/>
                <a:ext cx="6802499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=1 039,2+314,49+1 416,69</m:t>
                      </m:r>
                    </m:oMath>
                  </m:oMathPara>
                </a14:m>
                <a:endParaRPr kumimoji="0" lang="cs-CZ" sz="32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9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1988" y="899303"/>
                <a:ext cx="6802499" cy="638944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Nadpis 1"/>
              <p:cNvSpPr txBox="1">
                <a:spLocks/>
              </p:cNvSpPr>
              <p:nvPr/>
            </p:nvSpPr>
            <p:spPr>
              <a:xfrm>
                <a:off x="2151500" y="1519306"/>
                <a:ext cx="6802499" cy="6389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𝑆</m:t>
                      </m:r>
                      <m:r>
                        <a:rPr lang="cs-CZ" sz="3200" b="0" i="1" u="dbl" smtClean="0">
                          <a:latin typeface="Cambria Math"/>
                          <a:ea typeface="+mj-ea"/>
                          <a:cs typeface="Times New Roman" pitchFamily="18" charset="0"/>
                        </a:rPr>
                        <m:t>=2 770,38 </m:t>
                      </m:r>
                      <m:sSup>
                        <m:sSupPr>
                          <m:ctrlPr>
                            <a:rPr lang="cs-CZ" sz="3200" b="0" i="1" u="dbl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sz="3200" b="0" i="1" u="dbl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𝑐𝑚</m:t>
                          </m:r>
                        </m:e>
                        <m:sup>
                          <m:r>
                            <a:rPr lang="cs-CZ" sz="3200" b="0" i="1" u="dbl" smtClean="0">
                              <a:latin typeface="Cambria Math"/>
                              <a:ea typeface="+mj-ea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kumimoji="0" lang="cs-CZ" sz="3200" i="0" u="dbl" strike="noStrike" kern="1200" cap="none" spc="0" normalizeH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0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1500" y="1519306"/>
                <a:ext cx="6802499" cy="638944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9496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15586" y="260648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22326" y="1061120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</a:t>
            </a:r>
            <a:r>
              <a:rPr lang="cs-CZ" sz="3600" dirty="0" smtClean="0"/>
              <a:t>text i obrázky jsou </a:t>
            </a:r>
            <a:r>
              <a:rPr lang="cs-CZ" sz="3600" dirty="0"/>
              <a:t>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1512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2550</TotalTime>
  <Words>204</Words>
  <Application>Microsoft Office PowerPoint</Application>
  <PresentationFormat>Předvádění na obrazovce (4:3)</PresentationFormat>
  <Paragraphs>154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Dum</cp:lastModifiedBy>
  <cp:revision>294</cp:revision>
  <dcterms:created xsi:type="dcterms:W3CDTF">2012-06-26T05:52:08Z</dcterms:created>
  <dcterms:modified xsi:type="dcterms:W3CDTF">2013-08-31T13:17:31Z</dcterms:modified>
</cp:coreProperties>
</file>