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9"/>
  </p:notesMasterIdLst>
  <p:sldIdLst>
    <p:sldId id="278" r:id="rId2"/>
    <p:sldId id="277" r:id="rId3"/>
    <p:sldId id="279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29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A90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4E371-9844-4D4C-8E4F-09D86A1EE472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5FEC4-51BA-475F-BC0A-98088F5B3A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5273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10" Type="http://schemas.openxmlformats.org/officeDocument/2006/relationships/image" Target="../media/image22.png"/><Relationship Id="rId4" Type="http://schemas.openxmlformats.org/officeDocument/2006/relationships/image" Target="../media/image10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6.png"/><Relationship Id="rId3" Type="http://schemas.openxmlformats.org/officeDocument/2006/relationships/image" Target="../media/image23.png"/><Relationship Id="rId7" Type="http://schemas.openxmlformats.org/officeDocument/2006/relationships/image" Target="../media/image18.png"/><Relationship Id="rId12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2.png"/><Relationship Id="rId5" Type="http://schemas.openxmlformats.org/officeDocument/2006/relationships/image" Target="../media/image10.png"/><Relationship Id="rId10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20.png"/><Relationship Id="rId1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wmf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4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3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62.png"/><Relationship Id="rId5" Type="http://schemas.openxmlformats.org/officeDocument/2006/relationships/image" Target="../media/image55.png"/><Relationship Id="rId10" Type="http://schemas.openxmlformats.org/officeDocument/2006/relationships/image" Target="../media/image61.png"/><Relationship Id="rId4" Type="http://schemas.openxmlformats.org/officeDocument/2006/relationships/image" Target="../media/image60.png"/><Relationship Id="rId9" Type="http://schemas.openxmlformats.org/officeDocument/2006/relationships/image" Target="../media/image59.png"/><Relationship Id="rId14" Type="http://schemas.openxmlformats.org/officeDocument/2006/relationships/image" Target="../media/image6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53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70.png"/><Relationship Id="rId5" Type="http://schemas.openxmlformats.org/officeDocument/2006/relationships/image" Target="../media/image55.png"/><Relationship Id="rId10" Type="http://schemas.openxmlformats.org/officeDocument/2006/relationships/image" Target="../media/image69.png"/><Relationship Id="rId4" Type="http://schemas.openxmlformats.org/officeDocument/2006/relationships/image" Target="../media/image54.png"/><Relationship Id="rId9" Type="http://schemas.openxmlformats.org/officeDocument/2006/relationships/image" Target="../media/image6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8.png"/><Relationship Id="rId3" Type="http://schemas.openxmlformats.org/officeDocument/2006/relationships/image" Target="../media/image53.png"/><Relationship Id="rId7" Type="http://schemas.openxmlformats.org/officeDocument/2006/relationships/image" Target="../media/image72.png"/><Relationship Id="rId12" Type="http://schemas.openxmlformats.org/officeDocument/2006/relationships/image" Target="../media/image77.png"/><Relationship Id="rId2" Type="http://schemas.openxmlformats.org/officeDocument/2006/relationships/image" Target="../media/image52.wmf"/><Relationship Id="rId16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76.png"/><Relationship Id="rId5" Type="http://schemas.openxmlformats.org/officeDocument/2006/relationships/image" Target="../media/image55.png"/><Relationship Id="rId15" Type="http://schemas.openxmlformats.org/officeDocument/2006/relationships/image" Target="../media/image80.png"/><Relationship Id="rId10" Type="http://schemas.openxmlformats.org/officeDocument/2006/relationships/image" Target="../media/image75.png"/><Relationship Id="rId4" Type="http://schemas.openxmlformats.org/officeDocument/2006/relationships/image" Target="../media/image54.png"/><Relationship Id="rId9" Type="http://schemas.openxmlformats.org/officeDocument/2006/relationships/image" Target="../media/image74.png"/><Relationship Id="rId14" Type="http://schemas.openxmlformats.org/officeDocument/2006/relationships/image" Target="../media/image7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xmlns="" val="1330218195"/>
              </p:ext>
            </p:extLst>
          </p:nvPr>
        </p:nvGraphicFramePr>
        <p:xfrm>
          <a:off x="928662" y="1214422"/>
          <a:ext cx="7278502" cy="4352926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Tomáš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Rachůnek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Povrch a objem komolého kužele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Povrchy a objemy těles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Květen 2013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xmlns="" val="3815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28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Povrchy a objemy těles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je seznámit žáky se základními geometrickými tělesy a jejich vlastnostmi. Sada j</a:t>
            </a:r>
            <a:r>
              <a:rPr lang="cs-CZ" sz="2800" dirty="0" smtClean="0">
                <a:latin typeface="Arial" charset="0"/>
                <a:cs typeface="Arial" charset="0"/>
              </a:rPr>
              <a:t>e vhodná pro přímou výuku i k samostudiu.</a:t>
            </a:r>
            <a:endParaRPr lang="cs-CZ" sz="28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DUMy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jsou určeny pro žáky 1. ročníku nástavbového studia oboru Podnikání. 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Tato prezentace obsahuje řešené příklady na povrch a objem komolého kužele. </a:t>
            </a:r>
            <a:endParaRPr lang="cs-CZ" sz="2800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7544" y="20608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Povrch a objem komolého kužele</a:t>
            </a:r>
            <a:endParaRPr kumimoji="0" lang="cs-CZ" sz="8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668885"/>
            <a:ext cx="5197538" cy="42119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99979" y="620688"/>
                <a:ext cx="9036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lvl="0" algn="l"/>
                <a:r>
                  <a:rPr lang="cs-CZ" sz="3200" dirty="0"/>
                  <a:t>Vypočítejte objem a povrch kolmého komolého kužele, </a:t>
                </a:r>
                <a:r>
                  <a:rPr lang="cs-CZ" sz="3200" dirty="0" smtClean="0"/>
                  <a:t>je-li poloměr </a:t>
                </a:r>
                <a:r>
                  <a:rPr lang="cs-CZ" sz="3200" dirty="0"/>
                  <a:t>dolní podstavy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cs-CZ" sz="32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=11 </m:t>
                    </m:r>
                    <m:r>
                      <a:rPr lang="cs-CZ" sz="3200" i="1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3200" dirty="0"/>
                  <a:t>, poloměr horní podstavy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cs-CZ" sz="32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=8 </m:t>
                    </m:r>
                    <m:r>
                      <a:rPr lang="cs-CZ" sz="3200" i="1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3200" dirty="0"/>
                  <a:t> a výška </a:t>
                </a:r>
                <a14:m>
                  <m:oMath xmlns:m="http://schemas.openxmlformats.org/officeDocument/2006/math">
                    <m:r>
                      <a:rPr lang="cs-CZ" sz="3200" i="1">
                        <a:latin typeface="Cambria Math"/>
                      </a:rPr>
                      <m:t>𝑣</m:t>
                    </m:r>
                    <m:r>
                      <a:rPr lang="cs-CZ" sz="3200" i="1">
                        <a:latin typeface="Cambria Math"/>
                      </a:rPr>
                      <m:t>=4 </m:t>
                    </m:r>
                    <m:r>
                      <a:rPr lang="cs-CZ" sz="3200" i="1">
                        <a:latin typeface="Cambria Math"/>
                      </a:rPr>
                      <m:t>𝑐𝑚</m:t>
                    </m:r>
                    <m:r>
                      <a:rPr lang="cs-CZ" sz="3200" i="1">
                        <a:latin typeface="Cambria Math"/>
                      </a:rPr>
                      <m:t>.</m:t>
                    </m:r>
                  </m:oMath>
                </a14:m>
                <a:endParaRPr lang="cs-CZ" sz="3000" dirty="0"/>
              </a:p>
            </p:txBody>
          </p:sp>
        </mc:Choice>
        <mc:Fallback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79" y="620688"/>
                <a:ext cx="9036496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686" t="-13830" b="-2074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3126748" y="5949280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1</m:t>
                      </m:r>
                      <m:r>
                        <a:rPr lang="cs-CZ" sz="30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6748" y="5949280"/>
                <a:ext cx="492496" cy="57150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95078" y="2204864"/>
            <a:ext cx="878497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Nadpis 1"/>
              <p:cNvSpPr txBox="1">
                <a:spLocks/>
              </p:cNvSpPr>
              <p:nvPr/>
            </p:nvSpPr>
            <p:spPr>
              <a:xfrm>
                <a:off x="2980998" y="2852936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8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0998" y="2852936"/>
                <a:ext cx="492496" cy="571500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4222304" y="3861048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4" y="3861048"/>
                <a:ext cx="492496" cy="57150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14804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646025"/>
            <a:ext cx="5197538" cy="42119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3086788" y="5949280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1</m:t>
                      </m:r>
                      <m:r>
                        <a:rPr lang="cs-CZ" sz="30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6788" y="5949280"/>
                <a:ext cx="492496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Nadpis 1"/>
              <p:cNvSpPr txBox="1">
                <a:spLocks/>
              </p:cNvSpPr>
              <p:nvPr/>
            </p:nvSpPr>
            <p:spPr>
              <a:xfrm>
                <a:off x="2861098" y="2852936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8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1098" y="2852936"/>
                <a:ext cx="492496" cy="57150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4222304" y="369124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4" y="3691244"/>
                <a:ext cx="492496" cy="571500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1331640" y="49188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𝑉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𝑣</m:t>
                      </m:r>
                      <m:d>
                        <m:d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320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3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sz="320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320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3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sz="320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40" y="49188"/>
                <a:ext cx="7308304" cy="638944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514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1475656" y="1124744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𝑉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∙4∙</m:t>
                      </m:r>
                      <m:d>
                        <m:d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32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  <m:r>
                                <a:rPr lang="cs-CZ" sz="3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1</m:t>
                          </m:r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1</m:t>
                          </m:r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</m:t>
                          </m:r>
                          <m: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8</m:t>
                          </m:r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32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8</m:t>
                              </m:r>
                            </m:e>
                            <m:sup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124744"/>
                <a:ext cx="7308304" cy="638944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519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Nadpis 1"/>
              <p:cNvSpPr txBox="1">
                <a:spLocks/>
              </p:cNvSpPr>
              <p:nvPr/>
            </p:nvSpPr>
            <p:spPr>
              <a:xfrm>
                <a:off x="2218606" y="2123035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u="dbl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𝑉</m:t>
                      </m:r>
                      <m:r>
                        <a:rPr lang="cs-CZ" sz="3200" b="0" i="1" u="dbl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=1 143,54 </m:t>
                      </m:r>
                      <m:sSup>
                        <m:sSupPr>
                          <m:ctrlPr>
                            <a:rPr lang="cs-CZ" sz="3200" b="0" i="1" u="dbl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cs-CZ" sz="3200" b="0" i="1" u="dbl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𝑐𝑚</m:t>
                          </m:r>
                        </m:e>
                        <m:sup>
                          <m:r>
                            <a:rPr lang="cs-CZ" sz="3200" b="0" i="1" u="dbl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kumimoji="0" lang="cs-CZ" sz="3200" i="0" u="dbl" strike="noStrike" kern="1200" cap="none" spc="0" normalizeH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8606" y="2123035"/>
                <a:ext cx="7308304" cy="638944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74794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646025"/>
            <a:ext cx="5197538" cy="42119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3124506" y="5944716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1</m:t>
                      </m:r>
                      <m:r>
                        <a:rPr lang="cs-CZ" sz="30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506" y="5944716"/>
                <a:ext cx="492496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Nadpis 1"/>
              <p:cNvSpPr txBox="1">
                <a:spLocks/>
              </p:cNvSpPr>
              <p:nvPr/>
            </p:nvSpPr>
            <p:spPr>
              <a:xfrm>
                <a:off x="2832248" y="2852936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8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2248" y="2852936"/>
                <a:ext cx="492496" cy="57150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4222304" y="369124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4" y="3691244"/>
                <a:ext cx="492496" cy="571500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Nadpis 1"/>
              <p:cNvSpPr txBox="1">
                <a:spLocks/>
              </p:cNvSpPr>
              <p:nvPr/>
            </p:nvSpPr>
            <p:spPr>
              <a:xfrm>
                <a:off x="1650890" y="116632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𝑆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∙</m:t>
                              </m:r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sup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cs-CZ" sz="3200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32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2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lang="cs-CZ" sz="32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π</m:t>
                      </m:r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ctrlPr>
                            <a:rPr lang="el-GR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l-GR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𝑠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890" y="116632"/>
                <a:ext cx="7308304" cy="638944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Lichoběžník 2"/>
          <p:cNvSpPr/>
          <p:nvPr/>
        </p:nvSpPr>
        <p:spPr>
          <a:xfrm>
            <a:off x="2674927" y="3287759"/>
            <a:ext cx="2329121" cy="2656957"/>
          </a:xfrm>
          <a:custGeom>
            <a:avLst/>
            <a:gdLst>
              <a:gd name="connsiteX0" fmla="*/ 0 w 2297775"/>
              <a:gd name="connsiteY0" fmla="*/ 2611237 h 2611237"/>
              <a:gd name="connsiteX1" fmla="*/ 574444 w 2297775"/>
              <a:gd name="connsiteY1" fmla="*/ 0 h 2611237"/>
              <a:gd name="connsiteX2" fmla="*/ 1723331 w 2297775"/>
              <a:gd name="connsiteY2" fmla="*/ 0 h 2611237"/>
              <a:gd name="connsiteX3" fmla="*/ 2297775 w 2297775"/>
              <a:gd name="connsiteY3" fmla="*/ 2611237 h 2611237"/>
              <a:gd name="connsiteX4" fmla="*/ 0 w 2297775"/>
              <a:gd name="connsiteY4" fmla="*/ 2611237 h 2611237"/>
              <a:gd name="connsiteX0" fmla="*/ 31346 w 2329121"/>
              <a:gd name="connsiteY0" fmla="*/ 2645527 h 2645527"/>
              <a:gd name="connsiteX1" fmla="*/ 0 w 2329121"/>
              <a:gd name="connsiteY1" fmla="*/ 0 h 2645527"/>
              <a:gd name="connsiteX2" fmla="*/ 1754677 w 2329121"/>
              <a:gd name="connsiteY2" fmla="*/ 34290 h 2645527"/>
              <a:gd name="connsiteX3" fmla="*/ 2329121 w 2329121"/>
              <a:gd name="connsiteY3" fmla="*/ 2645527 h 2645527"/>
              <a:gd name="connsiteX4" fmla="*/ 31346 w 2329121"/>
              <a:gd name="connsiteY4" fmla="*/ 2645527 h 2645527"/>
              <a:gd name="connsiteX0" fmla="*/ 31346 w 2329121"/>
              <a:gd name="connsiteY0" fmla="*/ 2645527 h 2645527"/>
              <a:gd name="connsiteX1" fmla="*/ 0 w 2329121"/>
              <a:gd name="connsiteY1" fmla="*/ 0 h 2645527"/>
              <a:gd name="connsiteX2" fmla="*/ 1137457 w 2329121"/>
              <a:gd name="connsiteY2" fmla="*/ 34290 h 2645527"/>
              <a:gd name="connsiteX3" fmla="*/ 2329121 w 2329121"/>
              <a:gd name="connsiteY3" fmla="*/ 2645527 h 2645527"/>
              <a:gd name="connsiteX4" fmla="*/ 31346 w 2329121"/>
              <a:gd name="connsiteY4" fmla="*/ 2645527 h 2645527"/>
              <a:gd name="connsiteX0" fmla="*/ 31346 w 2329121"/>
              <a:gd name="connsiteY0" fmla="*/ 2656957 h 2656957"/>
              <a:gd name="connsiteX1" fmla="*/ 0 w 2329121"/>
              <a:gd name="connsiteY1" fmla="*/ 11430 h 2656957"/>
              <a:gd name="connsiteX2" fmla="*/ 1137457 w 2329121"/>
              <a:gd name="connsiteY2" fmla="*/ 0 h 2656957"/>
              <a:gd name="connsiteX3" fmla="*/ 2329121 w 2329121"/>
              <a:gd name="connsiteY3" fmla="*/ 2656957 h 2656957"/>
              <a:gd name="connsiteX4" fmla="*/ 31346 w 2329121"/>
              <a:gd name="connsiteY4" fmla="*/ 2656957 h 2656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121" h="2656957">
                <a:moveTo>
                  <a:pt x="31346" y="2656957"/>
                </a:moveTo>
                <a:lnTo>
                  <a:pt x="0" y="11430"/>
                </a:lnTo>
                <a:lnTo>
                  <a:pt x="1137457" y="0"/>
                </a:lnTo>
                <a:lnTo>
                  <a:pt x="2329121" y="2656957"/>
                </a:lnTo>
                <a:lnTo>
                  <a:pt x="31346" y="2656957"/>
                </a:lnTo>
                <a:close/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666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3182522" y="5934402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1</m:t>
                      </m:r>
                      <m:r>
                        <a:rPr lang="cs-CZ" sz="30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2522" y="5934402"/>
                <a:ext cx="492496" cy="57150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Nadpis 1"/>
          <p:cNvSpPr txBox="1">
            <a:spLocks/>
          </p:cNvSpPr>
          <p:nvPr/>
        </p:nvSpPr>
        <p:spPr>
          <a:xfrm>
            <a:off x="2987824" y="2761979"/>
            <a:ext cx="492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8</a:t>
            </a:r>
            <a:endParaRPr lang="cs-CZ" sz="3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4222304" y="369124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4" y="3691244"/>
                <a:ext cx="492496" cy="57150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Nadpis 1"/>
              <p:cNvSpPr txBox="1">
                <a:spLocks/>
              </p:cNvSpPr>
              <p:nvPr/>
            </p:nvSpPr>
            <p:spPr>
              <a:xfrm>
                <a:off x="1650890" y="116632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𝑆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∙</m:t>
                              </m:r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sup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cs-CZ" sz="3200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32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2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lang="cs-CZ" sz="32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π</m:t>
                      </m:r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ctrlPr>
                            <a:rPr lang="el-GR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l-GR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𝑠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890" y="116632"/>
                <a:ext cx="7308304" cy="638944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Lichoběžník 2"/>
          <p:cNvSpPr/>
          <p:nvPr/>
        </p:nvSpPr>
        <p:spPr>
          <a:xfrm>
            <a:off x="2674927" y="3287759"/>
            <a:ext cx="2329121" cy="2656957"/>
          </a:xfrm>
          <a:custGeom>
            <a:avLst/>
            <a:gdLst>
              <a:gd name="connsiteX0" fmla="*/ 0 w 2297775"/>
              <a:gd name="connsiteY0" fmla="*/ 2611237 h 2611237"/>
              <a:gd name="connsiteX1" fmla="*/ 574444 w 2297775"/>
              <a:gd name="connsiteY1" fmla="*/ 0 h 2611237"/>
              <a:gd name="connsiteX2" fmla="*/ 1723331 w 2297775"/>
              <a:gd name="connsiteY2" fmla="*/ 0 h 2611237"/>
              <a:gd name="connsiteX3" fmla="*/ 2297775 w 2297775"/>
              <a:gd name="connsiteY3" fmla="*/ 2611237 h 2611237"/>
              <a:gd name="connsiteX4" fmla="*/ 0 w 2297775"/>
              <a:gd name="connsiteY4" fmla="*/ 2611237 h 2611237"/>
              <a:gd name="connsiteX0" fmla="*/ 31346 w 2329121"/>
              <a:gd name="connsiteY0" fmla="*/ 2645527 h 2645527"/>
              <a:gd name="connsiteX1" fmla="*/ 0 w 2329121"/>
              <a:gd name="connsiteY1" fmla="*/ 0 h 2645527"/>
              <a:gd name="connsiteX2" fmla="*/ 1754677 w 2329121"/>
              <a:gd name="connsiteY2" fmla="*/ 34290 h 2645527"/>
              <a:gd name="connsiteX3" fmla="*/ 2329121 w 2329121"/>
              <a:gd name="connsiteY3" fmla="*/ 2645527 h 2645527"/>
              <a:gd name="connsiteX4" fmla="*/ 31346 w 2329121"/>
              <a:gd name="connsiteY4" fmla="*/ 2645527 h 2645527"/>
              <a:gd name="connsiteX0" fmla="*/ 31346 w 2329121"/>
              <a:gd name="connsiteY0" fmla="*/ 2645527 h 2645527"/>
              <a:gd name="connsiteX1" fmla="*/ 0 w 2329121"/>
              <a:gd name="connsiteY1" fmla="*/ 0 h 2645527"/>
              <a:gd name="connsiteX2" fmla="*/ 1137457 w 2329121"/>
              <a:gd name="connsiteY2" fmla="*/ 34290 h 2645527"/>
              <a:gd name="connsiteX3" fmla="*/ 2329121 w 2329121"/>
              <a:gd name="connsiteY3" fmla="*/ 2645527 h 2645527"/>
              <a:gd name="connsiteX4" fmla="*/ 31346 w 2329121"/>
              <a:gd name="connsiteY4" fmla="*/ 2645527 h 2645527"/>
              <a:gd name="connsiteX0" fmla="*/ 31346 w 2329121"/>
              <a:gd name="connsiteY0" fmla="*/ 2656957 h 2656957"/>
              <a:gd name="connsiteX1" fmla="*/ 0 w 2329121"/>
              <a:gd name="connsiteY1" fmla="*/ 11430 h 2656957"/>
              <a:gd name="connsiteX2" fmla="*/ 1137457 w 2329121"/>
              <a:gd name="connsiteY2" fmla="*/ 0 h 2656957"/>
              <a:gd name="connsiteX3" fmla="*/ 2329121 w 2329121"/>
              <a:gd name="connsiteY3" fmla="*/ 2656957 h 2656957"/>
              <a:gd name="connsiteX4" fmla="*/ 31346 w 2329121"/>
              <a:gd name="connsiteY4" fmla="*/ 2656957 h 2656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121" h="2656957">
                <a:moveTo>
                  <a:pt x="31346" y="2656957"/>
                </a:moveTo>
                <a:lnTo>
                  <a:pt x="0" y="11430"/>
                </a:lnTo>
                <a:lnTo>
                  <a:pt x="1137457" y="0"/>
                </a:lnTo>
                <a:lnTo>
                  <a:pt x="2329121" y="2656957"/>
                </a:lnTo>
                <a:lnTo>
                  <a:pt x="31346" y="2656957"/>
                </a:lnTo>
                <a:close/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>
            <a:stCxn id="3" idx="2"/>
          </p:cNvCxnSpPr>
          <p:nvPr/>
        </p:nvCxnSpPr>
        <p:spPr>
          <a:xfrm>
            <a:off x="3812384" y="3287759"/>
            <a:ext cx="27103" cy="2656957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5940152" y="3047729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𝑠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+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4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3047729"/>
                <a:ext cx="2736304" cy="64351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Nadpis 1"/>
              <p:cNvSpPr txBox="1">
                <a:spLocks/>
              </p:cNvSpPr>
              <p:nvPr/>
            </p:nvSpPr>
            <p:spPr>
              <a:xfrm>
                <a:off x="4139952" y="5517232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5517232"/>
                <a:ext cx="492496" cy="57150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5940152" y="3655236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𝑠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=9+16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3655236"/>
                <a:ext cx="2736304" cy="643516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5940152" y="4323058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𝑠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=25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4323058"/>
                <a:ext cx="2736304" cy="643516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6118428" y="4966574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=5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𝑐𝑚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8428" y="4966574"/>
                <a:ext cx="2736304" cy="643516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16183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646025"/>
            <a:ext cx="5197538" cy="42119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3222662" y="5906668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1</m:t>
                      </m:r>
                      <m:r>
                        <a:rPr lang="cs-CZ" sz="30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2662" y="5906668"/>
                <a:ext cx="492496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Nadpis 1"/>
          <p:cNvSpPr txBox="1">
            <a:spLocks/>
          </p:cNvSpPr>
          <p:nvPr/>
        </p:nvSpPr>
        <p:spPr>
          <a:xfrm>
            <a:off x="2976414" y="2797987"/>
            <a:ext cx="492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8</a:t>
            </a:r>
            <a:endParaRPr lang="cs-CZ" sz="3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976994"/>
                <a:ext cx="492496" cy="57150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4222304" y="369124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4" y="3691244"/>
                <a:ext cx="492496" cy="571500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Nadpis 1"/>
              <p:cNvSpPr txBox="1">
                <a:spLocks/>
              </p:cNvSpPr>
              <p:nvPr/>
            </p:nvSpPr>
            <p:spPr>
              <a:xfrm>
                <a:off x="1650890" y="116632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𝑆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∙</m:t>
                              </m:r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sup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cs-CZ" sz="3200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32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2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lang="cs-CZ" sz="32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π</m:t>
                      </m:r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ctrlPr>
                            <a:rPr lang="el-GR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l-GR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𝑠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890" y="116632"/>
                <a:ext cx="7308304" cy="638944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Lichoběžník 2"/>
          <p:cNvSpPr/>
          <p:nvPr/>
        </p:nvSpPr>
        <p:spPr>
          <a:xfrm>
            <a:off x="2674927" y="3287759"/>
            <a:ext cx="2329121" cy="2656957"/>
          </a:xfrm>
          <a:custGeom>
            <a:avLst/>
            <a:gdLst>
              <a:gd name="connsiteX0" fmla="*/ 0 w 2297775"/>
              <a:gd name="connsiteY0" fmla="*/ 2611237 h 2611237"/>
              <a:gd name="connsiteX1" fmla="*/ 574444 w 2297775"/>
              <a:gd name="connsiteY1" fmla="*/ 0 h 2611237"/>
              <a:gd name="connsiteX2" fmla="*/ 1723331 w 2297775"/>
              <a:gd name="connsiteY2" fmla="*/ 0 h 2611237"/>
              <a:gd name="connsiteX3" fmla="*/ 2297775 w 2297775"/>
              <a:gd name="connsiteY3" fmla="*/ 2611237 h 2611237"/>
              <a:gd name="connsiteX4" fmla="*/ 0 w 2297775"/>
              <a:gd name="connsiteY4" fmla="*/ 2611237 h 2611237"/>
              <a:gd name="connsiteX0" fmla="*/ 31346 w 2329121"/>
              <a:gd name="connsiteY0" fmla="*/ 2645527 h 2645527"/>
              <a:gd name="connsiteX1" fmla="*/ 0 w 2329121"/>
              <a:gd name="connsiteY1" fmla="*/ 0 h 2645527"/>
              <a:gd name="connsiteX2" fmla="*/ 1754677 w 2329121"/>
              <a:gd name="connsiteY2" fmla="*/ 34290 h 2645527"/>
              <a:gd name="connsiteX3" fmla="*/ 2329121 w 2329121"/>
              <a:gd name="connsiteY3" fmla="*/ 2645527 h 2645527"/>
              <a:gd name="connsiteX4" fmla="*/ 31346 w 2329121"/>
              <a:gd name="connsiteY4" fmla="*/ 2645527 h 2645527"/>
              <a:gd name="connsiteX0" fmla="*/ 31346 w 2329121"/>
              <a:gd name="connsiteY0" fmla="*/ 2645527 h 2645527"/>
              <a:gd name="connsiteX1" fmla="*/ 0 w 2329121"/>
              <a:gd name="connsiteY1" fmla="*/ 0 h 2645527"/>
              <a:gd name="connsiteX2" fmla="*/ 1137457 w 2329121"/>
              <a:gd name="connsiteY2" fmla="*/ 34290 h 2645527"/>
              <a:gd name="connsiteX3" fmla="*/ 2329121 w 2329121"/>
              <a:gd name="connsiteY3" fmla="*/ 2645527 h 2645527"/>
              <a:gd name="connsiteX4" fmla="*/ 31346 w 2329121"/>
              <a:gd name="connsiteY4" fmla="*/ 2645527 h 2645527"/>
              <a:gd name="connsiteX0" fmla="*/ 31346 w 2329121"/>
              <a:gd name="connsiteY0" fmla="*/ 2656957 h 2656957"/>
              <a:gd name="connsiteX1" fmla="*/ 0 w 2329121"/>
              <a:gd name="connsiteY1" fmla="*/ 11430 h 2656957"/>
              <a:gd name="connsiteX2" fmla="*/ 1137457 w 2329121"/>
              <a:gd name="connsiteY2" fmla="*/ 0 h 2656957"/>
              <a:gd name="connsiteX3" fmla="*/ 2329121 w 2329121"/>
              <a:gd name="connsiteY3" fmla="*/ 2656957 h 2656957"/>
              <a:gd name="connsiteX4" fmla="*/ 31346 w 2329121"/>
              <a:gd name="connsiteY4" fmla="*/ 2656957 h 2656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121" h="2656957">
                <a:moveTo>
                  <a:pt x="31346" y="2656957"/>
                </a:moveTo>
                <a:lnTo>
                  <a:pt x="0" y="11430"/>
                </a:lnTo>
                <a:lnTo>
                  <a:pt x="1137457" y="0"/>
                </a:lnTo>
                <a:lnTo>
                  <a:pt x="2329121" y="2656957"/>
                </a:lnTo>
                <a:lnTo>
                  <a:pt x="31346" y="2656957"/>
                </a:lnTo>
                <a:close/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>
            <a:stCxn id="3" idx="2"/>
          </p:cNvCxnSpPr>
          <p:nvPr/>
        </p:nvCxnSpPr>
        <p:spPr>
          <a:xfrm>
            <a:off x="3812384" y="3287759"/>
            <a:ext cx="27103" cy="2656957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5940152" y="3047729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𝑠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+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4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3047729"/>
                <a:ext cx="2736304" cy="64351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Nadpis 1"/>
              <p:cNvSpPr txBox="1">
                <a:spLocks/>
              </p:cNvSpPr>
              <p:nvPr/>
            </p:nvSpPr>
            <p:spPr>
              <a:xfrm>
                <a:off x="4139952" y="544522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5445224"/>
                <a:ext cx="492496" cy="571500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5940152" y="3655236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𝑠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=9+16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3655236"/>
                <a:ext cx="2736304" cy="643516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5940152" y="4323058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𝑠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=25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4323058"/>
                <a:ext cx="2736304" cy="643516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6118428" y="4966574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=5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𝑐𝑚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8428" y="4966574"/>
                <a:ext cx="2736304" cy="643516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Nadpis 1"/>
              <p:cNvSpPr txBox="1">
                <a:spLocks/>
              </p:cNvSpPr>
              <p:nvPr/>
            </p:nvSpPr>
            <p:spPr>
              <a:xfrm>
                <a:off x="1662627" y="705704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𝑆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11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cs-CZ" sz="3200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32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cs-CZ" sz="32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π</m:t>
                      </m:r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ctrlPr>
                            <a:rPr lang="el-GR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3200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11+8</m:t>
                          </m:r>
                        </m:e>
                      </m:d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5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2627" y="705704"/>
                <a:ext cx="7308304" cy="638944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Nadpis 1"/>
              <p:cNvSpPr txBox="1">
                <a:spLocks/>
              </p:cNvSpPr>
              <p:nvPr/>
            </p:nvSpPr>
            <p:spPr>
              <a:xfrm>
                <a:off x="1650890" y="1368362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𝑆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=121∙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64∙</m:t>
                      </m:r>
                      <m:r>
                        <a:rPr lang="cs-CZ" sz="3200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π</m:t>
                      </m:r>
                      <m:r>
                        <a:rPr lang="el-GR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∙95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890" y="1368362"/>
                <a:ext cx="7308304" cy="638944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Nadpis 1"/>
              <p:cNvSpPr txBox="1">
                <a:spLocks/>
              </p:cNvSpPr>
              <p:nvPr/>
            </p:nvSpPr>
            <p:spPr>
              <a:xfrm>
                <a:off x="1662627" y="2007306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u="dbl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𝑆</m:t>
                      </m:r>
                      <m:r>
                        <a:rPr lang="cs-CZ" sz="3200" b="0" i="1" u="dbl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=879,2 </m:t>
                      </m:r>
                      <m:sSup>
                        <m:sSupPr>
                          <m:ctrlPr>
                            <a:rPr lang="cs-CZ" sz="3200" b="0" i="1" u="dbl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cs-CZ" sz="3200" b="0" i="1" u="dbl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𝑐𝑚</m:t>
                          </m:r>
                        </m:e>
                        <m:sup>
                          <m:r>
                            <a:rPr lang="cs-CZ" sz="3200" b="0" i="1" u="dbl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dbl" strike="noStrike" kern="1200" cap="none" spc="0" normalizeH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2627" y="2007306"/>
                <a:ext cx="7308304" cy="638944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9947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668885"/>
            <a:ext cx="5197538" cy="42119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2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lvl="0" algn="l"/>
                <a:r>
                  <a:rPr lang="cs-CZ" sz="3200" dirty="0" smtClean="0"/>
                  <a:t>Vypočítejte objem komolého </a:t>
                </a:r>
                <a:r>
                  <a:rPr lang="cs-CZ" sz="3200" dirty="0"/>
                  <a:t>kužele, </a:t>
                </a:r>
                <a:r>
                  <a:rPr lang="cs-CZ" sz="3200" dirty="0" smtClean="0"/>
                  <a:t>je-li </a:t>
                </a:r>
                <a:r>
                  <a:rPr lang="cs-CZ" sz="3200" dirty="0"/>
                  <a:t>o</a:t>
                </a:r>
                <a:r>
                  <a:rPr lang="cs-CZ" sz="3200" dirty="0" smtClean="0"/>
                  <a:t>bsah horní podstavy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91,56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200" dirty="0" smtClean="0"/>
                  <a:t>, obsah dolní podstavy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429,83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200" dirty="0" smtClean="0"/>
                  <a:t> </a:t>
                </a:r>
                <a:r>
                  <a:rPr lang="cs-CZ" sz="3200" dirty="0"/>
                  <a:t>a </a:t>
                </a:r>
                <a:r>
                  <a:rPr lang="cs-CZ" sz="3200" dirty="0" smtClean="0"/>
                  <a:t>obsah pláště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𝑝𝑙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547,68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>
                        <a:latin typeface="Cambria Math"/>
                      </a:rPr>
                      <m:t>.</m:t>
                    </m:r>
                  </m:oMath>
                </a14:m>
                <a:endParaRPr lang="cs-CZ" sz="3000" dirty="0"/>
              </a:p>
            </p:txBody>
          </p:sp>
        </mc:Choice>
        <mc:Fallback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660" t="-13830" b="-2095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95078" y="2204864"/>
            <a:ext cx="878497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6012160" y="2819214"/>
                <a:ext cx="2664296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𝑆</m:t>
                          </m:r>
                        </m:e>
                        <m:sub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2819214"/>
                <a:ext cx="2664296" cy="638944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5130801" y="3511543"/>
                <a:ext cx="3384376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429,83=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801" y="3511543"/>
                <a:ext cx="3384376" cy="638944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Nadpis 1"/>
              <p:cNvSpPr txBox="1">
                <a:spLocks/>
              </p:cNvSpPr>
              <p:nvPr/>
            </p:nvSpPr>
            <p:spPr>
              <a:xfrm>
                <a:off x="5130801" y="4262744"/>
                <a:ext cx="2468960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1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36,89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801" y="4262744"/>
                <a:ext cx="2468960" cy="638944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Nadpis 1"/>
              <p:cNvSpPr txBox="1">
                <a:spLocks/>
              </p:cNvSpPr>
              <p:nvPr/>
            </p:nvSpPr>
            <p:spPr>
              <a:xfrm>
                <a:off x="6004293" y="5037408"/>
                <a:ext cx="2468960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𝑟</m:t>
                          </m:r>
                        </m:e>
                        <m:sub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=11,7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𝑐𝑚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4293" y="5037408"/>
                <a:ext cx="2468960" cy="638944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32321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668885"/>
            <a:ext cx="5197538" cy="42119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2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lvl="0" algn="l"/>
                <a:r>
                  <a:rPr lang="cs-CZ" sz="3200" dirty="0" smtClean="0"/>
                  <a:t>Vypočítejte objem komolého </a:t>
                </a:r>
                <a:r>
                  <a:rPr lang="cs-CZ" sz="3200" dirty="0"/>
                  <a:t>kužele, </a:t>
                </a:r>
                <a:r>
                  <a:rPr lang="cs-CZ" sz="3200" dirty="0" smtClean="0"/>
                  <a:t>je-li </a:t>
                </a:r>
                <a:r>
                  <a:rPr lang="cs-CZ" sz="3200" dirty="0"/>
                  <a:t>o</a:t>
                </a:r>
                <a:r>
                  <a:rPr lang="cs-CZ" sz="3200" dirty="0" smtClean="0"/>
                  <a:t>bsah horní podstavy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91,56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200" dirty="0" smtClean="0"/>
                  <a:t>, obsah dolní podstavy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429,83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200" dirty="0" smtClean="0"/>
                  <a:t> </a:t>
                </a:r>
                <a:r>
                  <a:rPr lang="cs-CZ" sz="3200" dirty="0"/>
                  <a:t>a </a:t>
                </a:r>
                <a:r>
                  <a:rPr lang="cs-CZ" sz="3200" dirty="0" smtClean="0"/>
                  <a:t>obsah pláště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𝑝𝑙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547,68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>
                        <a:latin typeface="Cambria Math"/>
                      </a:rPr>
                      <m:t>.</m:t>
                    </m:r>
                  </m:oMath>
                </a14:m>
                <a:endParaRPr lang="cs-CZ" sz="3000" dirty="0"/>
              </a:p>
            </p:txBody>
          </p:sp>
        </mc:Choice>
        <mc:Fallback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660" t="-13830" b="-2095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95078" y="2204864"/>
            <a:ext cx="878497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6012160" y="2819214"/>
                <a:ext cx="2664296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𝑆</m:t>
                          </m:r>
                        </m:e>
                        <m:sub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2819214"/>
                <a:ext cx="2664296" cy="638944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5436096" y="3526299"/>
                <a:ext cx="3384376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9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1,56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3526299"/>
                <a:ext cx="3384376" cy="638944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Nadpis 1"/>
              <p:cNvSpPr txBox="1">
                <a:spLocks/>
              </p:cNvSpPr>
              <p:nvPr/>
            </p:nvSpPr>
            <p:spPr>
              <a:xfrm>
                <a:off x="5436096" y="4262744"/>
                <a:ext cx="2468960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29,16=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4262744"/>
                <a:ext cx="2468960" cy="638944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Nadpis 1"/>
              <p:cNvSpPr txBox="1">
                <a:spLocks/>
              </p:cNvSpPr>
              <p:nvPr/>
            </p:nvSpPr>
            <p:spPr>
              <a:xfrm>
                <a:off x="6109828" y="5043986"/>
                <a:ext cx="2468960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𝑟</m:t>
                          </m:r>
                        </m:e>
                        <m:sub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=5,4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𝑐𝑚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9828" y="5043986"/>
                <a:ext cx="2468960" cy="638944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271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668885"/>
            <a:ext cx="5197538" cy="42119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2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lvl="0" algn="l"/>
                <a:r>
                  <a:rPr lang="cs-CZ" sz="3200" dirty="0" smtClean="0"/>
                  <a:t>Vypočítejte objem komolého </a:t>
                </a:r>
                <a:r>
                  <a:rPr lang="cs-CZ" sz="3200" dirty="0"/>
                  <a:t>kužele, </a:t>
                </a:r>
                <a:r>
                  <a:rPr lang="cs-CZ" sz="3200" dirty="0" smtClean="0"/>
                  <a:t>je-li </a:t>
                </a:r>
                <a:r>
                  <a:rPr lang="cs-CZ" sz="3200" dirty="0"/>
                  <a:t>o</a:t>
                </a:r>
                <a:r>
                  <a:rPr lang="cs-CZ" sz="3200" dirty="0" smtClean="0"/>
                  <a:t>bsah horní podstavy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91,56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200" dirty="0" smtClean="0"/>
                  <a:t>, obsah dolní podstavy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429,83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200" dirty="0" smtClean="0"/>
                  <a:t> </a:t>
                </a:r>
                <a:r>
                  <a:rPr lang="cs-CZ" sz="3200" dirty="0"/>
                  <a:t>a </a:t>
                </a:r>
                <a:r>
                  <a:rPr lang="cs-CZ" sz="3200" dirty="0" smtClean="0"/>
                  <a:t>obsah pláště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𝑝𝑙</m:t>
                        </m:r>
                      </m:sub>
                    </m:sSub>
                    <m:r>
                      <a:rPr lang="cs-CZ" sz="3200" i="1"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latin typeface="Cambria Math"/>
                      </a:rPr>
                      <m:t>547,68</m:t>
                    </m:r>
                    <m:r>
                      <a:rPr lang="cs-CZ" sz="3200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>
                        <a:latin typeface="Cambria Math"/>
                      </a:rPr>
                      <m:t>.</m:t>
                    </m:r>
                  </m:oMath>
                </a14:m>
                <a:endParaRPr lang="cs-CZ" sz="3000" dirty="0"/>
              </a:p>
            </p:txBody>
          </p:sp>
        </mc:Choice>
        <mc:Fallback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660" t="-13830" b="-2095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95078" y="2204864"/>
            <a:ext cx="878497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4777680" y="2349413"/>
                <a:ext cx="4042792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𝑆</m:t>
                          </m:r>
                        </m:e>
                        <m:sub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𝑝𝑙</m:t>
                          </m:r>
                        </m:sub>
                      </m:sSub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𝑠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7680" y="2349413"/>
                <a:ext cx="4042792" cy="638944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4092030" y="3132452"/>
                <a:ext cx="5051970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547,68=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11,7+5,4</m:t>
                          </m:r>
                        </m:e>
                      </m:d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𝑠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030" y="3132452"/>
                <a:ext cx="5051970" cy="638944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5148064" y="3917955"/>
                <a:ext cx="2862065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=10,2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𝑐𝑚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3917955"/>
                <a:ext cx="2862065" cy="638944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838006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646025"/>
            <a:ext cx="5197538" cy="42119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2</a:t>
            </a:r>
            <a:endParaRPr lang="cs-CZ" sz="3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3222662" y="5906668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11,7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2662" y="5906668"/>
                <a:ext cx="492496" cy="57150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r="-6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Nadpis 1"/>
          <p:cNvSpPr txBox="1">
            <a:spLocks/>
          </p:cNvSpPr>
          <p:nvPr/>
        </p:nvSpPr>
        <p:spPr>
          <a:xfrm>
            <a:off x="2706273" y="2797987"/>
            <a:ext cx="849521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5,4</a:t>
            </a:r>
            <a:endParaRPr lang="cs-CZ" sz="3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2267744" y="4177484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4177484"/>
                <a:ext cx="492496" cy="57150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 rot="4131783">
                <a:off x="4234491" y="3818210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10,2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4131783">
                <a:off x="4234491" y="3818210"/>
                <a:ext cx="492496" cy="571500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30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Lichoběžník 2"/>
          <p:cNvSpPr/>
          <p:nvPr/>
        </p:nvSpPr>
        <p:spPr>
          <a:xfrm>
            <a:off x="2674927" y="3287759"/>
            <a:ext cx="2329121" cy="2656957"/>
          </a:xfrm>
          <a:custGeom>
            <a:avLst/>
            <a:gdLst>
              <a:gd name="connsiteX0" fmla="*/ 0 w 2297775"/>
              <a:gd name="connsiteY0" fmla="*/ 2611237 h 2611237"/>
              <a:gd name="connsiteX1" fmla="*/ 574444 w 2297775"/>
              <a:gd name="connsiteY1" fmla="*/ 0 h 2611237"/>
              <a:gd name="connsiteX2" fmla="*/ 1723331 w 2297775"/>
              <a:gd name="connsiteY2" fmla="*/ 0 h 2611237"/>
              <a:gd name="connsiteX3" fmla="*/ 2297775 w 2297775"/>
              <a:gd name="connsiteY3" fmla="*/ 2611237 h 2611237"/>
              <a:gd name="connsiteX4" fmla="*/ 0 w 2297775"/>
              <a:gd name="connsiteY4" fmla="*/ 2611237 h 2611237"/>
              <a:gd name="connsiteX0" fmla="*/ 31346 w 2329121"/>
              <a:gd name="connsiteY0" fmla="*/ 2645527 h 2645527"/>
              <a:gd name="connsiteX1" fmla="*/ 0 w 2329121"/>
              <a:gd name="connsiteY1" fmla="*/ 0 h 2645527"/>
              <a:gd name="connsiteX2" fmla="*/ 1754677 w 2329121"/>
              <a:gd name="connsiteY2" fmla="*/ 34290 h 2645527"/>
              <a:gd name="connsiteX3" fmla="*/ 2329121 w 2329121"/>
              <a:gd name="connsiteY3" fmla="*/ 2645527 h 2645527"/>
              <a:gd name="connsiteX4" fmla="*/ 31346 w 2329121"/>
              <a:gd name="connsiteY4" fmla="*/ 2645527 h 2645527"/>
              <a:gd name="connsiteX0" fmla="*/ 31346 w 2329121"/>
              <a:gd name="connsiteY0" fmla="*/ 2645527 h 2645527"/>
              <a:gd name="connsiteX1" fmla="*/ 0 w 2329121"/>
              <a:gd name="connsiteY1" fmla="*/ 0 h 2645527"/>
              <a:gd name="connsiteX2" fmla="*/ 1137457 w 2329121"/>
              <a:gd name="connsiteY2" fmla="*/ 34290 h 2645527"/>
              <a:gd name="connsiteX3" fmla="*/ 2329121 w 2329121"/>
              <a:gd name="connsiteY3" fmla="*/ 2645527 h 2645527"/>
              <a:gd name="connsiteX4" fmla="*/ 31346 w 2329121"/>
              <a:gd name="connsiteY4" fmla="*/ 2645527 h 2645527"/>
              <a:gd name="connsiteX0" fmla="*/ 31346 w 2329121"/>
              <a:gd name="connsiteY0" fmla="*/ 2656957 h 2656957"/>
              <a:gd name="connsiteX1" fmla="*/ 0 w 2329121"/>
              <a:gd name="connsiteY1" fmla="*/ 11430 h 2656957"/>
              <a:gd name="connsiteX2" fmla="*/ 1137457 w 2329121"/>
              <a:gd name="connsiteY2" fmla="*/ 0 h 2656957"/>
              <a:gd name="connsiteX3" fmla="*/ 2329121 w 2329121"/>
              <a:gd name="connsiteY3" fmla="*/ 2656957 h 2656957"/>
              <a:gd name="connsiteX4" fmla="*/ 31346 w 2329121"/>
              <a:gd name="connsiteY4" fmla="*/ 2656957 h 2656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121" h="2656957">
                <a:moveTo>
                  <a:pt x="31346" y="2656957"/>
                </a:moveTo>
                <a:lnTo>
                  <a:pt x="0" y="11430"/>
                </a:lnTo>
                <a:lnTo>
                  <a:pt x="1137457" y="0"/>
                </a:lnTo>
                <a:lnTo>
                  <a:pt x="2329121" y="2656957"/>
                </a:lnTo>
                <a:lnTo>
                  <a:pt x="31346" y="2656957"/>
                </a:lnTo>
                <a:close/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>
            <a:stCxn id="3" idx="2"/>
          </p:cNvCxnSpPr>
          <p:nvPr/>
        </p:nvCxnSpPr>
        <p:spPr>
          <a:xfrm>
            <a:off x="3812384" y="3287759"/>
            <a:ext cx="27103" cy="2656957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5305042" y="2852936"/>
                <a:ext cx="373145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10,2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6,3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+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𝑣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5042" y="2852936"/>
                <a:ext cx="3731454" cy="64351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Nadpis 1"/>
              <p:cNvSpPr txBox="1">
                <a:spLocks/>
              </p:cNvSpPr>
              <p:nvPr/>
            </p:nvSpPr>
            <p:spPr>
              <a:xfrm>
                <a:off x="3812384" y="5432982"/>
                <a:ext cx="492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6,3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>
          <p:sp>
            <p:nvSpPr>
              <p:cNvPr id="1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2384" y="5432982"/>
                <a:ext cx="492496" cy="57150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r="-160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5005990" y="3496452"/>
                <a:ext cx="3923928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1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04,04=39,69+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𝑣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5990" y="3496452"/>
                <a:ext cx="3923928" cy="643516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5224393" y="4294479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64,35=</m:t>
                          </m:r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𝑣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4393" y="4294479"/>
                <a:ext cx="2736304" cy="643516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5952435" y="4927975"/>
                <a:ext cx="2736304" cy="643516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𝑣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=8,02 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𝑐𝑚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2435" y="4927975"/>
                <a:ext cx="2736304" cy="643516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Nadpis 1"/>
              <p:cNvSpPr txBox="1">
                <a:spLocks/>
              </p:cNvSpPr>
              <p:nvPr/>
            </p:nvSpPr>
            <p:spPr>
              <a:xfrm>
                <a:off x="971600" y="49188"/>
                <a:ext cx="7308304" cy="638944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𝑉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𝑣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320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3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sz="320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320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3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cs-CZ" sz="320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49188"/>
                <a:ext cx="7308304" cy="638944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 b="-514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Nadpis 1"/>
              <p:cNvSpPr txBox="1">
                <a:spLocks/>
              </p:cNvSpPr>
              <p:nvPr/>
            </p:nvSpPr>
            <p:spPr>
              <a:xfrm>
                <a:off x="955384" y="1052736"/>
                <a:ext cx="7648809" cy="1008112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𝑉</m:t>
                      </m:r>
                      <m:r>
                        <a:rPr lang="cs-CZ" sz="3200" b="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𝜋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∙8,02∙</m:t>
                      </m:r>
                      <m:d>
                        <m:d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3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11,7</m:t>
                              </m:r>
                            </m:e>
                            <m:sup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1</m:t>
                          </m:r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1,7</m:t>
                          </m:r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</m:t>
                          </m:r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5,4</m:t>
                          </m:r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32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5</m:t>
                              </m:r>
                              <m:r>
                                <a:rPr lang="cs-CZ" sz="3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,4</m:t>
                              </m:r>
                            </m:e>
                            <m:sup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5384" y="1052736"/>
                <a:ext cx="7648809" cy="100811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Nadpis 1"/>
              <p:cNvSpPr txBox="1">
                <a:spLocks/>
              </p:cNvSpPr>
              <p:nvPr/>
            </p:nvSpPr>
            <p:spPr>
              <a:xfrm>
                <a:off x="939554" y="2060848"/>
                <a:ext cx="7648809" cy="585177"/>
              </a:xfrm>
              <a:prstGeom prst="rect">
                <a:avLst/>
              </a:prstGeom>
            </p:spPr>
            <p:txBody>
              <a:bodyPr/>
              <a:lstStyle/>
              <a:p>
                <a:pPr lvl="0"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u="dbl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𝑉</m:t>
                      </m:r>
                      <m:r>
                        <a:rPr lang="cs-CZ" sz="3200" b="0" i="1" u="dbl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=1 924,22 </m:t>
                      </m:r>
                      <m:sSup>
                        <m:sSupPr>
                          <m:ctrlPr>
                            <a:rPr lang="cs-CZ" sz="3200" b="0" i="1" u="dbl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cs-CZ" sz="3200" b="0" i="1" u="dbl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𝑐𝑚</m:t>
                          </m:r>
                        </m:e>
                        <m:sup>
                          <m:r>
                            <a:rPr lang="cs-CZ" sz="3200" b="0" i="1" u="dbl" smtClean="0"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kumimoji="0" lang="cs-CZ" sz="3200" i="0" u="dbl" strike="noStrike" kern="1200" cap="none" spc="0" normalizeH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554" y="2060848"/>
                <a:ext cx="7648809" cy="585177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57329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</a:t>
            </a:r>
            <a:r>
              <a:rPr lang="cs-CZ" sz="3000" b="1" dirty="0"/>
              <a:t>3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lvl="0" algn="l"/>
                <a:r>
                  <a:rPr lang="cs-CZ" sz="3200" dirty="0" smtClean="0"/>
                  <a:t>Kbelík tvaru komolého rotačního kužele má průměr dolní podstavy 20 cm, průměr horní podstavy 30 cm a je vysoký 30 cm. Kolik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3000" dirty="0" smtClean="0"/>
                  <a:t>plechu bude potřeba na jeho výrobu, počítáme-li na odpad a záhyby 10</a:t>
                </a:r>
                <a:r>
                  <a:rPr lang="cs-CZ" sz="3000" dirty="0" smtClean="0"/>
                  <a:t>%?</a:t>
                </a:r>
                <a:endParaRPr lang="cs-CZ" sz="3000" dirty="0"/>
              </a:p>
            </p:txBody>
          </p:sp>
        </mc:Choice>
        <mc:Fallback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660" t="-13830" r="-1262" b="-2851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97767" y="2668885"/>
            <a:ext cx="878497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Tomas\AppData\Local\Microsoft\Windows\Temporary Internet Files\Content.IE5\N3WHEITR\MC900290031[1].wmf"/>
          <p:cNvPicPr>
            <a:picLocks noChangeAspect="1" noChangeArrowheads="1"/>
          </p:cNvPicPr>
          <p:nvPr/>
        </p:nvPicPr>
        <p:blipFill>
          <a:blip r:embed="rId3" cstate="print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97484"/>
            <a:ext cx="3234999" cy="383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Skupina 19"/>
          <p:cNvGrpSpPr/>
          <p:nvPr/>
        </p:nvGrpSpPr>
        <p:grpSpPr>
          <a:xfrm>
            <a:off x="1115616" y="4077071"/>
            <a:ext cx="962471" cy="2088233"/>
            <a:chOff x="1115616" y="4077071"/>
            <a:chExt cx="962471" cy="2088233"/>
          </a:xfrm>
        </p:grpSpPr>
        <p:cxnSp>
          <p:nvCxnSpPr>
            <p:cNvPr id="7" name="Přímá spojnice se šipkou 6"/>
            <p:cNvCxnSpPr/>
            <p:nvPr/>
          </p:nvCxnSpPr>
          <p:spPr>
            <a:xfrm flipH="1">
              <a:off x="1141983" y="4077071"/>
              <a:ext cx="936104" cy="0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/>
            <p:cNvCxnSpPr/>
            <p:nvPr/>
          </p:nvCxnSpPr>
          <p:spPr>
            <a:xfrm flipH="1">
              <a:off x="1475656" y="6165304"/>
              <a:ext cx="576064" cy="0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/>
            <p:cNvCxnSpPr/>
            <p:nvPr/>
          </p:nvCxnSpPr>
          <p:spPr>
            <a:xfrm>
              <a:off x="2078087" y="4077071"/>
              <a:ext cx="0" cy="208823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H="1" flipV="1">
              <a:off x="1115616" y="4077072"/>
              <a:ext cx="360040" cy="208823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1475656" y="6093296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6093296"/>
                <a:ext cx="576064" cy="58477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1295636" y="3501717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36" y="3501717"/>
                <a:ext cx="576064" cy="584775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1992997" y="4960399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997" y="4960399"/>
                <a:ext cx="576064" cy="584775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719572" y="4944268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𝒔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572" y="4944268"/>
                <a:ext cx="576064" cy="58477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3851920" y="2780928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=10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2780928"/>
                <a:ext cx="2592288" cy="584775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3851920" y="3365703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=15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3365703"/>
                <a:ext cx="2592288" cy="584775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3862845" y="3969891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=30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845" y="3969891"/>
                <a:ext cx="2592288" cy="584775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47860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</a:t>
            </a:r>
            <a:r>
              <a:rPr lang="cs-CZ" sz="3000" b="1" dirty="0"/>
              <a:t>3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lvl="0" algn="l"/>
                <a:r>
                  <a:rPr lang="cs-CZ" sz="3200" dirty="0" smtClean="0"/>
                  <a:t>Kbelík tvaru komolého rotačního kužele má průměr dolní podstavy 20 cm, průměr horní podstavy 30 cm a je vysoký 30 cm. Kolik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3000" dirty="0" smtClean="0"/>
                  <a:t>plechu bude potřeba na jeho výrobu, počítáme-li na odpad a záhyby 10</a:t>
                </a:r>
                <a:r>
                  <a:rPr lang="cs-CZ" sz="3000" dirty="0" smtClean="0"/>
                  <a:t>%?</a:t>
                </a:r>
                <a:endParaRPr lang="cs-CZ" sz="3000" dirty="0"/>
              </a:p>
            </p:txBody>
          </p:sp>
        </mc:Choice>
        <mc:Fallback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20688"/>
                <a:ext cx="9180511" cy="57150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660" t="-13830" r="-1262" b="-2851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97767" y="2668885"/>
            <a:ext cx="878497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1115616" y="4077072"/>
            <a:ext cx="936104" cy="0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1475656" y="6165304"/>
            <a:ext cx="576064" cy="0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051720" y="4077072"/>
            <a:ext cx="0" cy="2088232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1115616" y="4077072"/>
            <a:ext cx="360040" cy="2088232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1475656" y="6093296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6093296"/>
                <a:ext cx="576064" cy="58477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1416933" y="3501717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6933" y="3501717"/>
                <a:ext cx="576064" cy="58477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1992997" y="4960399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997" y="4960399"/>
                <a:ext cx="576064" cy="584775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719572" y="4944268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𝒔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572" y="4944268"/>
                <a:ext cx="576064" cy="584775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3851920" y="2780928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=10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2780928"/>
                <a:ext cx="2592288" cy="58477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3851920" y="3365703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=15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3365703"/>
                <a:ext cx="2592288" cy="584775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3862845" y="3969891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=30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845" y="3969891"/>
                <a:ext cx="2592288" cy="584775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V="1">
            <a:off x="1475656" y="4086492"/>
            <a:ext cx="0" cy="2078812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3347864" y="4725144"/>
                <a:ext cx="3456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30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7864" y="4725144"/>
                <a:ext cx="3456384" cy="584775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3375443" y="5262208"/>
                <a:ext cx="3456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=900+25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443" y="5262208"/>
                <a:ext cx="3456384" cy="584775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" name="TextovéPole 27"/>
              <p:cNvSpPr txBox="1"/>
              <p:nvPr/>
            </p:nvSpPr>
            <p:spPr>
              <a:xfrm>
                <a:off x="3449585" y="5840097"/>
                <a:ext cx="3456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=30,41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585" y="5840097"/>
                <a:ext cx="3456384" cy="584775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1115616" y="3633048"/>
                <a:ext cx="3900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3633048"/>
                <a:ext cx="390023" cy="461665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 l="-46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1444593" y="4561932"/>
                <a:ext cx="3900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30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4593" y="4561932"/>
                <a:ext cx="390023" cy="461665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 l="-4688" r="-3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122545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" descr="C:\Users\Tomas\AppData\Local\Microsoft\Windows\Temporary Internet Files\Content.IE5\N3WHEITR\MC900290031[1].wmf"/>
          <p:cNvPicPr>
            <a:picLocks noChangeAspect="1" noChangeArrowheads="1"/>
          </p:cNvPicPr>
          <p:nvPr/>
        </p:nvPicPr>
        <p:blipFill>
          <a:blip r:embed="rId2" cstate="print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97484"/>
            <a:ext cx="3234999" cy="383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H="1">
            <a:off x="1115616" y="4077072"/>
            <a:ext cx="936104" cy="0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1475656" y="6165304"/>
            <a:ext cx="576064" cy="0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051720" y="4077072"/>
            <a:ext cx="0" cy="2088232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1115616" y="4077072"/>
            <a:ext cx="360040" cy="2088232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1475656" y="6093296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6093296"/>
                <a:ext cx="576064" cy="58477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1295636" y="3501717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36" y="3501717"/>
                <a:ext cx="576064" cy="58477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1992997" y="4960399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997" y="4960399"/>
                <a:ext cx="576064" cy="584775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719572" y="4944268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𝒔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572" y="4944268"/>
                <a:ext cx="576064" cy="584775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3851920" y="2780928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=10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2780928"/>
                <a:ext cx="2592288" cy="58477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3851920" y="3365703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=15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3365703"/>
                <a:ext cx="2592288" cy="584775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3862845" y="3969891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=30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845" y="3969891"/>
                <a:ext cx="2592288" cy="584775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V="1">
            <a:off x="1475656" y="4086492"/>
            <a:ext cx="0" cy="2078812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3347864" y="4725144"/>
                <a:ext cx="3456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30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7864" y="4725144"/>
                <a:ext cx="3456384" cy="584775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3347864" y="5252786"/>
                <a:ext cx="3456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=900+25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7864" y="5252786"/>
                <a:ext cx="3456384" cy="584775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" name="TextovéPole 27"/>
              <p:cNvSpPr txBox="1"/>
              <p:nvPr/>
            </p:nvSpPr>
            <p:spPr>
              <a:xfrm>
                <a:off x="3563888" y="5815243"/>
                <a:ext cx="3456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=30,41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888" y="5815243"/>
                <a:ext cx="3456384" cy="584775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Nadpis 1"/>
          <p:cNvSpPr txBox="1">
            <a:spLocks/>
          </p:cNvSpPr>
          <p:nvPr/>
        </p:nvSpPr>
        <p:spPr>
          <a:xfrm>
            <a:off x="4139952" y="260648"/>
            <a:ext cx="4896544" cy="136815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cs-CZ" sz="3200" dirty="0" smtClean="0"/>
              <a:t>Budeme počítat obsah dolní podstavy a pláště.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xmlns="" val="283000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3 0.01041 L -0.38577 -0.378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-19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4 -0.00185 L -0.38577 -0.3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-194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45 0.00439 L -0.38698 -0.3941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-19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445 0.00856 L -0.34636 -0.6000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-304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0" grpId="0" animBg="1"/>
      <p:bldP spid="21" grpId="0" animBg="1"/>
      <p:bldP spid="28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" descr="C:\Users\Tomas\AppData\Local\Microsoft\Windows\Temporary Internet Files\Content.IE5\N3WHEITR\MC900290031[1].wmf"/>
          <p:cNvPicPr>
            <a:picLocks noChangeAspect="1" noChangeArrowheads="1"/>
          </p:cNvPicPr>
          <p:nvPr/>
        </p:nvPicPr>
        <p:blipFill>
          <a:blip r:embed="rId2" cstate="print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188" y="2722669"/>
            <a:ext cx="3234999" cy="383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H="1">
            <a:off x="1115616" y="4077072"/>
            <a:ext cx="936104" cy="0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1475656" y="6165304"/>
            <a:ext cx="576064" cy="0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051720" y="4077072"/>
            <a:ext cx="0" cy="2088232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1115616" y="4077072"/>
            <a:ext cx="360040" cy="2088232"/>
          </a:xfrm>
          <a:prstGeom prst="straightConnector1">
            <a:avLst/>
          </a:prstGeom>
          <a:ln w="476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1475656" y="6093296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6093296"/>
                <a:ext cx="576064" cy="58477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1295636" y="3501717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36" y="3501717"/>
                <a:ext cx="576064" cy="58477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1992997" y="4960399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997" y="4960399"/>
                <a:ext cx="576064" cy="584775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719572" y="4944268"/>
                <a:ext cx="5760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𝒔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572" y="4944268"/>
                <a:ext cx="576064" cy="584775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382247" y="188640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=10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247" y="188640"/>
                <a:ext cx="2592288" cy="58477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378364" y="778102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=15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364" y="778102"/>
                <a:ext cx="2592288" cy="584775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467544" y="1352650"/>
                <a:ext cx="259228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=30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352650"/>
                <a:ext cx="2592288" cy="584775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V="1">
            <a:off x="1475656" y="4086492"/>
            <a:ext cx="0" cy="2078812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" name="TextovéPole 27"/>
              <p:cNvSpPr txBox="1"/>
              <p:nvPr/>
            </p:nvSpPr>
            <p:spPr>
              <a:xfrm>
                <a:off x="395456" y="1785198"/>
                <a:ext cx="3456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=30,41 </m:t>
                      </m:r>
                      <m:r>
                        <a:rPr lang="cs-CZ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456" y="1785198"/>
                <a:ext cx="3456384" cy="584775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Nadpis 1"/>
          <p:cNvSpPr txBox="1">
            <a:spLocks/>
          </p:cNvSpPr>
          <p:nvPr/>
        </p:nvSpPr>
        <p:spPr>
          <a:xfrm>
            <a:off x="4139952" y="260648"/>
            <a:ext cx="4896544" cy="136815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cs-CZ" sz="3200" dirty="0" smtClean="0"/>
              <a:t>Budeme počítat obsah dolní podstavy a pláště.</a:t>
            </a:r>
            <a:endParaRPr lang="cs-CZ" sz="3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TextovéPole 30"/>
              <p:cNvSpPr txBox="1"/>
              <p:nvPr/>
            </p:nvSpPr>
            <p:spPr>
              <a:xfrm>
                <a:off x="3458668" y="1785198"/>
                <a:ext cx="5184576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</m:e>
                        <m:sup>
                          <m: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𝑠</m:t>
                      </m:r>
                    </m:oMath>
                  </m:oMathPara>
                </a14:m>
                <a:endParaRPr lang="cs-CZ" sz="3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8668" y="1785198"/>
                <a:ext cx="5184576" cy="553998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ovéPole 31"/>
              <p:cNvSpPr txBox="1"/>
              <p:nvPr/>
            </p:nvSpPr>
            <p:spPr>
              <a:xfrm>
                <a:off x="3472701" y="2425909"/>
                <a:ext cx="5688632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∙10</m:t>
                          </m:r>
                        </m:e>
                        <m:sup>
                          <m: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10+15</m:t>
                          </m:r>
                        </m:e>
                      </m:d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∙30,41</m:t>
                      </m:r>
                    </m:oMath>
                  </m:oMathPara>
                </a14:m>
                <a:endParaRPr lang="cs-CZ" sz="3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2701" y="2425909"/>
                <a:ext cx="5688632" cy="553998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TextovéPole 32"/>
              <p:cNvSpPr txBox="1"/>
              <p:nvPr/>
            </p:nvSpPr>
            <p:spPr>
              <a:xfrm>
                <a:off x="3472701" y="3073315"/>
                <a:ext cx="484371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=314,16+1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74,08</m:t>
                      </m:r>
                    </m:oMath>
                  </m:oMathPara>
                </a14:m>
                <a:endParaRPr lang="cs-CZ" sz="3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2701" y="3073315"/>
                <a:ext cx="4843715" cy="553998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4" name="TextovéPole 33"/>
              <p:cNvSpPr txBox="1"/>
              <p:nvPr/>
            </p:nvSpPr>
            <p:spPr>
              <a:xfrm>
                <a:off x="3472701" y="3717032"/>
                <a:ext cx="484371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=488,24 </m:t>
                      </m:r>
                      <m:sSup>
                        <m:sSupPr>
                          <m:ctrlP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2701" y="3717032"/>
                <a:ext cx="4843715" cy="553998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Nadpis 1"/>
          <p:cNvSpPr txBox="1">
            <a:spLocks/>
          </p:cNvSpPr>
          <p:nvPr/>
        </p:nvSpPr>
        <p:spPr>
          <a:xfrm>
            <a:off x="3602684" y="4437112"/>
            <a:ext cx="4896544" cy="68407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cs-CZ" sz="3200" dirty="0" smtClean="0"/>
              <a:t>Připočítáme 10 % na odpad</a:t>
            </a:r>
            <a:endParaRPr lang="cs-CZ" sz="3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6" name="TextovéPole 35"/>
              <p:cNvSpPr txBox="1"/>
              <p:nvPr/>
            </p:nvSpPr>
            <p:spPr>
              <a:xfrm>
                <a:off x="3629098" y="4997909"/>
                <a:ext cx="484371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488,24+48,824=537,064</m:t>
                      </m:r>
                    </m:oMath>
                  </m:oMathPara>
                </a14:m>
                <a:endParaRPr lang="cs-CZ" sz="3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9098" y="4997909"/>
                <a:ext cx="4843715" cy="553998"/>
              </a:xfrm>
              <a:prstGeom prst="rect">
                <a:avLst/>
              </a:prstGeom>
              <a:blipFill rotWithShape="1">
                <a:blip r:embed="rId1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Nadpis 1"/>
              <p:cNvSpPr txBox="1">
                <a:spLocks/>
              </p:cNvSpPr>
              <p:nvPr/>
            </p:nvSpPr>
            <p:spPr>
              <a:xfrm>
                <a:off x="3503096" y="5701607"/>
                <a:ext cx="5389383" cy="684076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lvl="0" algn="l"/>
                <a:r>
                  <a:rPr lang="cs-CZ" sz="3200" dirty="0" smtClean="0"/>
                  <a:t>Na výrobu kbelíku je potřeba </a:t>
                </a:r>
                <a14:m>
                  <m:oMath xmlns:m="http://schemas.openxmlformats.org/officeDocument/2006/math">
                    <m:r>
                      <a:rPr lang="cs-CZ" sz="3200" i="1" dirty="0" smtClean="0">
                        <a:latin typeface="Cambria Math"/>
                      </a:rPr>
                      <m:t>537,064</m:t>
                    </m:r>
                    <m:r>
                      <a:rPr lang="cs-CZ" sz="3200" b="0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200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dirty="0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2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320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3000" dirty="0" smtClean="0"/>
                  <a:t>plechu.</a:t>
                </a:r>
                <a:endParaRPr lang="cs-CZ" sz="3000" dirty="0"/>
              </a:p>
            </p:txBody>
          </p:sp>
        </mc:Choice>
        <mc:Fallback>
          <p:sp>
            <p:nvSpPr>
              <p:cNvPr id="3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3096" y="5701607"/>
                <a:ext cx="5389383" cy="684076"/>
              </a:xfrm>
              <a:prstGeom prst="rect">
                <a:avLst/>
              </a:prstGeom>
              <a:blipFill rotWithShape="1">
                <a:blip r:embed="rId16" cstate="print"/>
                <a:stretch>
                  <a:fillRect l="-2941" t="-11504" b="-831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19747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/>
      <p:bldP spid="36" grpId="0" animBg="1"/>
      <p:bldP spid="3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515586" y="26064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u="sng" dirty="0" smtClean="0">
                <a:latin typeface="Cambria Math"/>
                <a:ea typeface="Cambria Math"/>
                <a:cs typeface="Times New Roman" pitchFamily="18" charset="0"/>
              </a:rPr>
              <a:t>Použité zdroje</a:t>
            </a: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: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22326" y="1061120"/>
            <a:ext cx="8136904" cy="648072"/>
          </a:xfrm>
          <a:prstGeom prst="rect">
            <a:avLst/>
          </a:prstGeom>
        </p:spPr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cs-CZ" sz="3600" dirty="0"/>
              <a:t>Veškerý </a:t>
            </a:r>
            <a:r>
              <a:rPr lang="cs-CZ" sz="3600" dirty="0" smtClean="0"/>
              <a:t>text je </a:t>
            </a:r>
            <a:r>
              <a:rPr lang="cs-CZ" sz="3600" dirty="0"/>
              <a:t>dílem autora </a:t>
            </a:r>
            <a:r>
              <a:rPr lang="cs-CZ" sz="3600" dirty="0" smtClean="0"/>
              <a:t>materiálu.</a:t>
            </a:r>
          </a:p>
          <a:p>
            <a:pPr lvl="0">
              <a:spcBef>
                <a:spcPct val="0"/>
              </a:spcBef>
              <a:defRPr/>
            </a:pP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cs-CZ" sz="3600" u="sng" dirty="0"/>
              <a:t>Zdroje obrázků</a:t>
            </a:r>
            <a:r>
              <a:rPr lang="cs-CZ" sz="3600" dirty="0"/>
              <a:t>:</a:t>
            </a:r>
          </a:p>
          <a:p>
            <a:r>
              <a:rPr lang="cs-CZ" sz="3600" dirty="0"/>
              <a:t> </a:t>
            </a:r>
          </a:p>
          <a:p>
            <a:r>
              <a:rPr lang="en-US" sz="3600" dirty="0" smtClean="0"/>
              <a:t>[</a:t>
            </a:r>
            <a:r>
              <a:rPr lang="cs-CZ" sz="3600" dirty="0" smtClean="0"/>
              <a:t>1</a:t>
            </a:r>
            <a:r>
              <a:rPr lang="en-US" sz="3600" dirty="0" smtClean="0"/>
              <a:t>] </a:t>
            </a:r>
            <a:r>
              <a:rPr lang="cs-CZ" sz="3600" dirty="0"/>
              <a:t>databáze </a:t>
            </a:r>
            <a:r>
              <a:rPr lang="cs-CZ" sz="3600" dirty="0" err="1"/>
              <a:t>clipartů</a:t>
            </a:r>
            <a:r>
              <a:rPr lang="cs-CZ" sz="3600" dirty="0"/>
              <a:t> z programu Microsoft Word </a:t>
            </a:r>
            <a:r>
              <a:rPr lang="cs-CZ" sz="3600" dirty="0" smtClean="0"/>
              <a:t>2010: www.office.</a:t>
            </a:r>
            <a:r>
              <a:rPr lang="cs-CZ" sz="3600" smtClean="0"/>
              <a:t>microsoft.com</a:t>
            </a:r>
            <a:endParaRPr lang="cs-CZ" sz="3600" dirty="0"/>
          </a:p>
          <a:p>
            <a:pPr lvl="0">
              <a:spcBef>
                <a:spcPct val="0"/>
              </a:spcBef>
              <a:defRPr/>
            </a:pP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512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2982</TotalTime>
  <Words>151</Words>
  <Application>Microsoft Office PowerPoint</Application>
  <PresentationFormat>Předvádění na obrazovce (4:3)</PresentationFormat>
  <Paragraphs>151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>SOU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BANKOVNÍ PRODUKTY</dc:title>
  <dc:creator>dostalkovaveronika</dc:creator>
  <cp:lastModifiedBy>Dum</cp:lastModifiedBy>
  <cp:revision>329</cp:revision>
  <dcterms:created xsi:type="dcterms:W3CDTF">2012-06-26T05:52:08Z</dcterms:created>
  <dcterms:modified xsi:type="dcterms:W3CDTF">2013-08-31T13:23:29Z</dcterms:modified>
</cp:coreProperties>
</file>