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12"/>
  </p:notesMasterIdLst>
  <p:sldIdLst>
    <p:sldId id="279" r:id="rId2"/>
    <p:sldId id="280" r:id="rId3"/>
    <p:sldId id="282" r:id="rId4"/>
    <p:sldId id="302" r:id="rId5"/>
    <p:sldId id="303" r:id="rId6"/>
    <p:sldId id="304" r:id="rId7"/>
    <p:sldId id="305" r:id="rId8"/>
    <p:sldId id="306" r:id="rId9"/>
    <p:sldId id="307" r:id="rId10"/>
    <p:sldId id="308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44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400"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400"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400"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400"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400"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400"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400"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400"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9290" autoAdjust="0"/>
  </p:normalViewPr>
  <p:slideViewPr>
    <p:cSldViewPr>
      <p:cViewPr>
        <p:scale>
          <a:sx n="90" d="100"/>
          <a:sy n="90" d="100"/>
        </p:scale>
        <p:origin x="-1026" y="-1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848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8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6C9F4E2F-43AE-445E-9137-C50A6740DCA5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27615BD-3C6E-4637-BFE0-CA064F8990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51353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6CEBDBE-81A3-4249-9F72-2830FF63CEA5}" type="slidenum">
              <a:rPr lang="cs-CZ" smtClean="0"/>
              <a:pPr/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 sz="2400" b="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 b="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</p:grpSp>
      </p:grpSp>
      <p:sp>
        <p:nvSpPr>
          <p:cNvPr id="36883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6884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183D8F-C7A4-4D16-B1AB-7D1EA5544C64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EB0B4-F8E6-439D-A19D-7AE77E4105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182409-FF74-4AFB-9C1F-9B50FB016F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302F8A-6D8B-4E20-AA7D-9ED013ADB638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35372E-56A9-4654-BB3F-44A3228551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99E8ED-BEEB-44EB-A3FE-436F1E69D89D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195B44-F618-40AC-B0C4-1705D746FE9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59B7CC-8FF9-4FE1-929A-8245D9FD4CD8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F484CC-2596-4B16-AC20-05148B3E7B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34FCEE-4F4D-4AFA-8297-3897099BF8A7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504294-2C10-40EA-B6A9-FCFCBF999F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ADB796-1AEB-4C86-8522-EACB87BE1A20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AC9DF3-D4A7-4D36-B65D-FBE858BB85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D47DE7-36EC-4041-8FCB-F5706B7D59F8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034CFC-A648-4B90-A8D8-452B60971A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FDA7AA-FD81-44F4-A225-9C56E0C9C1C7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852BA8-B0D6-4D51-994E-41DE294A4D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BC6C1F-E4D6-43C2-8421-88534BC12489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3D444B-AE31-4679-89E1-E2CC5389E4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CFAD61-01D1-42E8-8BDD-228119AC16A0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51E37A-F7A7-4C2A-BE2E-3F271E31F9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16EC0D-82F2-40CD-8893-684C89AC15E7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b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 Black" pitchFamily="34" charset="0"/>
              </a:defRPr>
            </a:lvl1pPr>
          </a:lstStyle>
          <a:p>
            <a:pPr>
              <a:defRPr/>
            </a:pPr>
            <a:fld id="{8B4DDE71-01D7-40C5-A792-F735A31C52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35845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 sz="2400" b="0">
                <a:latin typeface="Times New Roman" pitchFamily="18" charset="0"/>
              </a:endParaRPr>
            </a:p>
          </p:txBody>
        </p:sp>
        <p:sp>
          <p:nvSpPr>
            <p:cNvPr id="35846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 b="0">
                <a:latin typeface="Times New Roman" pitchFamily="18" charset="0"/>
              </a:endParaRPr>
            </a:p>
          </p:txBody>
        </p:sp>
        <p:sp>
          <p:nvSpPr>
            <p:cNvPr id="35847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 b="0">
                <a:solidFill>
                  <a:schemeClr val="hlink"/>
                </a:solidFill>
              </a:endParaRPr>
            </a:p>
          </p:txBody>
        </p:sp>
        <p:sp>
          <p:nvSpPr>
            <p:cNvPr id="35848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 b="0">
                <a:solidFill>
                  <a:schemeClr val="hlink"/>
                </a:solidFill>
              </a:endParaRPr>
            </a:p>
          </p:txBody>
        </p:sp>
        <p:sp>
          <p:nvSpPr>
            <p:cNvPr id="35849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 b="0">
                <a:solidFill>
                  <a:schemeClr val="accent2"/>
                </a:solidFill>
              </a:endParaRPr>
            </a:p>
          </p:txBody>
        </p:sp>
        <p:sp>
          <p:nvSpPr>
            <p:cNvPr id="35850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 b="0">
                <a:solidFill>
                  <a:schemeClr val="hlink"/>
                </a:solidFill>
              </a:endParaRPr>
            </a:p>
          </p:txBody>
        </p:sp>
        <p:sp>
          <p:nvSpPr>
            <p:cNvPr id="35851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 b="0">
                <a:latin typeface="Times New Roman" pitchFamily="18" charset="0"/>
              </a:endParaRPr>
            </a:p>
          </p:txBody>
        </p:sp>
        <p:sp>
          <p:nvSpPr>
            <p:cNvPr id="35852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 b="0">
                <a:solidFill>
                  <a:schemeClr val="accent2"/>
                </a:solidFill>
              </a:endParaRPr>
            </a:p>
          </p:txBody>
        </p:sp>
        <p:sp>
          <p:nvSpPr>
            <p:cNvPr id="35853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 b="0">
                <a:solidFill>
                  <a:schemeClr val="accent2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5856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pPr>
              <a:defRPr/>
            </a:pPr>
            <a:fld id="{86D93A13-3066-47DE-93E1-CFB55183A8EC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68" r:id="rId2"/>
    <p:sldLayoutId id="2147483667" r:id="rId3"/>
    <p:sldLayoutId id="2147483666" r:id="rId4"/>
    <p:sldLayoutId id="2147483665" r:id="rId5"/>
    <p:sldLayoutId id="2147483664" r:id="rId6"/>
    <p:sldLayoutId id="2147483663" r:id="rId7"/>
    <p:sldLayoutId id="2147483662" r:id="rId8"/>
    <p:sldLayoutId id="2147483661" r:id="rId9"/>
    <p:sldLayoutId id="2147483660" r:id="rId10"/>
    <p:sldLayoutId id="214748365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0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1800" b="0"/>
          </a:p>
        </p:txBody>
      </p:sp>
      <p:graphicFrame>
        <p:nvGraphicFramePr>
          <p:cNvPr id="13341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2374438"/>
              </p:ext>
            </p:extLst>
          </p:nvPr>
        </p:nvGraphicFramePr>
        <p:xfrm>
          <a:off x="1038225" y="1196975"/>
          <a:ext cx="7278688" cy="4298163"/>
        </p:xfrm>
        <a:graphic>
          <a:graphicData uri="http://schemas.openxmlformats.org/drawingml/2006/table">
            <a:tbl>
              <a:tblPr/>
              <a:tblGrid>
                <a:gridCol w="2344738"/>
                <a:gridCol w="4933950"/>
              </a:tblGrid>
              <a:tr h="450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Ing. Pavel Skopal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4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(DUMu):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Cibulnaté rostliny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81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sady: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Pěstování cibulovin 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 hlíznatých rostlin (pro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ročník, obor Zahradník)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březen 2013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4361" name="Picture 30" descr="logolinkI_ba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70188" y="0"/>
            <a:ext cx="3744912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62" name="Text Box 43"/>
          <p:cNvSpPr txBox="1">
            <a:spLocks noChangeArrowheads="1"/>
          </p:cNvSpPr>
          <p:nvPr/>
        </p:nvSpPr>
        <p:spPr bwMode="auto">
          <a:xfrm>
            <a:off x="468313" y="5876925"/>
            <a:ext cx="83486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800" b="0" i="1">
                <a:cs typeface="Arial" charset="0"/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cs-CZ" sz="4200" b="1" smtClean="0"/>
              <a:t>ANOTACE</a:t>
            </a:r>
          </a:p>
        </p:txBody>
      </p:sp>
      <p:sp>
        <p:nvSpPr>
          <p:cNvPr id="16386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981200"/>
            <a:ext cx="8229600" cy="4471988"/>
          </a:xfrm>
        </p:spPr>
        <p:txBody>
          <a:bodyPr/>
          <a:lstStyle/>
          <a:p>
            <a:pPr eaLnBrk="1" hangingPunct="1"/>
            <a:r>
              <a:rPr lang="cs-CZ" sz="2400" smtClean="0"/>
              <a:t>Záměrem této sady výukových materiálů s názvem </a:t>
            </a:r>
            <a:r>
              <a:rPr lang="cs-CZ" sz="2400" b="1" smtClean="0"/>
              <a:t>Pěstování cibulnatých a hlíznatých rostlin </a:t>
            </a:r>
            <a:r>
              <a:rPr lang="cs-CZ" sz="2400" smtClean="0"/>
              <a:t>je seznámit žáky se základními druhy cibulovin a hlíznatých rostlin, které se nejběžněji pěstují nebo se kterými se žáci budou setkávat na odborném výcviku i ve své budoucí profesi</a:t>
            </a:r>
          </a:p>
          <a:p>
            <a:pPr eaLnBrk="1" hangingPunct="1"/>
            <a:r>
              <a:rPr lang="cs-CZ" sz="2400" smtClean="0"/>
              <a:t>Jednotlivé DUMy (prezentace) v této sadě popíší postupně druhy cibulovin a hlíznatých rostlin, které jsou probírány v předmětu Květinářství na naší SŠ</a:t>
            </a:r>
          </a:p>
          <a:p>
            <a:pPr eaLnBrk="1" hangingPunct="1"/>
            <a:r>
              <a:rPr lang="cs-CZ" sz="2400" smtClean="0"/>
              <a:t>Konkrétně je tato prezentace zaměřena na </a:t>
            </a:r>
            <a:r>
              <a:rPr lang="cs-CZ" sz="2400" b="1" smtClean="0"/>
              <a:t>Cibulnaté rostliny</a:t>
            </a:r>
            <a:r>
              <a:rPr lang="cs-CZ" sz="2400" smtClean="0"/>
              <a:t> </a:t>
            </a:r>
            <a:r>
              <a:rPr lang="cs-CZ" sz="2400" b="1" smtClean="0"/>
              <a:t>– úvod.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4"/>
          <p:cNvSpPr>
            <a:spLocks noGrp="1" noChangeArrowheads="1"/>
          </p:cNvSpPr>
          <p:nvPr>
            <p:ph idx="4294967295"/>
          </p:nvPr>
        </p:nvSpPr>
        <p:spPr>
          <a:xfrm>
            <a:off x="684213" y="1052513"/>
            <a:ext cx="7834312" cy="5294312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cs-CZ" sz="7500" smtClean="0"/>
              <a:t>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cs-CZ" sz="7500" b="1" smtClean="0"/>
              <a:t>CIBULOVINY</a:t>
            </a:r>
          </a:p>
          <a:p>
            <a:pPr algn="ctr" eaLnBrk="1" hangingPunct="1">
              <a:buFont typeface="Wingdings" pitchFamily="2" charset="2"/>
              <a:buNone/>
            </a:pPr>
            <a:endParaRPr lang="cs-CZ" sz="3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811213"/>
          </a:xfrm>
        </p:spPr>
        <p:txBody>
          <a:bodyPr/>
          <a:lstStyle/>
          <a:p>
            <a:r>
              <a:rPr lang="cs-CZ" smtClean="0"/>
              <a:t>Původ cibulovin</a:t>
            </a:r>
          </a:p>
        </p:txBody>
      </p:sp>
      <p:sp>
        <p:nvSpPr>
          <p:cNvPr id="18434" name="Rectangle 5"/>
          <p:cNvSpPr>
            <a:spLocks noGrp="1" noChangeArrowheads="1"/>
          </p:cNvSpPr>
          <p:nvPr>
            <p:ph sz="half" idx="1"/>
          </p:nvPr>
        </p:nvSpPr>
        <p:spPr>
          <a:xfrm>
            <a:off x="457200" y="1412875"/>
            <a:ext cx="4038600" cy="4824413"/>
          </a:xfrm>
        </p:spPr>
        <p:txBody>
          <a:bodyPr/>
          <a:lstStyle/>
          <a:p>
            <a:r>
              <a:rPr lang="cs-CZ" smtClean="0"/>
              <a:t>Cibuloviny pochází z různých klimatických oblastí a mnohé jsou u nás domácí</a:t>
            </a:r>
          </a:p>
          <a:p>
            <a:r>
              <a:rPr lang="cs-CZ" smtClean="0"/>
              <a:t>Vyskytují se na stepích, polopouštích, v přímořských oblastech, v listnatých lesích a na loukách.</a:t>
            </a:r>
          </a:p>
        </p:txBody>
      </p:sp>
      <p:pic>
        <p:nvPicPr>
          <p:cNvPr id="18435" name="Picture 7" descr="4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021263" y="1341438"/>
            <a:ext cx="3833812" cy="5110162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268413"/>
          </a:xfrm>
        </p:spPr>
        <p:txBody>
          <a:bodyPr/>
          <a:lstStyle/>
          <a:p>
            <a:r>
              <a:rPr lang="cs-CZ" sz="4000" smtClean="0"/>
              <a:t>Charakteristika cibulovin</a:t>
            </a:r>
          </a:p>
        </p:txBody>
      </p:sp>
      <p:sp>
        <p:nvSpPr>
          <p:cNvPr id="19458" name="Rectangle 7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50825" y="1196975"/>
            <a:ext cx="4038600" cy="540067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sz="2300" smtClean="0"/>
              <a:t>Společným znakem všech cibulovin je podzemní zásobní orgán – cibule, ve které jsou rezervní látky, které umožňují rostlině přežít nepříznivé období – mráz v zimě, sucho v létě</a:t>
            </a:r>
          </a:p>
          <a:p>
            <a:pPr>
              <a:lnSpc>
                <a:spcPct val="90000"/>
              </a:lnSpc>
            </a:pPr>
            <a:r>
              <a:rPr lang="cs-CZ" sz="2300" smtClean="0"/>
              <a:t>Různé druhy cibulovin se od sebe liší tvarem, velikostí a stářím podzemních zásobních orgánů</a:t>
            </a:r>
          </a:p>
          <a:p>
            <a:pPr>
              <a:lnSpc>
                <a:spcPct val="90000"/>
              </a:lnSpc>
            </a:pPr>
            <a:r>
              <a:rPr lang="cs-CZ" sz="2300" smtClean="0"/>
              <a:t>Zdravé a dobře vyvinuté cibule jsou základem jejich  úspěšného pěstování.</a:t>
            </a:r>
          </a:p>
          <a:p>
            <a:pPr>
              <a:lnSpc>
                <a:spcPct val="90000"/>
              </a:lnSpc>
            </a:pPr>
            <a:endParaRPr lang="cs-CZ" sz="2800" smtClean="0"/>
          </a:p>
        </p:txBody>
      </p:sp>
      <p:sp>
        <p:nvSpPr>
          <p:cNvPr id="19459" name="Rectangle 4"/>
          <p:cNvSpPr>
            <a:spLocks noGrp="1" noChangeArrowheads="1"/>
          </p:cNvSpPr>
          <p:nvPr>
            <p:ph sz="quarter" idx="1"/>
          </p:nvPr>
        </p:nvSpPr>
        <p:spPr>
          <a:xfrm>
            <a:off x="4716463" y="1341438"/>
            <a:ext cx="4038600" cy="18669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 sz="2100" b="1" smtClean="0"/>
              <a:t>1-tulipán, 2-hyacint, 3-narcis, </a:t>
            </a:r>
          </a:p>
          <a:p>
            <a:pPr>
              <a:buFont typeface="Wingdings" pitchFamily="2" charset="2"/>
              <a:buNone/>
            </a:pPr>
            <a:r>
              <a:rPr lang="cs-CZ" sz="2100" b="1" smtClean="0"/>
              <a:t>4-ladoňka, 5-lilie, 6-řebčík, </a:t>
            </a:r>
          </a:p>
          <a:p>
            <a:pPr>
              <a:buFont typeface="Wingdings" pitchFamily="2" charset="2"/>
              <a:buNone/>
            </a:pPr>
            <a:r>
              <a:rPr lang="cs-CZ" sz="2100" b="1" smtClean="0"/>
              <a:t>7-nízké narcisy a tulipány, </a:t>
            </a:r>
          </a:p>
          <a:p>
            <a:pPr>
              <a:buFont typeface="Wingdings" pitchFamily="2" charset="2"/>
              <a:buNone/>
            </a:pPr>
            <a:r>
              <a:rPr lang="cs-CZ" sz="2100" b="1" smtClean="0"/>
              <a:t>8-sněženky a bledule</a:t>
            </a:r>
          </a:p>
        </p:txBody>
      </p:sp>
      <p:pic>
        <p:nvPicPr>
          <p:cNvPr id="19460" name="Picture 6" descr="101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4284663" y="3284538"/>
            <a:ext cx="4608512" cy="3271837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811213"/>
          </a:xfrm>
        </p:spPr>
        <p:txBody>
          <a:bodyPr/>
          <a:lstStyle/>
          <a:p>
            <a:r>
              <a:rPr lang="cs-CZ" smtClean="0"/>
              <a:t>Nároky cibulovin</a:t>
            </a:r>
          </a:p>
        </p:txBody>
      </p:sp>
      <p:sp>
        <p:nvSpPr>
          <p:cNvPr id="20482" name="Rectangle 5"/>
          <p:cNvSpPr>
            <a:spLocks noGrp="1" noChangeArrowheads="1"/>
          </p:cNvSpPr>
          <p:nvPr>
            <p:ph sz="half" idx="1"/>
          </p:nvPr>
        </p:nvSpPr>
        <p:spPr>
          <a:xfrm>
            <a:off x="323850" y="1268413"/>
            <a:ext cx="4171950" cy="5329237"/>
          </a:xfrm>
        </p:spPr>
        <p:txBody>
          <a:bodyPr/>
          <a:lstStyle/>
          <a:p>
            <a:r>
              <a:rPr lang="cs-CZ" sz="2500" smtClean="0"/>
              <a:t>Vyžadují chráněné, slunné stanoviště, případně polostín</a:t>
            </a:r>
          </a:p>
          <a:p>
            <a:r>
              <a:rPr lang="cs-CZ" sz="2500" smtClean="0"/>
              <a:t>Půdu vyžadují písčitohlinitou, humózní, neutrální až slabě alkalickou, nevhodné jsou zamokřené a suché půdy </a:t>
            </a:r>
          </a:p>
          <a:p>
            <a:r>
              <a:rPr lang="cs-CZ" sz="2500" smtClean="0"/>
              <a:t>Vyžadují dostatek živin v půdě a vlhčí podmínky, zejména při zakořeňování cibulí po výsadbě (na podzim).</a:t>
            </a:r>
          </a:p>
          <a:p>
            <a:endParaRPr lang="cs-CZ" sz="2500" smtClean="0"/>
          </a:p>
          <a:p>
            <a:endParaRPr lang="cs-CZ" smtClean="0"/>
          </a:p>
        </p:txBody>
      </p:sp>
      <p:pic>
        <p:nvPicPr>
          <p:cNvPr id="20483" name="Picture 7" descr="95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 l="4802" r="4802"/>
          <a:stretch>
            <a:fillRect/>
          </a:stretch>
        </p:blipFill>
        <p:spPr>
          <a:xfrm>
            <a:off x="4541838" y="1773238"/>
            <a:ext cx="4424362" cy="4894262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811213"/>
          </a:xfrm>
        </p:spPr>
        <p:txBody>
          <a:bodyPr/>
          <a:lstStyle/>
          <a:p>
            <a:r>
              <a:rPr lang="cs-CZ" smtClean="0"/>
              <a:t>Pěstování</a:t>
            </a:r>
          </a:p>
        </p:txBody>
      </p:sp>
      <p:sp>
        <p:nvSpPr>
          <p:cNvPr id="21506" name="Rectangle 7"/>
          <p:cNvSpPr>
            <a:spLocks noGrp="1" noChangeArrowheads="1"/>
          </p:cNvSpPr>
          <p:nvPr>
            <p:ph idx="1"/>
          </p:nvPr>
        </p:nvSpPr>
        <p:spPr>
          <a:xfrm>
            <a:off x="457200" y="1484313"/>
            <a:ext cx="8229600" cy="4968875"/>
          </a:xfrm>
        </p:spPr>
        <p:txBody>
          <a:bodyPr/>
          <a:lstStyle/>
          <a:p>
            <a:r>
              <a:rPr lang="cs-CZ" smtClean="0"/>
              <a:t>Cibule sázíme na podzim v září a říjnu</a:t>
            </a:r>
          </a:p>
          <a:p>
            <a:r>
              <a:rPr lang="cs-CZ" smtClean="0"/>
              <a:t>Každý druh se sází do jiné hloubky, kdy platí, že větší cibule se sází do větší hloubky (hloubka výsadby je rovna trojnásobku výšky cibule)</a:t>
            </a:r>
          </a:p>
          <a:p>
            <a:r>
              <a:rPr lang="cs-CZ" smtClean="0"/>
              <a:t>Na jaře půdu provzdušníme, po odkvětu ihned odstraníme odkvetlé květy</a:t>
            </a:r>
          </a:p>
          <a:p>
            <a:r>
              <a:rPr lang="cs-CZ" smtClean="0"/>
              <a:t>Některé druhy pravidelně vyrýváme a znovu sázíme na podzim (tulipán).</a:t>
            </a:r>
          </a:p>
          <a:p>
            <a:endParaRPr lang="cs-CZ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smtClean="0"/>
              <a:t>Použití</a:t>
            </a:r>
            <a:br>
              <a:rPr lang="cs-CZ" sz="4000" smtClean="0"/>
            </a:br>
            <a:endParaRPr lang="cs-CZ" sz="4000" smtClean="0"/>
          </a:p>
        </p:txBody>
      </p:sp>
      <p:sp>
        <p:nvSpPr>
          <p:cNvPr id="2253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smtClean="0"/>
              <a:t>Cibuloviny sázíme na záhony, do skalek, nádob, na hroby, jako podrost stromů a keřů, výrazné druhy používáme jako solitery</a:t>
            </a:r>
          </a:p>
          <a:p>
            <a:pPr>
              <a:lnSpc>
                <a:spcPct val="90000"/>
              </a:lnSpc>
            </a:pPr>
            <a:r>
              <a:rPr lang="cs-CZ" smtClean="0"/>
              <a:t>Druhy, které využíváme k řezu zpravidla pěstujeme na samostatných záhonech </a:t>
            </a:r>
          </a:p>
          <a:p>
            <a:pPr>
              <a:lnSpc>
                <a:spcPct val="90000"/>
              </a:lnSpc>
            </a:pPr>
            <a:r>
              <a:rPr lang="cs-CZ" smtClean="0"/>
              <a:t>Často se sází spolu s dvouletkami a některé se sází i do trávníku (modřenec).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Použití cibulovin</a:t>
            </a:r>
          </a:p>
        </p:txBody>
      </p:sp>
      <p:pic>
        <p:nvPicPr>
          <p:cNvPr id="23554" name="Picture 8" descr="78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 l="15959" r="12737"/>
          <a:stretch>
            <a:fillRect/>
          </a:stretch>
        </p:blipFill>
        <p:spPr>
          <a:xfrm>
            <a:off x="179388" y="3284538"/>
            <a:ext cx="4464050" cy="3311525"/>
          </a:xfrm>
        </p:spPr>
      </p:pic>
      <p:pic>
        <p:nvPicPr>
          <p:cNvPr id="23555" name="Picture 7" descr="89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4870450" y="2420938"/>
            <a:ext cx="4029075" cy="4173537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333375"/>
            <a:ext cx="8229600" cy="863600"/>
          </a:xfrm>
        </p:spPr>
        <p:txBody>
          <a:bodyPr anchor="t"/>
          <a:lstStyle/>
          <a:p>
            <a:pPr eaLnBrk="1" hangingPunct="1"/>
            <a:r>
              <a:rPr lang="cs-CZ" sz="4200" b="1" smtClean="0"/>
              <a:t>ZDROJE</a:t>
            </a:r>
          </a:p>
        </p:txBody>
      </p:sp>
      <p:sp>
        <p:nvSpPr>
          <p:cNvPr id="2457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07950" y="1052513"/>
            <a:ext cx="9036050" cy="5078412"/>
          </a:xfrm>
        </p:spPr>
        <p:txBody>
          <a:bodyPr/>
          <a:lstStyle/>
          <a:p>
            <a:pPr eaLnBrk="1" hangingPunct="1"/>
            <a:r>
              <a:rPr lang="cs-CZ" sz="1800" smtClean="0"/>
              <a:t>„AUTOR NEUVEDEN“. </a:t>
            </a:r>
            <a:r>
              <a:rPr lang="cs-CZ" sz="1800" i="1" smtClean="0"/>
              <a:t>chirurg-silhavy.cz</a:t>
            </a:r>
            <a:r>
              <a:rPr lang="cs-CZ" sz="1800" smtClean="0"/>
              <a:t> [online]. [cit. 3.4.2013]. Dostupný na WWW: http://www.chirurg-silhavy.cz/Images/JarniPriroda/snezenka_podsneznik.jpg</a:t>
            </a:r>
          </a:p>
          <a:p>
            <a:pPr eaLnBrk="1" hangingPunct="1"/>
            <a:r>
              <a:rPr lang="cs-CZ" sz="1800" smtClean="0"/>
              <a:t>„AUTOR NEUVEDEN“. </a:t>
            </a:r>
            <a:r>
              <a:rPr lang="cs-CZ" sz="1800" i="1" smtClean="0"/>
              <a:t>kvetyazahrada.sk</a:t>
            </a:r>
            <a:r>
              <a:rPr lang="cs-CZ" sz="1800" smtClean="0"/>
              <a:t> [online]. [cit. 3.4.2013]. Dostupný na WWW: http://www.kvetyazahrada.sk/sites/default/files/stranka/ministranka/1283514015_cibuloviny-sadenie.jpg </a:t>
            </a:r>
          </a:p>
          <a:p>
            <a:pPr eaLnBrk="1" hangingPunct="1"/>
            <a:r>
              <a:rPr lang="cs-CZ" sz="1800" smtClean="0"/>
              <a:t>„AUTOR NEUVEDEN“. </a:t>
            </a:r>
            <a:r>
              <a:rPr lang="cs-CZ" sz="1800" i="1" smtClean="0"/>
              <a:t>semenaonline.cz</a:t>
            </a:r>
            <a:r>
              <a:rPr lang="cs-CZ" sz="1800" smtClean="0"/>
              <a:t> [online]. [cit. 3.4.2013]. Dostupný na WWW: http://www.semenaonline.cz/3849-1463-large/tulipan-smes-barev-cibuky-tulipanu-prodej-holandskych-tulipanu-3-ks.jpg</a:t>
            </a:r>
            <a:r>
              <a:rPr lang="cs-CZ" sz="2800" smtClean="0"/>
              <a:t> </a:t>
            </a:r>
            <a:endParaRPr lang="cs-CZ" sz="1800" smtClean="0"/>
          </a:p>
          <a:p>
            <a:pPr eaLnBrk="1" hangingPunct="1"/>
            <a:r>
              <a:rPr lang="cs-CZ" sz="1800" smtClean="0"/>
              <a:t>„AUTOR NEUVEDEN“. </a:t>
            </a:r>
            <a:r>
              <a:rPr lang="cs-CZ" sz="1800" i="1" smtClean="0"/>
              <a:t>ireceptar.cz</a:t>
            </a:r>
            <a:r>
              <a:rPr lang="cs-CZ" sz="1800" smtClean="0"/>
              <a:t> [online]. [cit. 3.4.2013]. Dostupný na WWW: http://www.ireceptar.cz/res/data/140/016973.jpg</a:t>
            </a:r>
          </a:p>
          <a:p>
            <a:pPr eaLnBrk="1" hangingPunct="1"/>
            <a:r>
              <a:rPr lang="cs-CZ" sz="2000" smtClean="0"/>
              <a:t>„AUTOR NEUVEDEN“. </a:t>
            </a:r>
            <a:r>
              <a:rPr lang="cs-CZ" sz="2000" i="1" smtClean="0"/>
              <a:t>images.greenfingers.com</a:t>
            </a:r>
            <a:r>
              <a:rPr lang="cs-CZ" sz="2000" smtClean="0"/>
              <a:t> [online]. [cit. 3.4.2013]. Dostupný na WWW: http://images.greenfingers.com/images/superstore/extraProductImages/DD5791D/10_Narcissus_Tete_A_Tete.jpg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xel">
  <a:themeElements>
    <a:clrScheme name="Pixel 10">
      <a:dk1>
        <a:srgbClr val="000000"/>
      </a:dk1>
      <a:lt1>
        <a:srgbClr val="FFFFFF"/>
      </a:lt1>
      <a:dk2>
        <a:srgbClr val="000000"/>
      </a:dk2>
      <a:lt2>
        <a:srgbClr val="FF9900"/>
      </a:lt2>
      <a:accent1>
        <a:srgbClr val="FFCC99"/>
      </a:accent1>
      <a:accent2>
        <a:srgbClr val="FBA313"/>
      </a:accent2>
      <a:accent3>
        <a:srgbClr val="FFFFFF"/>
      </a:accent3>
      <a:accent4>
        <a:srgbClr val="000000"/>
      </a:accent4>
      <a:accent5>
        <a:srgbClr val="FFE2CA"/>
      </a:accent5>
      <a:accent6>
        <a:srgbClr val="E39310"/>
      </a:accent6>
      <a:hlink>
        <a:srgbClr val="CC3300"/>
      </a:hlink>
      <a:folHlink>
        <a:srgbClr val="FCC66E"/>
      </a:folHlink>
    </a:clrScheme>
    <a:fontScheme name="Pixe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Edge</Template>
  <TotalTime>1834</TotalTime>
  <Words>526</Words>
  <Application>Microsoft Office PowerPoint</Application>
  <PresentationFormat>Předvádění na obrazovce (4:3)</PresentationFormat>
  <Paragraphs>51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Pixel</vt:lpstr>
      <vt:lpstr>Prezentace aplikace PowerPoint</vt:lpstr>
      <vt:lpstr>ANOTACE</vt:lpstr>
      <vt:lpstr>Prezentace aplikace PowerPoint</vt:lpstr>
      <vt:lpstr>Původ cibulovin</vt:lpstr>
      <vt:lpstr>Charakteristika cibulovin</vt:lpstr>
      <vt:lpstr>Nároky cibulovin</vt:lpstr>
      <vt:lpstr>Pěstování</vt:lpstr>
      <vt:lpstr>Použití </vt:lpstr>
      <vt:lpstr>Použití cibulovin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AGERATUM HOUSTONIANUM NESTAŘEC MEXICKÝ</dc:title>
  <dc:creator>uzivatel</dc:creator>
  <cp:lastModifiedBy>reznickovakarla</cp:lastModifiedBy>
  <cp:revision>74</cp:revision>
  <dcterms:modified xsi:type="dcterms:W3CDTF">2013-06-25T07:04:06Z</dcterms:modified>
</cp:coreProperties>
</file>