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5"/>
  </p:notesMasterIdLst>
  <p:sldIdLst>
    <p:sldId id="279" r:id="rId2"/>
    <p:sldId id="280" r:id="rId3"/>
    <p:sldId id="282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86" r:id="rId13"/>
    <p:sldId id="28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9290" autoAdjust="0"/>
  </p:normalViewPr>
  <p:slideViewPr>
    <p:cSldViewPr>
      <p:cViewPr>
        <p:scale>
          <a:sx n="90" d="100"/>
          <a:sy n="90" d="100"/>
        </p:scale>
        <p:origin x="-1026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47963EE-6B7A-46A2-8662-F0B9E90A7D2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70AD174-8F38-4781-937F-3C4BEEDBF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2391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D02D364-B631-448C-AD97-3516918278D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688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8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A9FCD-E8CF-440E-9686-D3030710C08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AEE09-10D6-4117-95A6-BF212C070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AC1A52-A262-4517-BE10-49E9C3A35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A75D84-3FCC-4DB5-B439-25DA70B6F95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E236A-B395-4439-A0A6-90F47DDB6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6DFD1-9946-4AF8-BFB1-08B2C2C10F6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3568E-CCB5-479D-8DB5-FDF7B6925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64C8C0-8CB9-40CB-AC36-B25815B2DA2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8A834-46ED-4F83-A61E-460F6C18B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F7242-30ED-425C-8159-C920CFDFB3D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B10B72-B1B1-40DA-AA8F-5A4B3DCB0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B7493E-EF4E-4D98-8CC9-A89204B9CFB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F2057-AD18-411B-ACEA-EE3ED58D3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B35487-6D76-465E-A795-72C00B05E3C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D3EEAD-8FD8-46CE-9AEB-1115100B1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644F3-2420-4903-958E-E832F35C8CD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E094C-56BE-4151-9DFE-F4EEAA5A7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BEE02-398F-4ED9-A232-BE61995EA5B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B3D68-7696-4A50-9CC3-51CDE2F5C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DAD01-9190-4E6C-BD58-88F8080F5AE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55C0E5-3318-45CE-9FA0-B4B122C76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AA1FC-451A-40AA-90AB-A0A7DF0347C0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60D86777-E973-43A0-8A72-5A6B6CF9F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584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5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752FC1AD-9F83-4E20-8EFC-923356A5B77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graphicFrame>
        <p:nvGraphicFramePr>
          <p:cNvPr id="14364" name="Group 28"/>
          <p:cNvGraphicFramePr>
            <a:graphicFrameLocks noGrp="1"/>
          </p:cNvGraphicFramePr>
          <p:nvPr/>
        </p:nvGraphicFramePr>
        <p:xfrm>
          <a:off x="1038225" y="1196975"/>
          <a:ext cx="7278688" cy="4298163"/>
        </p:xfrm>
        <a:graphic>
          <a:graphicData uri="http://schemas.openxmlformats.org/drawingml/2006/table">
            <a:tbl>
              <a:tblPr/>
              <a:tblGrid>
                <a:gridCol w="2344738"/>
                <a:gridCol w="4933950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4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Cibulnaté rostliny G - H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cibulovin a hlíznatých rostlin (pro 1. ročník, obor Zahradník)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4361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62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cibulnatých a hlíznatých rostlin </a:t>
            </a:r>
            <a:r>
              <a:rPr lang="cs-CZ" sz="2400" smtClean="0"/>
              <a:t>je seznámit žáky se základními druhy cibulovin a hlíznatých rostlin, které se nejběžněji pěstují nebo se kterými se žáci budou setkávat na odborném výcviku i ve své budoucí profesi</a:t>
            </a:r>
          </a:p>
          <a:p>
            <a:pPr eaLnBrk="1" hangingPunct="1"/>
            <a:r>
              <a:rPr lang="cs-CZ" sz="2400" smtClean="0"/>
              <a:t>Jednotlivé DUMy (prezentace) v této sadě popíší postupně druhy cibulovin a hlíznatých rostlin, které jsou probírány v předmětu Květinářství na naší SŠ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Cibulnaté rostliny</a:t>
            </a:r>
            <a:r>
              <a:rPr lang="cs-CZ" sz="2400" smtClean="0"/>
              <a:t> (abecedně podle latinských názvů pod písmenem </a:t>
            </a:r>
            <a:r>
              <a:rPr lang="cs-CZ" sz="2400" b="1" smtClean="0"/>
              <a:t>G - H</a:t>
            </a:r>
            <a:r>
              <a:rPr lang="cs-CZ" sz="2400" smtClean="0"/>
              <a:t>).</a:t>
            </a:r>
          </a:p>
          <a:p>
            <a:pPr eaLnBrk="1" hangingPunct="1"/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684213" y="1052513"/>
            <a:ext cx="7834312" cy="529431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500" b="1" smtClean="0"/>
              <a:t>CIBULNATÉ ROSTLINY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3400" smtClean="0"/>
              <a:t>(G – 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>
          <a:xfrm>
            <a:off x="457200" y="692150"/>
            <a:ext cx="8229600" cy="1223963"/>
          </a:xfrm>
        </p:spPr>
        <p:txBody>
          <a:bodyPr/>
          <a:lstStyle/>
          <a:p>
            <a:r>
              <a:rPr lang="cs-CZ" b="1" i="1" smtClean="0"/>
              <a:t>GALANTHUS </a:t>
            </a:r>
            <a:br>
              <a:rPr lang="cs-CZ" b="1" i="1" smtClean="0"/>
            </a:br>
            <a:r>
              <a:rPr lang="cs-CZ" b="1" i="1" smtClean="0"/>
              <a:t>SNĚŽENKA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Amaryllidaceae - amarylkovité</a:t>
            </a:r>
            <a:r>
              <a:rPr lang="cs-CZ" sz="2800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Evropa, západní Asie</a:t>
            </a:r>
          </a:p>
        </p:txBody>
      </p:sp>
      <p:pic>
        <p:nvPicPr>
          <p:cNvPr id="18435" name="Picture 8" descr="4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33925" y="981075"/>
            <a:ext cx="4048125" cy="53975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457200" y="765175"/>
            <a:ext cx="8229600" cy="1511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domácí rostlina z vlhkých listnatých lesů, výška 15-20 cm, podlouhlé listy široké 1-2 cm (podle druhu), bílé květy jednoduché i plnokvěté, u vnitřních lístků zelená obruba, kvete II – IV 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19458" name="Picture 7" descr="4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3371850"/>
            <a:ext cx="4608512" cy="3236913"/>
          </a:xfrm>
        </p:spPr>
      </p:pic>
      <p:pic>
        <p:nvPicPr>
          <p:cNvPr id="19459" name="Picture 8" descr="4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2565400"/>
            <a:ext cx="4029075" cy="40290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vlčí humózní půdy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trvalkové záhony, podrost stromů, do skalek, na obruby, do nádob i k řezu</a:t>
            </a:r>
            <a:endParaRPr lang="cs-CZ" sz="2400" b="1" u="sng" smtClean="0"/>
          </a:p>
        </p:txBody>
      </p:sp>
      <p:pic>
        <p:nvPicPr>
          <p:cNvPr id="20482" name="Picture 7" descr="4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22040" r="6799"/>
          <a:stretch>
            <a:fillRect/>
          </a:stretch>
        </p:blipFill>
        <p:spPr>
          <a:xfrm>
            <a:off x="250825" y="2374900"/>
            <a:ext cx="4537075" cy="4243388"/>
          </a:xfrm>
        </p:spPr>
      </p:pic>
      <p:pic>
        <p:nvPicPr>
          <p:cNvPr id="20483" name="Picture 8" descr="4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4828" b="14746"/>
          <a:stretch>
            <a:fillRect/>
          </a:stretch>
        </p:blipFill>
        <p:spPr>
          <a:xfrm>
            <a:off x="4937125" y="2349500"/>
            <a:ext cx="3954463" cy="41767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33375"/>
            <a:ext cx="8229600" cy="719138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981075"/>
            <a:ext cx="8424862" cy="5472113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chirurg-silhavy.cz</a:t>
            </a:r>
            <a:r>
              <a:rPr lang="cs-CZ" sz="2000" smtClean="0"/>
              <a:t> [online]. [cit. 3.4.2013]. Dostupný na WWW: http://www.chirurg-silhavy.cz/Images/JarniPriroda/snezenka_podsneznik.jpg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magazinzahrada.cz</a:t>
            </a:r>
            <a:r>
              <a:rPr lang="cs-CZ" sz="2000" smtClean="0"/>
              <a:t> [online]. [cit. 21.4.2013]. Dostupný na WWW: http://www.magazinzahrada.cz/uploads/thumb/638x400/galerie/2013-01-22/snezenky-11.jpg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upload.wikimedia.org</a:t>
            </a:r>
            <a:r>
              <a:rPr lang="cs-CZ" sz="2000" smtClean="0"/>
              <a:t> [online]. [cit. 21.4.2013]. Dostupný na WWW: http://upload.wikimedia.org/wikipedia/commons/thumb/2/23/Galanthus_nivalis.jpg/255px-Galanthus_nivalis.jpg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biolib.cz</a:t>
            </a:r>
            <a:r>
              <a:rPr lang="cs-CZ" sz="2000" smtClean="0"/>
              <a:t> [online]. [cit. 21.4.2013]. Dostupný na WWW: http://www.biolib.cz/IMG/GAL/114005.jpg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nd01.jxs.cz</a:t>
            </a:r>
            <a:r>
              <a:rPr lang="cs-CZ" sz="2000" smtClean="0"/>
              <a:t> [online]. [cit. 21.4.2013]. Dostupný na WWW: http://nd01.jxs.cz/238/826/3ae019e0de_39744174_o2.jpg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>
          <a:xfrm>
            <a:off x="468313" y="692150"/>
            <a:ext cx="8229600" cy="1155700"/>
          </a:xfrm>
        </p:spPr>
        <p:txBody>
          <a:bodyPr/>
          <a:lstStyle/>
          <a:p>
            <a:r>
              <a:rPr lang="cs-CZ" b="1" i="1" smtClean="0"/>
              <a:t>HYACINTHUS </a:t>
            </a:r>
            <a:br>
              <a:rPr lang="cs-CZ" b="1" i="1" smtClean="0"/>
            </a:br>
            <a:r>
              <a:rPr lang="cs-CZ" b="1" i="1" smtClean="0"/>
              <a:t>HYACINT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850" y="2060575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Liliaceae –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Liliovité </a:t>
            </a:r>
            <a:r>
              <a:rPr lang="cs-CZ" sz="2000" smtClean="0"/>
              <a:t>(nově chřestovité)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Východní Středomoří</a:t>
            </a:r>
          </a:p>
        </p:txBody>
      </p:sp>
      <p:pic>
        <p:nvPicPr>
          <p:cNvPr id="22531" name="Picture 5" descr="5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9786" r="17955"/>
          <a:stretch>
            <a:fillRect/>
          </a:stretch>
        </p:blipFill>
        <p:spPr>
          <a:xfrm>
            <a:off x="4457700" y="1773238"/>
            <a:ext cx="4356100" cy="46799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10 – 30 cm, člunkovité listy, válcovité květenství je vzpřímené, hroznovité, různé barvy, voní, kvete IV – V, má velkou kulovitou cibuli</a:t>
            </a:r>
          </a:p>
        </p:txBody>
      </p:sp>
      <p:pic>
        <p:nvPicPr>
          <p:cNvPr id="23554" name="Picture 5" descr="5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t="6175" b="7635"/>
          <a:stretch>
            <a:fillRect/>
          </a:stretch>
        </p:blipFill>
        <p:spPr>
          <a:xfrm>
            <a:off x="395288" y="1989138"/>
            <a:ext cx="3946525" cy="4535487"/>
          </a:xfrm>
        </p:spPr>
      </p:pic>
      <p:pic>
        <p:nvPicPr>
          <p:cNvPr id="23555" name="Picture 6" descr="5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4546" b="6017"/>
          <a:stretch>
            <a:fillRect/>
          </a:stretch>
        </p:blipFill>
        <p:spPr>
          <a:xfrm>
            <a:off x="4932363" y="1989138"/>
            <a:ext cx="3813175" cy="45354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stanoviště, propustné, živné půdy, mírně vlhké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k rychlení, do nádob</a:t>
            </a:r>
          </a:p>
        </p:txBody>
      </p:sp>
      <p:pic>
        <p:nvPicPr>
          <p:cNvPr id="24578" name="Picture 5" descr="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4268"/>
          <a:stretch>
            <a:fillRect/>
          </a:stretch>
        </p:blipFill>
        <p:spPr>
          <a:xfrm>
            <a:off x="250825" y="2874963"/>
            <a:ext cx="4176713" cy="3654425"/>
          </a:xfrm>
        </p:spPr>
      </p:pic>
      <p:pic>
        <p:nvPicPr>
          <p:cNvPr id="24579" name="Picture 6" descr="5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5515" b="7353"/>
          <a:stretch>
            <a:fillRect/>
          </a:stretch>
        </p:blipFill>
        <p:spPr>
          <a:xfrm>
            <a:off x="4932363" y="2716213"/>
            <a:ext cx="3959225" cy="38814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33375"/>
            <a:ext cx="8229600" cy="719138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981075"/>
            <a:ext cx="8424862" cy="5472113"/>
          </a:xfrm>
        </p:spPr>
        <p:txBody>
          <a:bodyPr/>
          <a:lstStyle/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nd03.jxs.cz</a:t>
            </a:r>
            <a:r>
              <a:rPr lang="cs-CZ" sz="2000" smtClean="0"/>
              <a:t> [online]. [cit. 21.4.2013]. Dostupný na WWW: http://nd03.jxs.cz/307/200/712d4c8027_65153866_o2.jpg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vdvossen.nl</a:t>
            </a:r>
            <a:r>
              <a:rPr lang="cs-CZ" sz="2000" smtClean="0"/>
              <a:t> [online]. [cit. 21.4.2013]. Dostupný na WWW: http://www.vdvossen.nl/producten/hyacint_pinkpearl.jpg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nejzahradnictvi.cz</a:t>
            </a:r>
            <a:r>
              <a:rPr lang="cs-CZ" sz="2000" smtClean="0"/>
              <a:t> [online]. [cit. 21.4.2013]. Dostupný na WWW: http://www.nejzahradnictvi.cz/data/clanky/max/hyacint-jako-symbol-krasy-a-vune.jpg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kvetyazahrada.sk</a:t>
            </a:r>
            <a:r>
              <a:rPr lang="cs-CZ" sz="2000" smtClean="0"/>
              <a:t> [online]. [cit. 21.4.2013]. Dostupný na WWW: http://www.kvetyazahrada.sk/sites/default/files/hyac5_1.jpg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zivotnistyl.cz</a:t>
            </a:r>
            <a:r>
              <a:rPr lang="cs-CZ" sz="2000" smtClean="0"/>
              <a:t> [online]. [cit. 21.4.2013]. Dostupný na WWW: http://www.zivotnistyl.cz/admin/articlefiles/1125-hya_z_03.jpg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pic>
        <p:nvPicPr>
          <p:cNvPr id="26626" name="Picture 8" descr="4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490788"/>
            <a:ext cx="4032250" cy="4032250"/>
          </a:xfrm>
        </p:spPr>
      </p:pic>
      <p:pic>
        <p:nvPicPr>
          <p:cNvPr id="26627" name="Picture 6" descr="5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5515" b="7353"/>
          <a:stretch>
            <a:fillRect/>
          </a:stretch>
        </p:blipFill>
        <p:spPr>
          <a:xfrm>
            <a:off x="4787900" y="2419350"/>
            <a:ext cx="4175125" cy="41751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pic>
        <p:nvPicPr>
          <p:cNvPr id="27650" name="Picture 7" descr="4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22040" r="6799"/>
          <a:stretch>
            <a:fillRect/>
          </a:stretch>
        </p:blipFill>
        <p:spPr>
          <a:xfrm>
            <a:off x="179388" y="2997200"/>
            <a:ext cx="4248150" cy="3403600"/>
          </a:xfrm>
        </p:spPr>
      </p:pic>
      <p:pic>
        <p:nvPicPr>
          <p:cNvPr id="27651" name="Picture 5" descr="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35667"/>
          <a:stretch>
            <a:fillRect/>
          </a:stretch>
        </p:blipFill>
        <p:spPr>
          <a:xfrm>
            <a:off x="4932363" y="2636838"/>
            <a:ext cx="3894137" cy="38925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1964</TotalTime>
  <Words>423</Words>
  <Application>Microsoft Office PowerPoint</Application>
  <PresentationFormat>Předvádění na obrazovce (4:3)</PresentationFormat>
  <Paragraphs>51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Prezentace aplikace PowerPoint</vt:lpstr>
      <vt:lpstr>ANOTACE</vt:lpstr>
      <vt:lpstr>Prezentace aplikace PowerPoint</vt:lpstr>
      <vt:lpstr>GALANTHUS  SNĚŽENKA </vt:lpstr>
      <vt:lpstr>POPIS: domácí rostlina z vlhkých listnatých lesů, výška 15-20 cm, podlouhlé listy široké 1-2 cm (podle druhu), bílé květy jednoduché i plnokvěté, u vnitřních lístků zelená obruba, kvete II – IV  </vt:lpstr>
      <vt:lpstr>NÁROKY: slunce až polostín, vlčí humózní půdy POUŽITÍ: na trvalkové záhony, podrost stromů, do skalek, na obruby, do nádob i k řezu</vt:lpstr>
      <vt:lpstr>ZDROJE</vt:lpstr>
      <vt:lpstr>HYACINTHUS  HYACINT </vt:lpstr>
      <vt:lpstr>POPIS: výška 10 – 30 cm, člunkovité listy, válcovité květenství je vzpřímené, hroznovité, různé barvy, voní, kvete IV – V, má velkou kulovitou cibuli</vt:lpstr>
      <vt:lpstr>NÁROKY: slunné stanoviště, propustné, živné půdy, mírně vlhké POUŽITÍ: na záhony, k rychlení, do nádob</vt:lpstr>
      <vt:lpstr>ZDROJE</vt:lpstr>
      <vt:lpstr>Určete názvy cibulovin, které jsou na obrázcích</vt:lpstr>
      <vt:lpstr>Určete názvy cibulovin,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reznickovakarla</cp:lastModifiedBy>
  <cp:revision>75</cp:revision>
  <dcterms:modified xsi:type="dcterms:W3CDTF">2013-06-25T07:05:26Z</dcterms:modified>
</cp:coreProperties>
</file>