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5"/>
  </p:notesMasterIdLst>
  <p:sldIdLst>
    <p:sldId id="279" r:id="rId2"/>
    <p:sldId id="280" r:id="rId3"/>
    <p:sldId id="282" r:id="rId4"/>
    <p:sldId id="296" r:id="rId5"/>
    <p:sldId id="298" r:id="rId6"/>
    <p:sldId id="299" r:id="rId7"/>
    <p:sldId id="304" r:id="rId8"/>
    <p:sldId id="301" r:id="rId9"/>
    <p:sldId id="302" r:id="rId10"/>
    <p:sldId id="303" r:id="rId11"/>
    <p:sldId id="305" r:id="rId12"/>
    <p:sldId id="287" r:id="rId13"/>
    <p:sldId id="30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9290" autoAdjust="0"/>
  </p:normalViewPr>
  <p:slideViewPr>
    <p:cSldViewPr>
      <p:cViewPr>
        <p:scale>
          <a:sx n="90" d="100"/>
          <a:sy n="90" d="100"/>
        </p:scale>
        <p:origin x="-1026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8812C19-A9A4-42B8-B233-03F555E162A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AA89C57-DC62-4225-8657-B1A680785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5118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30ECF52-68C1-470D-9357-FA96ECA937FD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6883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6884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05393-B6E7-4000-B800-DE6319B595E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6959F-343E-41F2-B449-53A795975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707B3-C22F-4630-8AA4-672E18A108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12225D-2505-4994-BB45-AE46A9004622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551BA5-7C00-40AC-86C3-7BBFFC94A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13846-19E1-404F-B85F-F2A1A99552B1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923EEF-E72F-43E5-B9C4-1032E7F2EA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13379-01EB-4F5C-8C69-F63F4444FC4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3ED936-55F7-4ED0-BBC2-BF52240E0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A6E9E0-3C9E-4623-8EC6-67F2C1DF7ADF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0B0E22-2269-42B7-A77F-05208C7E8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398B6-D2AB-460A-B7EB-B4536BA5E0C2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117573-950D-4CD9-82BF-4E068C515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BC830C-1D08-4C24-B427-8EF7EADDC24C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38F945-E54C-4DD5-99ED-391F8F1A6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6B464C-1995-4064-8A3F-E7F16E0BC11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6F0D4A-0101-42DD-BB8B-55161C153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A925F8-6BEA-495C-B910-D7C48D4FE81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CCD615-3F5E-4F06-864D-9E1CF4AF0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50DD73-51FF-4C03-87DF-398DD8029FD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6224EA-1093-4751-994B-2FEB5DBBE9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2C43A7-5DE1-42F7-B89B-E33C3112900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71C3CAC7-672E-45C7-BFB3-7F93E561E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5845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46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48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49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5850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51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52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5853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56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D04A1264-8996-4112-BCB9-10667F261FD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68" r:id="rId2"/>
    <p:sldLayoutId id="2147483667" r:id="rId3"/>
    <p:sldLayoutId id="2147483666" r:id="rId4"/>
    <p:sldLayoutId id="2147483665" r:id="rId5"/>
    <p:sldLayoutId id="2147483664" r:id="rId6"/>
    <p:sldLayoutId id="2147483663" r:id="rId7"/>
    <p:sldLayoutId id="2147483662" r:id="rId8"/>
    <p:sldLayoutId id="2147483661" r:id="rId9"/>
    <p:sldLayoutId id="2147483660" r:id="rId10"/>
    <p:sldLayoutId id="21474836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graphicFrame>
        <p:nvGraphicFramePr>
          <p:cNvPr id="14364" name="Group 28"/>
          <p:cNvGraphicFramePr>
            <a:graphicFrameLocks noGrp="1"/>
          </p:cNvGraphicFramePr>
          <p:nvPr/>
        </p:nvGraphicFramePr>
        <p:xfrm>
          <a:off x="1038225" y="1196975"/>
          <a:ext cx="7278688" cy="4298163"/>
        </p:xfrm>
        <a:graphic>
          <a:graphicData uri="http://schemas.openxmlformats.org/drawingml/2006/table">
            <a:tbl>
              <a:tblPr/>
              <a:tblGrid>
                <a:gridCol w="2344738"/>
                <a:gridCol w="4933950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4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Cibulnaté rostliny 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cibulovin a hlíznatých rostlin (pro 1. ročník, obor Zahradník)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4361" name="Picture 30" descr="logolinkI_b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62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cibulnatých a hlíznatých rostlin </a:t>
            </a:r>
            <a:r>
              <a:rPr lang="cs-CZ" sz="2400" smtClean="0"/>
              <a:t>je seznámit žáky se základními druhy cibulovin a hlíznatých rostlin, které se nejběžněji pěstují nebo se kterými se žáci budou setkávat na odborném výcviku i ve své budoucí profesi</a:t>
            </a:r>
          </a:p>
          <a:p>
            <a:pPr eaLnBrk="1" hangingPunct="1"/>
            <a:r>
              <a:rPr lang="cs-CZ" sz="2400" smtClean="0"/>
              <a:t>Jednotlivé DUMy (prezentace) v této sadě popíší postupně druhy cibulovin a hlíznatých rostlin, které jsou probírány v předmětu Květinářství na naší SŠ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Cibulnaté rostliny</a:t>
            </a:r>
            <a:r>
              <a:rPr lang="cs-CZ" sz="2400" smtClean="0"/>
              <a:t> (abecedně podle latinských názvů pod písmenem </a:t>
            </a:r>
            <a:r>
              <a:rPr lang="cs-CZ" sz="2400" b="1" smtClean="0"/>
              <a:t>L</a:t>
            </a:r>
            <a:r>
              <a:rPr lang="cs-CZ" sz="2400" smtClean="0"/>
              <a:t>).</a:t>
            </a:r>
          </a:p>
          <a:p>
            <a:pPr eaLnBrk="1" hangingPunct="1"/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4"/>
          <p:cNvSpPr>
            <a:spLocks noGrp="1" noChangeArrowheads="1"/>
          </p:cNvSpPr>
          <p:nvPr>
            <p:ph idx="4294967295"/>
          </p:nvPr>
        </p:nvSpPr>
        <p:spPr>
          <a:xfrm>
            <a:off x="684213" y="1052513"/>
            <a:ext cx="7834312" cy="5294312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7500" b="1" smtClean="0"/>
              <a:t>CIBULNATÉ ROSTLINY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3400" smtClean="0"/>
              <a:t>(L)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765175"/>
            <a:ext cx="8229600" cy="1063625"/>
          </a:xfrm>
        </p:spPr>
        <p:txBody>
          <a:bodyPr/>
          <a:lstStyle/>
          <a:p>
            <a:r>
              <a:rPr lang="cs-CZ" b="1" i="1" smtClean="0"/>
              <a:t>LEUCOJUM </a:t>
            </a:r>
            <a:br>
              <a:rPr lang="cs-CZ" b="1" i="1" smtClean="0"/>
            </a:br>
            <a:r>
              <a:rPr lang="cs-CZ" b="1" i="1" smtClean="0"/>
              <a:t>BLEDULE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sz="3600" smtClean="0"/>
              <a:t>Amaryllidaceae - amarylkovité</a:t>
            </a:r>
            <a:r>
              <a:rPr lang="cs-CZ" smtClean="0"/>
              <a:t> </a:t>
            </a:r>
            <a:r>
              <a:rPr lang="cs-CZ" sz="3600" b="1" u="sng" smtClean="0"/>
              <a:t>PŮVOD:</a:t>
            </a:r>
          </a:p>
          <a:p>
            <a:pPr mar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sz="3600" smtClean="0"/>
              <a:t>Evropa</a:t>
            </a:r>
          </a:p>
        </p:txBody>
      </p:sp>
      <p:pic>
        <p:nvPicPr>
          <p:cNvPr id="18435" name="Picture 6" descr="59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 l="7828" t="9422" r="10461" b="4156"/>
          <a:stretch>
            <a:fillRect/>
          </a:stretch>
        </p:blipFill>
        <p:spPr>
          <a:xfrm>
            <a:off x="4535488" y="1989138"/>
            <a:ext cx="4357687" cy="460851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10-35 cm, listy úzké, řemenovité, stonek s jedním nebo dvěma smetanově bílými květy, korunka šestičetná, na koncích s žlutou skvrnou, kvete II – IV, voní</a:t>
            </a:r>
          </a:p>
        </p:txBody>
      </p:sp>
      <p:pic>
        <p:nvPicPr>
          <p:cNvPr id="19458" name="Picture 7" descr="6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 l="17845" r="10849"/>
          <a:stretch>
            <a:fillRect/>
          </a:stretch>
        </p:blipFill>
        <p:spPr>
          <a:xfrm>
            <a:off x="5397500" y="2852738"/>
            <a:ext cx="3567113" cy="3749675"/>
          </a:xfrm>
        </p:spPr>
      </p:pic>
      <p:pic>
        <p:nvPicPr>
          <p:cNvPr id="19459" name="Picture 8" descr="56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250825" y="2876550"/>
            <a:ext cx="4968875" cy="37068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polostín, vlhká humózní půda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podrost stromů, do skalek, do nádob a k řezu</a:t>
            </a:r>
          </a:p>
        </p:txBody>
      </p:sp>
      <p:pic>
        <p:nvPicPr>
          <p:cNvPr id="20482" name="Picture 7" descr="60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 l="12460" r="7312"/>
          <a:stretch>
            <a:fillRect/>
          </a:stretch>
        </p:blipFill>
        <p:spPr>
          <a:xfrm>
            <a:off x="323850" y="2563813"/>
            <a:ext cx="4319588" cy="4038600"/>
          </a:xfrm>
        </p:spPr>
      </p:pic>
      <p:pic>
        <p:nvPicPr>
          <p:cNvPr id="20483" name="Picture 8" descr="57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t="5556" b="9192"/>
          <a:stretch>
            <a:fillRect/>
          </a:stretch>
        </p:blipFill>
        <p:spPr>
          <a:xfrm>
            <a:off x="5029200" y="2133600"/>
            <a:ext cx="3813175" cy="44640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33375"/>
            <a:ext cx="8229600" cy="719138"/>
          </a:xfrm>
        </p:spPr>
        <p:txBody>
          <a:bodyPr anchor="t"/>
          <a:lstStyle/>
          <a:p>
            <a:pPr eaLnBrk="1" hangingPunct="1"/>
            <a:r>
              <a:rPr lang="cs-CZ" sz="4200" b="1" smtClean="0"/>
              <a:t>ZDROJE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981075"/>
            <a:ext cx="8424862" cy="54721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naturfoto.cz</a:t>
            </a:r>
            <a:r>
              <a:rPr lang="cs-CZ" sz="2000" smtClean="0"/>
              <a:t> [online]. [cit. 21.4.2013]. Dostupný na WWW: http://www.naturfoto.cz/fotografie/auer/bledule-jarni-xxximg_2295mw.jpg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garten.cz</a:t>
            </a:r>
            <a:r>
              <a:rPr lang="cs-CZ" sz="2000" smtClean="0"/>
              <a:t> [online]. [cit. 21.4.2013]. Dostupný na WWW:http://www.garten.cz/images_data/5209-leucojum-vernum-bledule-jarni-1.jpg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rajce.idnes.cz</a:t>
            </a:r>
            <a:r>
              <a:rPr lang="cs-CZ" sz="2000" smtClean="0"/>
              <a:t> [online]. [cit. 21.4.2013]. Dostupný na WWW:http://img5.rajce.idnes.cz/d0503/4/4457/4457821_af2d260e4d9808db290fa250f9221ab3/images/Bledule_jarni.jpg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dedictvivysociny.cz</a:t>
            </a:r>
            <a:r>
              <a:rPr lang="cs-CZ" sz="2000" smtClean="0"/>
              <a:t> [online]. [cit. 21.4.2013]. Dostupný na WWW: http://www.dedictvivysociny.cz/files/_legacy213/thumb-o/img_1088.jpg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jedovatakvetina.estranky.cz</a:t>
            </a:r>
            <a:r>
              <a:rPr lang="cs-CZ" sz="2000" smtClean="0"/>
              <a:t> [online]. [cit. 21.4.2013]. Dostupný na WWW: http://www.jedovatakvetina.estranky.cz/img/mid/11/bledule-jarni.jpg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765175"/>
            <a:ext cx="8229600" cy="1063625"/>
          </a:xfrm>
        </p:spPr>
        <p:txBody>
          <a:bodyPr/>
          <a:lstStyle/>
          <a:p>
            <a:r>
              <a:rPr lang="cs-CZ" b="1" i="1" smtClean="0"/>
              <a:t>LILIUM </a:t>
            </a:r>
            <a:br>
              <a:rPr lang="cs-CZ" b="1" i="1" smtClean="0"/>
            </a:br>
            <a:r>
              <a:rPr lang="cs-CZ" b="1" i="1" smtClean="0"/>
              <a:t>LILIE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half" idx="1"/>
          </p:nvPr>
        </p:nvSpPr>
        <p:spPr>
          <a:xfrm>
            <a:off x="468313" y="1916113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Liliaceae –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Liliovité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sz="3600" smtClean="0"/>
              <a:t>Evropa, Asie, Severní Amerika</a:t>
            </a:r>
          </a:p>
        </p:txBody>
      </p:sp>
      <p:pic>
        <p:nvPicPr>
          <p:cNvPr id="22531" name="Picture 6" descr="7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457700" y="1125538"/>
            <a:ext cx="4465638" cy="53673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692150"/>
            <a:ext cx="8229600" cy="113665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pod zemí má šupinatou cibuli, výška lodyh podle typu 20 – 200 cm, listy střídavé nebo v přeslenech, kopinaté až čárkovité, květy zvonkovité, nálevkovité v hroznech, všech barev, mnoho odrůd kvetoucích od června do srpna</a:t>
            </a:r>
          </a:p>
        </p:txBody>
      </p:sp>
      <p:pic>
        <p:nvPicPr>
          <p:cNvPr id="23554" name="Picture 8" descr="70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 t="3041" b="2896"/>
          <a:stretch>
            <a:fillRect/>
          </a:stretch>
        </p:blipFill>
        <p:spPr>
          <a:xfrm>
            <a:off x="5205413" y="2205038"/>
            <a:ext cx="3562350" cy="4465637"/>
          </a:xfrm>
        </p:spPr>
      </p:pic>
      <p:pic>
        <p:nvPicPr>
          <p:cNvPr id="23555" name="Picture 10" descr="7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 b="3020"/>
          <a:stretch>
            <a:fillRect/>
          </a:stretch>
        </p:blipFill>
        <p:spPr>
          <a:xfrm>
            <a:off x="250825" y="2205038"/>
            <a:ext cx="3452813" cy="44656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620713"/>
            <a:ext cx="8229600" cy="1439862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živné propustné půdy s dostatkem humusu, vysoké typy vyžadují oporu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k řezu, do nádob, na záhony</a:t>
            </a:r>
          </a:p>
        </p:txBody>
      </p:sp>
      <p:pic>
        <p:nvPicPr>
          <p:cNvPr id="24578" name="Picture 8" descr="7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 t="7394" b="1797"/>
          <a:stretch>
            <a:fillRect/>
          </a:stretch>
        </p:blipFill>
        <p:spPr>
          <a:xfrm>
            <a:off x="5226050" y="2205038"/>
            <a:ext cx="3630613" cy="4392612"/>
          </a:xfrm>
        </p:spPr>
      </p:pic>
      <p:pic>
        <p:nvPicPr>
          <p:cNvPr id="24579" name="Picture 10" descr="77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 t="3676" b="5515"/>
          <a:stretch>
            <a:fillRect/>
          </a:stretch>
        </p:blipFill>
        <p:spPr>
          <a:xfrm>
            <a:off x="395288" y="2276475"/>
            <a:ext cx="3613150" cy="41767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33375"/>
            <a:ext cx="8229600" cy="719138"/>
          </a:xfrm>
        </p:spPr>
        <p:txBody>
          <a:bodyPr anchor="t"/>
          <a:lstStyle/>
          <a:p>
            <a:pPr eaLnBrk="1" hangingPunct="1"/>
            <a:r>
              <a:rPr lang="cs-CZ" sz="4200" b="1" smtClean="0"/>
              <a:t>ZDROJE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981075"/>
            <a:ext cx="8424862" cy="5472113"/>
          </a:xfrm>
        </p:spPr>
        <p:txBody>
          <a:bodyPr/>
          <a:lstStyle/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keliwood.cz</a:t>
            </a:r>
            <a:r>
              <a:rPr lang="cs-CZ" sz="2000" smtClean="0"/>
              <a:t> [online]. [cit. 21.4.2013]. Dostupný na WWW: http://www.keliwood.cz/userfiles/image/aktuality/lilie3.jpg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i.ceskyinternet.cz</a:t>
            </a:r>
            <a:r>
              <a:rPr lang="cs-CZ" sz="2000" smtClean="0"/>
              <a:t> [online]. [cit. 21.4.2013]. Dostupný na WWW: http://i.ceskyinternet.cz/rostliny/1178996359_02.jpg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garten.cz</a:t>
            </a:r>
            <a:r>
              <a:rPr lang="cs-CZ" sz="2000" smtClean="0"/>
              <a:t> [online]. [cit. 21.4.2013]. Dostupný na WWW:http://www.garten.cz/images_data/5616-lilium-candidum-lilie-belostna.jpg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havlis.cz</a:t>
            </a:r>
            <a:r>
              <a:rPr lang="cs-CZ" sz="2000" smtClean="0"/>
              <a:t> [online]. [cit. 21.4.2013]. Dostupný na WWW: http://www.havlis.cz/size/2200000279262.jpg</a:t>
            </a:r>
            <a:r>
              <a:rPr lang="cs-CZ" sz="1800" smtClean="0"/>
              <a:t>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garten.cz</a:t>
            </a:r>
            <a:r>
              <a:rPr lang="cs-CZ" sz="2000" smtClean="0"/>
              <a:t> [online]. [cit. 21.4.2013]. Dostupný na WWW:http://www.garten.cz/images_data/6280-lilie-v-nadobach.jpg </a:t>
            </a:r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cibulovin, které jsou na obrázcích</a:t>
            </a:r>
          </a:p>
        </p:txBody>
      </p:sp>
      <p:pic>
        <p:nvPicPr>
          <p:cNvPr id="26626" name="Picture 5" descr="5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420938"/>
            <a:ext cx="4224338" cy="422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8" descr="7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364163" y="1989138"/>
            <a:ext cx="3455987" cy="46053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cibulovin, které jsou na obrázcích</a:t>
            </a:r>
          </a:p>
        </p:txBody>
      </p:sp>
      <p:sp>
        <p:nvSpPr>
          <p:cNvPr id="27650" name="Rectangle 5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endParaRPr lang="cs-CZ" sz="2800" smtClean="0"/>
          </a:p>
        </p:txBody>
      </p:sp>
      <p:pic>
        <p:nvPicPr>
          <p:cNvPr id="27651" name="Picture 5" descr="57"/>
          <p:cNvPicPr>
            <a:picLocks noChangeAspect="1" noChangeArrowheads="1"/>
          </p:cNvPicPr>
          <p:nvPr/>
        </p:nvPicPr>
        <p:blipFill>
          <a:blip r:embed="rId2"/>
          <a:srcRect t="5556" b="9192"/>
          <a:stretch>
            <a:fillRect/>
          </a:stretch>
        </p:blipFill>
        <p:spPr bwMode="auto">
          <a:xfrm>
            <a:off x="395288" y="2205038"/>
            <a:ext cx="3752850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7" descr="7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922838" y="1844675"/>
            <a:ext cx="3929062" cy="47212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2015</TotalTime>
  <Words>408</Words>
  <Application>Microsoft Office PowerPoint</Application>
  <PresentationFormat>Předvádění na obrazovce (4:3)</PresentationFormat>
  <Paragraphs>49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Pixel</vt:lpstr>
      <vt:lpstr>Prezentace aplikace PowerPoint</vt:lpstr>
      <vt:lpstr>ANOTACE</vt:lpstr>
      <vt:lpstr>Prezentace aplikace PowerPoint</vt:lpstr>
      <vt:lpstr>LEUCOJUM  BLEDULE </vt:lpstr>
      <vt:lpstr>POPIS: výška 10-35 cm, listy úzké, řemenovité, stonek s jedním nebo dvěma smetanově bílými květy, korunka šestičetná, na koncích s žlutou skvrnou, kvete II – IV, voní</vt:lpstr>
      <vt:lpstr>NÁROKY: polostín, vlhká humózní půda POUŽITÍ: na záhony, podrost stromů, do skalek, do nádob a k řezu</vt:lpstr>
      <vt:lpstr>ZDROJE</vt:lpstr>
      <vt:lpstr>LILIUM  LILIE </vt:lpstr>
      <vt:lpstr>POPIS: pod zemí má šupinatou cibuli, výška lodyh podle typu 20 – 200 cm, listy střídavé nebo v přeslenech, kopinaté až čárkovité, květy zvonkovité, nálevkovité v hroznech, všech barev, mnoho odrůd kvetoucích od června do srpna</vt:lpstr>
      <vt:lpstr>NÁROKY: slunce až polostín, živné propustné půdy s dostatkem humusu, vysoké typy vyžadují oporu POUŽITÍ: k řezu, do nádob, na záhony</vt:lpstr>
      <vt:lpstr>ZDROJE</vt:lpstr>
      <vt:lpstr>Určete názvy cibulovin, které jsou na obrázcích</vt:lpstr>
      <vt:lpstr>Určete názvy cibulovin,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reznickovakarla</cp:lastModifiedBy>
  <cp:revision>82</cp:revision>
  <dcterms:modified xsi:type="dcterms:W3CDTF">2013-06-25T07:05:51Z</dcterms:modified>
</cp:coreProperties>
</file>