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15"/>
  </p:notesMasterIdLst>
  <p:sldIdLst>
    <p:sldId id="279" r:id="rId2"/>
    <p:sldId id="280" r:id="rId3"/>
    <p:sldId id="282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86" r:id="rId13"/>
    <p:sldId id="287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9290" autoAdjust="0"/>
  </p:normalViewPr>
  <p:slideViewPr>
    <p:cSldViewPr>
      <p:cViewPr>
        <p:scale>
          <a:sx n="90" d="100"/>
          <a:sy n="90" d="100"/>
        </p:scale>
        <p:origin x="-1026" y="-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4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8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33F12A3-D741-463E-997B-8B265FF1A2B0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392EFF-BCF6-4DFA-859B-8393705AAD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58928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A3B7ACC-9067-4F5E-8B77-D37465FE44A2}" type="slidenum">
              <a:rPr lang="cs-CZ" smtClean="0"/>
              <a:pPr/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</p:grpSp>
      </p:grpSp>
      <p:sp>
        <p:nvSpPr>
          <p:cNvPr id="36883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6884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78FF95-BBD6-4E33-9E8F-FAF8A078173B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57AD7-DB47-494F-89EA-9AD15B791C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B315AD-6045-4D5F-B89D-F0A2CD8C3D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BBE538-A9F2-4C5B-AE1B-72018AC3B975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42412-9A99-4E0D-8BC0-CFDC945D73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5742F5-31C5-4916-91E0-4D3240A6513B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EA5342-BEC6-458E-8522-607CB5C06A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5DEAA4-1061-4365-AF5A-C39759C37BF5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6EED87-8219-4DDF-9CA5-5A7F14951F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515722-B6BE-44BC-A32F-0D2477222F26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D9FBAB-90B0-4E7D-A154-87E88E3B5D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A86470-9C07-4E32-A1EE-261F6E06D61F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8AE1D-3891-4519-9642-BA725A52AA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F3858B-8FDE-4A09-93EE-253F58A8EC87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E15E33-7AAF-4E47-A3A4-A8D98F70CE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7988E7-6938-4E99-BF28-DE35D1BDD16E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473D47-333A-47CB-8680-A7386390EA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E55594-76E9-4B6D-B923-C53EC6ABA7E8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399CA8-E0CE-454A-B088-6A2416F365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C3C354-FD6E-4055-A5F4-D4568443022F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628922-3339-47B7-8F9F-5BA50CAAD4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94E3A9-FC8F-4250-BB12-C9C30001D210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 Black" pitchFamily="34" charset="0"/>
              </a:defRPr>
            </a:lvl1pPr>
          </a:lstStyle>
          <a:p>
            <a:pPr>
              <a:defRPr/>
            </a:pPr>
            <a:fld id="{6202F208-8B8B-44C2-81A9-D6C514254F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3584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35846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35847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hlink"/>
                </a:solidFill>
              </a:endParaRPr>
            </a:p>
          </p:txBody>
        </p:sp>
        <p:sp>
          <p:nvSpPr>
            <p:cNvPr id="35848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hlink"/>
                </a:solidFill>
              </a:endParaRPr>
            </a:p>
          </p:txBody>
        </p:sp>
        <p:sp>
          <p:nvSpPr>
            <p:cNvPr id="35849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accent2"/>
                </a:solidFill>
              </a:endParaRPr>
            </a:p>
          </p:txBody>
        </p:sp>
        <p:sp>
          <p:nvSpPr>
            <p:cNvPr id="35850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hlink"/>
                </a:solidFill>
              </a:endParaRPr>
            </a:p>
          </p:txBody>
        </p:sp>
        <p:sp>
          <p:nvSpPr>
            <p:cNvPr id="35851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35852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accent2"/>
                </a:solidFill>
              </a:endParaRPr>
            </a:p>
          </p:txBody>
        </p:sp>
        <p:sp>
          <p:nvSpPr>
            <p:cNvPr id="35853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5856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pPr>
              <a:defRPr/>
            </a:pPr>
            <a:fld id="{F1C11DEE-8E9A-4A97-B053-061982742464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68" r:id="rId2"/>
    <p:sldLayoutId id="2147483667" r:id="rId3"/>
    <p:sldLayoutId id="2147483666" r:id="rId4"/>
    <p:sldLayoutId id="2147483665" r:id="rId5"/>
    <p:sldLayoutId id="2147483664" r:id="rId6"/>
    <p:sldLayoutId id="2147483663" r:id="rId7"/>
    <p:sldLayoutId id="2147483662" r:id="rId8"/>
    <p:sldLayoutId id="2147483661" r:id="rId9"/>
    <p:sldLayoutId id="2147483660" r:id="rId10"/>
    <p:sldLayoutId id="21474836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800" b="0"/>
          </a:p>
        </p:txBody>
      </p:sp>
      <p:graphicFrame>
        <p:nvGraphicFramePr>
          <p:cNvPr id="14364" name="Group 28"/>
          <p:cNvGraphicFramePr>
            <a:graphicFrameLocks noGrp="1"/>
          </p:cNvGraphicFramePr>
          <p:nvPr/>
        </p:nvGraphicFramePr>
        <p:xfrm>
          <a:off x="1038225" y="1196975"/>
          <a:ext cx="7278688" cy="4298163"/>
        </p:xfrm>
        <a:graphic>
          <a:graphicData uri="http://schemas.openxmlformats.org/drawingml/2006/table">
            <a:tbl>
              <a:tblPr/>
              <a:tblGrid>
                <a:gridCol w="2344738"/>
                <a:gridCol w="4933950"/>
              </a:tblGrid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Pavel Skopal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4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Cibulnaté rostliny M - N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81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sady: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Pěstování cibulovin a hlíznatých rostlin (pro 1. ročník, obor Zahradník)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březen 2013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4361" name="Picture 30" descr="logolinkI_ba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0188" y="0"/>
            <a:ext cx="37449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62" name="Text Box 43"/>
          <p:cNvSpPr txBox="1">
            <a:spLocks noChangeArrowheads="1"/>
          </p:cNvSpPr>
          <p:nvPr/>
        </p:nvSpPr>
        <p:spPr bwMode="auto">
          <a:xfrm>
            <a:off x="468313" y="5876925"/>
            <a:ext cx="83486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800" b="0" i="1"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sz="4200" b="1" smtClean="0"/>
              <a:t>ANOTACE</a:t>
            </a:r>
          </a:p>
        </p:txBody>
      </p:sp>
      <p:sp>
        <p:nvSpPr>
          <p:cNvPr id="16386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981200"/>
            <a:ext cx="8229600" cy="4471988"/>
          </a:xfrm>
        </p:spPr>
        <p:txBody>
          <a:bodyPr/>
          <a:lstStyle/>
          <a:p>
            <a:pPr eaLnBrk="1" hangingPunct="1"/>
            <a:r>
              <a:rPr lang="cs-CZ" sz="2400" smtClean="0"/>
              <a:t>Záměrem této sady výukových materiálů s názvem </a:t>
            </a:r>
            <a:r>
              <a:rPr lang="cs-CZ" sz="2400" b="1" smtClean="0"/>
              <a:t>Pěstování cibulnatých a hlíznatých rostlin </a:t>
            </a:r>
            <a:r>
              <a:rPr lang="cs-CZ" sz="2400" smtClean="0"/>
              <a:t>je seznámit žáky se základními druhy cibulovin a hlíznatých rostlin, které se nejběžněji pěstují nebo se kterými se žáci budou setkávat na odborném výcviku i ve své budoucí profesi</a:t>
            </a:r>
          </a:p>
          <a:p>
            <a:pPr eaLnBrk="1" hangingPunct="1"/>
            <a:r>
              <a:rPr lang="cs-CZ" sz="2400" smtClean="0"/>
              <a:t>Jednotlivé DUMy (prezentace) v této sadě popíší postupně druhy cibulovin a hlíznatých rostlin, které jsou probírány v předmětu Květinářství na naší SŠ</a:t>
            </a:r>
          </a:p>
          <a:p>
            <a:pPr eaLnBrk="1" hangingPunct="1"/>
            <a:r>
              <a:rPr lang="cs-CZ" sz="2400" smtClean="0"/>
              <a:t>Konkrétně je tato prezentace zaměřena na </a:t>
            </a:r>
            <a:r>
              <a:rPr lang="cs-CZ" sz="2400" b="1" smtClean="0"/>
              <a:t>Cibulnaté rostliny</a:t>
            </a:r>
            <a:r>
              <a:rPr lang="cs-CZ" sz="2400" smtClean="0"/>
              <a:t> (abecedně podle latinských názvů pod písmenem </a:t>
            </a:r>
            <a:r>
              <a:rPr lang="cs-CZ" sz="2400" b="1" smtClean="0"/>
              <a:t>M - N</a:t>
            </a:r>
            <a:r>
              <a:rPr lang="cs-CZ" sz="2400" smtClean="0"/>
              <a:t>).</a:t>
            </a:r>
          </a:p>
          <a:p>
            <a:pPr eaLnBrk="1" hangingPunct="1"/>
            <a:endParaRPr lang="cs-CZ" sz="2400" b="1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684213" y="1052513"/>
            <a:ext cx="7834312" cy="5294312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sz="7500" smtClean="0"/>
              <a:t>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cs-CZ" sz="7500" b="1" smtClean="0"/>
              <a:t>CIBULNATÉ ROSTLINY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cs-CZ" sz="3400" smtClean="0"/>
              <a:t>(M – N)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 idx="4294967295"/>
          </p:nvPr>
        </p:nvSpPr>
        <p:spPr>
          <a:xfrm>
            <a:off x="457200" y="836613"/>
            <a:ext cx="8229600" cy="992187"/>
          </a:xfrm>
        </p:spPr>
        <p:txBody>
          <a:bodyPr/>
          <a:lstStyle/>
          <a:p>
            <a:r>
              <a:rPr lang="cs-CZ" b="1" i="1" smtClean="0"/>
              <a:t>MUSCARI </a:t>
            </a:r>
            <a:br>
              <a:rPr lang="cs-CZ" b="1" i="1" smtClean="0"/>
            </a:br>
            <a:r>
              <a:rPr lang="cs-CZ" b="1" i="1" smtClean="0"/>
              <a:t>MODŘENEC</a:t>
            </a:r>
            <a:r>
              <a:rPr lang="cs-CZ" sz="4000" smtClean="0"/>
              <a:t/>
            </a:r>
            <a:br>
              <a:rPr lang="cs-CZ" sz="4000" smtClean="0"/>
            </a:br>
            <a:endParaRPr lang="cs-CZ" sz="4000" smtClean="0"/>
          </a:p>
        </p:txBody>
      </p:sp>
      <p:sp>
        <p:nvSpPr>
          <p:cNvPr id="18434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cs-CZ" sz="3600" b="1" u="sng" smtClean="0"/>
              <a:t>ČELEĎ: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smtClean="0"/>
              <a:t>Hyacinthaceae –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smtClean="0"/>
              <a:t>Hyacintovité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b="1" u="sng" smtClean="0"/>
              <a:t>PŮVOD: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smtClean="0"/>
              <a:t>Evropa, západní Asie</a:t>
            </a:r>
          </a:p>
        </p:txBody>
      </p:sp>
      <p:pic>
        <p:nvPicPr>
          <p:cNvPr id="18435" name="Picture 6" descr="79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l="19693" r="3354"/>
          <a:stretch>
            <a:fillRect/>
          </a:stretch>
        </p:blipFill>
        <p:spPr>
          <a:xfrm>
            <a:off x="4211638" y="1916113"/>
            <a:ext cx="4745037" cy="476885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sz="2400" b="1" u="sng" smtClean="0"/>
              <a:t>POPIS:</a:t>
            </a:r>
            <a:br>
              <a:rPr lang="cs-CZ" sz="2400" b="1" u="sng" smtClean="0"/>
            </a:br>
            <a:r>
              <a:rPr lang="cs-CZ" sz="2400" smtClean="0"/>
              <a:t>nízká drobná cibulovina, výška 15 – 20 cm, listy čárkovité, s jemným žlábkem uprostřed, květy drobné, kulovité v hroznovitých květenstvích, kvete III – V, modře, bíle, růžově</a:t>
            </a:r>
          </a:p>
        </p:txBody>
      </p:sp>
      <p:pic>
        <p:nvPicPr>
          <p:cNvPr id="19458" name="Picture 7" descr="8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2730500"/>
            <a:ext cx="4968875" cy="3727450"/>
          </a:xfrm>
        </p:spPr>
      </p:pic>
      <p:pic>
        <p:nvPicPr>
          <p:cNvPr id="19459" name="Picture 8" descr="80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5364163" y="1989138"/>
            <a:ext cx="3552825" cy="4606925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229600" cy="1747838"/>
          </a:xfrm>
        </p:spPr>
        <p:txBody>
          <a:bodyPr/>
          <a:lstStyle/>
          <a:p>
            <a:pPr eaLnBrk="1" hangingPunct="1"/>
            <a:r>
              <a:rPr lang="cs-CZ" sz="2400" b="1" u="sng" smtClean="0"/>
              <a:t>NÁROKY:</a:t>
            </a:r>
            <a:br>
              <a:rPr lang="cs-CZ" sz="2400" b="1" u="sng" smtClean="0"/>
            </a:br>
            <a:r>
              <a:rPr lang="cs-CZ" sz="2400" smtClean="0"/>
              <a:t>slunce až polostín, na půdu nenáročný, vyhovuje mu propustná, humózní, živná půda</a:t>
            </a:r>
            <a:br>
              <a:rPr lang="cs-CZ" sz="2400" smtClean="0"/>
            </a:br>
            <a:r>
              <a:rPr lang="cs-CZ" sz="2400" b="1" u="sng" smtClean="0"/>
              <a:t>POUŽITÍ:</a:t>
            </a:r>
            <a:br>
              <a:rPr lang="cs-CZ" sz="2400" b="1" u="sng" smtClean="0"/>
            </a:br>
            <a:r>
              <a:rPr lang="cs-CZ" sz="2400" smtClean="0"/>
              <a:t>na záhony, skalky, do trávníku, do nádob</a:t>
            </a:r>
            <a:endParaRPr lang="cs-CZ" sz="2400" b="1" u="sng" smtClean="0"/>
          </a:p>
        </p:txBody>
      </p:sp>
      <p:pic>
        <p:nvPicPr>
          <p:cNvPr id="20482" name="Picture 7" descr="78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l="10732" r="12617"/>
          <a:stretch>
            <a:fillRect/>
          </a:stretch>
        </p:blipFill>
        <p:spPr>
          <a:xfrm>
            <a:off x="323850" y="2740025"/>
            <a:ext cx="4608513" cy="3854450"/>
          </a:xfrm>
        </p:spPr>
      </p:pic>
      <p:pic>
        <p:nvPicPr>
          <p:cNvPr id="20483" name="Picture 8" descr="81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l="30307" r="3734"/>
          <a:stretch>
            <a:fillRect/>
          </a:stretch>
        </p:blipFill>
        <p:spPr>
          <a:xfrm>
            <a:off x="5173663" y="2420938"/>
            <a:ext cx="3740150" cy="4252912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33375"/>
            <a:ext cx="8229600" cy="719138"/>
          </a:xfrm>
        </p:spPr>
        <p:txBody>
          <a:bodyPr anchor="t"/>
          <a:lstStyle/>
          <a:p>
            <a:pPr eaLnBrk="1" hangingPunct="1"/>
            <a:r>
              <a:rPr lang="cs-CZ" sz="4200" b="1" smtClean="0"/>
              <a:t>ZDROJE</a:t>
            </a:r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981075"/>
            <a:ext cx="8424862" cy="5472113"/>
          </a:xfrm>
        </p:spPr>
        <p:txBody>
          <a:bodyPr/>
          <a:lstStyle/>
          <a:p>
            <a:pPr eaLnBrk="1" hangingPunct="1"/>
            <a:r>
              <a:rPr lang="cs-CZ" sz="2000" smtClean="0"/>
              <a:t>„AUTOR NEUVEDEN“. </a:t>
            </a:r>
            <a:r>
              <a:rPr lang="cs-CZ" sz="2000" i="1" smtClean="0"/>
              <a:t>zooplzen.cz</a:t>
            </a:r>
            <a:r>
              <a:rPr lang="cs-CZ" sz="2000" smtClean="0"/>
              <a:t> [online]. [cit. 23.4.2013]. Dostupný na WWW: http://www.zooplzen.cz/Files/zoo/Fotky/rostliny_foto/Kavkaz/Muscarii%20armeniacum%20mod%C5%99enec%201727-08-80.jpg </a:t>
            </a:r>
          </a:p>
          <a:p>
            <a:pPr eaLnBrk="1" hangingPunct="1"/>
            <a:r>
              <a:rPr lang="cs-CZ" sz="2000" smtClean="0"/>
              <a:t>„AUTOR NEUVEDEN“. </a:t>
            </a:r>
            <a:r>
              <a:rPr lang="cs-CZ" sz="2000" i="1" smtClean="0"/>
              <a:t>kvetinarstvipytlik.cz</a:t>
            </a:r>
            <a:r>
              <a:rPr lang="cs-CZ" sz="2000" smtClean="0"/>
              <a:t> [online]. [cit. 23.4.2013]. Dostupný na WWW: http://kvetinarstvipytlik.cz/web/images/stories/Snmek_156.jpg </a:t>
            </a:r>
          </a:p>
          <a:p>
            <a:pPr eaLnBrk="1" hangingPunct="1"/>
            <a:r>
              <a:rPr lang="cs-CZ" sz="2000" smtClean="0"/>
              <a:t>„AUTOR NEUVEDEN“. </a:t>
            </a:r>
            <a:r>
              <a:rPr lang="cs-CZ" sz="2000" i="1" smtClean="0"/>
              <a:t>ukon-glads.cz</a:t>
            </a:r>
            <a:r>
              <a:rPr lang="cs-CZ" sz="2000" smtClean="0"/>
              <a:t> [online]. [cit. 23.4.2013]. Dostupný na WWW: http://www.lukon-glads.cz/uploads/product/detail/5597.jpg </a:t>
            </a:r>
          </a:p>
          <a:p>
            <a:pPr eaLnBrk="1" hangingPunct="1"/>
            <a:r>
              <a:rPr lang="cs-CZ" sz="2000" smtClean="0"/>
              <a:t>„AUTOR NEUVEDEN“. </a:t>
            </a:r>
            <a:r>
              <a:rPr lang="cs-CZ" sz="2000" i="1" smtClean="0"/>
              <a:t>ireceptar.cz</a:t>
            </a:r>
            <a:r>
              <a:rPr lang="cs-CZ" sz="2000" smtClean="0"/>
              <a:t> [online]. [cit. 23.4.2013]. Dostupný na WWW: http://www.ireceptar.cz/res/data/140/016973.jpg </a:t>
            </a:r>
          </a:p>
          <a:p>
            <a:pPr eaLnBrk="1" hangingPunct="1"/>
            <a:r>
              <a:rPr lang="cs-CZ" sz="2000" smtClean="0"/>
              <a:t>„AUTOR NEUVEDEN“. </a:t>
            </a:r>
            <a:r>
              <a:rPr lang="cs-CZ" sz="2000" i="1" smtClean="0"/>
              <a:t>kvetinarstvipytlik.cz</a:t>
            </a:r>
            <a:r>
              <a:rPr lang="cs-CZ" sz="2000" smtClean="0"/>
              <a:t> [online]. [cit. 23.4.2013]. Dostupný na WWW: http://kvetinarstvipytlik.cz/web/images/stories/Snmek_156.jpg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 idx="4294967295"/>
          </p:nvPr>
        </p:nvSpPr>
        <p:spPr>
          <a:xfrm>
            <a:off x="457200" y="692150"/>
            <a:ext cx="8229600" cy="1223963"/>
          </a:xfrm>
        </p:spPr>
        <p:txBody>
          <a:bodyPr/>
          <a:lstStyle/>
          <a:p>
            <a:r>
              <a:rPr lang="cs-CZ" b="1" i="1" smtClean="0"/>
              <a:t>NARCISSUS </a:t>
            </a:r>
            <a:br>
              <a:rPr lang="cs-CZ" b="1" i="1" smtClean="0"/>
            </a:br>
            <a:r>
              <a:rPr lang="cs-CZ" b="1" i="1" smtClean="0"/>
              <a:t>NARCIS</a:t>
            </a:r>
            <a:r>
              <a:rPr lang="cs-CZ" sz="4000" smtClean="0"/>
              <a:t/>
            </a:r>
            <a:br>
              <a:rPr lang="cs-CZ" sz="4000" smtClean="0"/>
            </a:br>
            <a:endParaRPr lang="cs-CZ" sz="4000" smtClean="0"/>
          </a:p>
        </p:txBody>
      </p:sp>
      <p:sp>
        <p:nvSpPr>
          <p:cNvPr id="22530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cs-CZ" sz="3600" b="1" u="sng" smtClean="0"/>
              <a:t>ČELEĎ:</a:t>
            </a:r>
          </a:p>
          <a:p>
            <a:pPr mar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sz="3600" smtClean="0"/>
              <a:t>Amaryllidaceae - amarylkovité</a:t>
            </a:r>
            <a:r>
              <a:rPr lang="cs-CZ" sz="2800" smtClean="0"/>
              <a:t> </a:t>
            </a:r>
            <a:r>
              <a:rPr lang="cs-CZ" sz="3600" b="1" u="sng" smtClean="0"/>
              <a:t>PŮVOD: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smtClean="0"/>
              <a:t>Středomoří</a:t>
            </a:r>
          </a:p>
        </p:txBody>
      </p:sp>
      <p:pic>
        <p:nvPicPr>
          <p:cNvPr id="22531" name="Picture 6" descr="85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r="10274"/>
          <a:stretch>
            <a:fillRect/>
          </a:stretch>
        </p:blipFill>
        <p:spPr>
          <a:xfrm>
            <a:off x="4067175" y="2479675"/>
            <a:ext cx="4824413" cy="4033838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229600" cy="1747838"/>
          </a:xfrm>
        </p:spPr>
        <p:txBody>
          <a:bodyPr/>
          <a:lstStyle/>
          <a:p>
            <a:pPr eaLnBrk="1" hangingPunct="1"/>
            <a:r>
              <a:rPr lang="cs-CZ" sz="2400" b="1" u="sng" smtClean="0"/>
              <a:t>POPIS:</a:t>
            </a:r>
            <a:br>
              <a:rPr lang="cs-CZ" sz="2400" b="1" u="sng" smtClean="0"/>
            </a:br>
            <a:r>
              <a:rPr lang="cs-CZ" sz="2400" smtClean="0"/>
              <a:t>výška 20-50 cm, má hruškovitou cibuli, listy řemenovité, květ složen z 6-ti korunních plátků a pakorunky, která je často jiné barvy, kvete IV – V žlutě, bíle, oranžově </a:t>
            </a:r>
            <a:br>
              <a:rPr lang="cs-CZ" sz="2400" smtClean="0"/>
            </a:br>
            <a:r>
              <a:rPr lang="cs-CZ" sz="2400" smtClean="0"/>
              <a:t>v odstínech, řada zahradnických skupin </a:t>
            </a:r>
          </a:p>
        </p:txBody>
      </p:sp>
      <p:pic>
        <p:nvPicPr>
          <p:cNvPr id="23554" name="Picture 7" descr="88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3284538"/>
            <a:ext cx="4968875" cy="3311525"/>
          </a:xfrm>
        </p:spPr>
      </p:pic>
      <p:pic>
        <p:nvPicPr>
          <p:cNvPr id="23555" name="Picture 8" descr="8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b="1797"/>
          <a:stretch>
            <a:fillRect/>
          </a:stretch>
        </p:blipFill>
        <p:spPr>
          <a:xfrm>
            <a:off x="5500688" y="2205038"/>
            <a:ext cx="3354387" cy="4392612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 idx="4294967295"/>
          </p:nvPr>
        </p:nvSpPr>
        <p:spPr>
          <a:xfrm>
            <a:off x="323850" y="765175"/>
            <a:ext cx="8435975" cy="1584325"/>
          </a:xfrm>
        </p:spPr>
        <p:txBody>
          <a:bodyPr/>
          <a:lstStyle/>
          <a:p>
            <a:pPr eaLnBrk="1" hangingPunct="1"/>
            <a:r>
              <a:rPr lang="cs-CZ" sz="2400" b="1" u="sng" smtClean="0"/>
              <a:t>NÁROKY:</a:t>
            </a:r>
            <a:br>
              <a:rPr lang="cs-CZ" sz="2400" b="1" u="sng" smtClean="0"/>
            </a:br>
            <a:r>
              <a:rPr lang="cs-CZ" sz="2400" smtClean="0"/>
              <a:t>slunce až polostín, střední půdy, propustné, živné a humózní, za vegetace náročnější na vláhu a živiny, na stanovišti vydrží 3 – 4 roky, pak se přesazuje </a:t>
            </a:r>
            <a:br>
              <a:rPr lang="cs-CZ" sz="2400" smtClean="0"/>
            </a:br>
            <a:r>
              <a:rPr lang="cs-CZ" sz="2400" b="1" u="sng" smtClean="0"/>
              <a:t>POUŽITÍ:</a:t>
            </a:r>
            <a:br>
              <a:rPr lang="cs-CZ" sz="2400" b="1" u="sng" smtClean="0"/>
            </a:br>
            <a:r>
              <a:rPr lang="cs-CZ" sz="2400" smtClean="0"/>
              <a:t>skupiny, trvalkové záhony, nízké do skalek, k řezu a rychlení </a:t>
            </a:r>
          </a:p>
        </p:txBody>
      </p:sp>
      <p:pic>
        <p:nvPicPr>
          <p:cNvPr id="24578" name="Picture 7" descr="90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804863" y="2636838"/>
            <a:ext cx="2540000" cy="3814762"/>
          </a:xfrm>
        </p:spPr>
      </p:pic>
      <p:pic>
        <p:nvPicPr>
          <p:cNvPr id="24579" name="Picture 8" descr="89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4643438" y="2633663"/>
            <a:ext cx="3889375" cy="3889375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33375"/>
            <a:ext cx="8229600" cy="719138"/>
          </a:xfrm>
        </p:spPr>
        <p:txBody>
          <a:bodyPr anchor="t"/>
          <a:lstStyle/>
          <a:p>
            <a:pPr eaLnBrk="1" hangingPunct="1"/>
            <a:r>
              <a:rPr lang="cs-CZ" sz="4200" b="1" smtClean="0"/>
              <a:t>ZDROJE</a:t>
            </a:r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981075"/>
            <a:ext cx="8424862" cy="54721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000" smtClean="0"/>
              <a:t>„AUTOR NEUVEDEN“. </a:t>
            </a:r>
            <a:r>
              <a:rPr lang="cs-CZ" sz="2000" i="1" smtClean="0"/>
              <a:t>cs.nott.ac.uk</a:t>
            </a:r>
            <a:r>
              <a:rPr lang="cs-CZ" sz="2000" smtClean="0"/>
              <a:t> [online]. [cit. 23.4.2013]. Dostupný na WWW:http://www.cs.nott.ac.uk/~nhn/MGS2007/Pics/MainCampus-Daffodil.jpg </a:t>
            </a:r>
          </a:p>
          <a:p>
            <a:pPr eaLnBrk="1" hangingPunct="1">
              <a:lnSpc>
                <a:spcPct val="90000"/>
              </a:lnSpc>
            </a:pPr>
            <a:r>
              <a:rPr lang="cs-CZ" sz="2000" smtClean="0"/>
              <a:t>„AUTOR NEUVEDEN“. </a:t>
            </a:r>
            <a:r>
              <a:rPr lang="cs-CZ" sz="2000" i="1" smtClean="0"/>
              <a:t>garten.cz</a:t>
            </a:r>
            <a:r>
              <a:rPr lang="cs-CZ" sz="2000" smtClean="0"/>
              <a:t> [online]. [cit. 23.4.2013]. Dostupný na WWW: http://www.garten.cz/images_data/6446-jarni-kvety-ukryte-v-cibulce-2.jpg </a:t>
            </a:r>
          </a:p>
          <a:p>
            <a:pPr eaLnBrk="1" hangingPunct="1">
              <a:lnSpc>
                <a:spcPct val="90000"/>
              </a:lnSpc>
            </a:pPr>
            <a:r>
              <a:rPr lang="cs-CZ" sz="2000" smtClean="0"/>
              <a:t>„AUTOR NEUVEDEN“. </a:t>
            </a:r>
            <a:r>
              <a:rPr lang="cs-CZ" sz="2000" i="1" smtClean="0"/>
              <a:t>vdvossen.nl</a:t>
            </a:r>
            <a:r>
              <a:rPr lang="cs-CZ" sz="2000" smtClean="0"/>
              <a:t> [online]. [cit. 23.4.2013]. Dostupný na WWW: http://www.vdvossen.nl/producten/narcis_carlton.jpg </a:t>
            </a:r>
          </a:p>
          <a:p>
            <a:pPr eaLnBrk="1" hangingPunct="1">
              <a:lnSpc>
                <a:spcPct val="90000"/>
              </a:lnSpc>
            </a:pPr>
            <a:r>
              <a:rPr lang="cs-CZ" sz="2000" smtClean="0"/>
              <a:t>„AUTOR NEUVEDEN“. </a:t>
            </a:r>
            <a:r>
              <a:rPr lang="cs-CZ" sz="2000" i="1" smtClean="0"/>
              <a:t>publicdomainpictures.net</a:t>
            </a:r>
            <a:r>
              <a:rPr lang="cs-CZ" sz="2000" smtClean="0"/>
              <a:t> [online]. [cit. 23.4.2013]. Dostupný na WWW: http://www.publicdomainpictures.net/pictures/10000/velka/1-1268489998WmYk.jpg </a:t>
            </a:r>
          </a:p>
          <a:p>
            <a:pPr eaLnBrk="1" hangingPunct="1">
              <a:lnSpc>
                <a:spcPct val="90000"/>
              </a:lnSpc>
            </a:pPr>
            <a:r>
              <a:rPr lang="cs-CZ" sz="2000" smtClean="0"/>
              <a:t>„AUTOR NEUVEDEN“. </a:t>
            </a:r>
            <a:r>
              <a:rPr lang="cs-CZ" sz="2000" i="1" smtClean="0"/>
              <a:t>images.greenfingers.com</a:t>
            </a:r>
            <a:r>
              <a:rPr lang="cs-CZ" sz="2000" smtClean="0"/>
              <a:t> [online]. [cit. 23.4.2013]. Dostupný na WWW: http://images.greenfingers.com/images/superstore/extraProductImages/DD5791D/10_Narcissus_Tete_A_Tete.jpg </a:t>
            </a:r>
          </a:p>
          <a:p>
            <a:pPr eaLnBrk="1" hangingPunct="1">
              <a:lnSpc>
                <a:spcPct val="90000"/>
              </a:lnSpc>
            </a:pPr>
            <a:endParaRPr lang="cs-CZ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Určete názvy cibulovin, které jsou na obrázcích</a:t>
            </a:r>
          </a:p>
        </p:txBody>
      </p:sp>
      <p:pic>
        <p:nvPicPr>
          <p:cNvPr id="26626" name="Picture 8" descr="81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l="30307" r="3734"/>
          <a:stretch>
            <a:fillRect/>
          </a:stretch>
        </p:blipFill>
        <p:spPr>
          <a:xfrm>
            <a:off x="323850" y="2755900"/>
            <a:ext cx="4176713" cy="3773488"/>
          </a:xfrm>
        </p:spPr>
      </p:pic>
      <p:pic>
        <p:nvPicPr>
          <p:cNvPr id="26627" name="Picture 8" descr="8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b="1797"/>
          <a:stretch>
            <a:fillRect/>
          </a:stretch>
        </p:blipFill>
        <p:spPr>
          <a:xfrm>
            <a:off x="5273675" y="1773238"/>
            <a:ext cx="3508375" cy="46783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Určete názvy cibulovin, které jsou na obrázcích</a:t>
            </a:r>
          </a:p>
        </p:txBody>
      </p:sp>
      <p:pic>
        <p:nvPicPr>
          <p:cNvPr id="27650" name="Picture 8" descr="89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2420938"/>
            <a:ext cx="4176713" cy="4176712"/>
          </a:xfrm>
        </p:spPr>
      </p:pic>
      <p:pic>
        <p:nvPicPr>
          <p:cNvPr id="27651" name="Picture 6" descr="79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l="27402" r="10893"/>
          <a:stretch>
            <a:fillRect/>
          </a:stretch>
        </p:blipFill>
        <p:spPr>
          <a:xfrm>
            <a:off x="4643438" y="2420938"/>
            <a:ext cx="4321175" cy="41687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10">
      <a:dk1>
        <a:srgbClr val="000000"/>
      </a:dk1>
      <a:lt1>
        <a:srgbClr val="FFFFFF"/>
      </a:lt1>
      <a:dk2>
        <a:srgbClr val="000000"/>
      </a:dk2>
      <a:lt2>
        <a:srgbClr val="FF9900"/>
      </a:lt2>
      <a:accent1>
        <a:srgbClr val="FFCC99"/>
      </a:accent1>
      <a:accent2>
        <a:srgbClr val="FBA313"/>
      </a:accent2>
      <a:accent3>
        <a:srgbClr val="FFFFFF"/>
      </a:accent3>
      <a:accent4>
        <a:srgbClr val="000000"/>
      </a:accent4>
      <a:accent5>
        <a:srgbClr val="FFE2CA"/>
      </a:accent5>
      <a:accent6>
        <a:srgbClr val="E39310"/>
      </a:accent6>
      <a:hlink>
        <a:srgbClr val="CC3300"/>
      </a:hlink>
      <a:folHlink>
        <a:srgbClr val="FCC66E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1922</TotalTime>
  <Words>418</Words>
  <Application>Microsoft Office PowerPoint</Application>
  <PresentationFormat>Předvádění na obrazovce (4:3)</PresentationFormat>
  <Paragraphs>49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Pixel</vt:lpstr>
      <vt:lpstr>Prezentace aplikace PowerPoint</vt:lpstr>
      <vt:lpstr>ANOTACE</vt:lpstr>
      <vt:lpstr>Prezentace aplikace PowerPoint</vt:lpstr>
      <vt:lpstr>MUSCARI  MODŘENEC </vt:lpstr>
      <vt:lpstr>POPIS: nízká drobná cibulovina, výška 15 – 20 cm, listy čárkovité, s jemným žlábkem uprostřed, květy drobné, kulovité v hroznovitých květenstvích, kvete III – V, modře, bíle, růžově</vt:lpstr>
      <vt:lpstr>NÁROKY: slunce až polostín, na půdu nenáročný, vyhovuje mu propustná, humózní, živná půda POUŽITÍ: na záhony, skalky, do trávníku, do nádob</vt:lpstr>
      <vt:lpstr>ZDROJE</vt:lpstr>
      <vt:lpstr>NARCISSUS  NARCIS </vt:lpstr>
      <vt:lpstr>POPIS: výška 20-50 cm, má hruškovitou cibuli, listy řemenovité, květ složen z 6-ti korunních plátků a pakorunky, která je často jiné barvy, kvete IV – V žlutě, bíle, oranžově  v odstínech, řada zahradnických skupin </vt:lpstr>
      <vt:lpstr>NÁROKY: slunce až polostín, střední půdy, propustné, živné a humózní, za vegetace náročnější na vláhu a živiny, na stanovišti vydrží 3 – 4 roky, pak se přesazuje  POUŽITÍ: skupiny, trvalkové záhony, nízké do skalek, k řezu a rychlení </vt:lpstr>
      <vt:lpstr>ZDROJE</vt:lpstr>
      <vt:lpstr>Určete názvy cibulovin, které jsou na obrázcích</vt:lpstr>
      <vt:lpstr>Určete názvy cibulovin, které jsou na obrázcích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AGERATUM HOUSTONIANUM NESTAŘEC MEXICKÝ</dc:title>
  <dc:creator>uzivatel</dc:creator>
  <cp:lastModifiedBy>reznickovakarla</cp:lastModifiedBy>
  <cp:revision>81</cp:revision>
  <dcterms:modified xsi:type="dcterms:W3CDTF">2013-06-25T07:06:11Z</dcterms:modified>
</cp:coreProperties>
</file>